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80" r:id="rId4"/>
    <p:sldId id="259" r:id="rId5"/>
    <p:sldId id="281" r:id="rId6"/>
    <p:sldId id="282" r:id="rId7"/>
    <p:sldId id="283" r:id="rId8"/>
    <p:sldId id="284" r:id="rId9"/>
    <p:sldId id="285" r:id="rId10"/>
    <p:sldId id="274" r:id="rId11"/>
    <p:sldId id="257" r:id="rId12"/>
    <p:sldId id="260" r:id="rId13"/>
    <p:sldId id="261" r:id="rId14"/>
    <p:sldId id="278" r:id="rId15"/>
    <p:sldId id="262" r:id="rId16"/>
    <p:sldId id="263" r:id="rId17"/>
    <p:sldId id="264" r:id="rId18"/>
    <p:sldId id="265" r:id="rId19"/>
    <p:sldId id="266" r:id="rId20"/>
    <p:sldId id="267" r:id="rId21"/>
    <p:sldId id="26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Lordos" initials="GL" lastIdx="2" clrIdx="0">
    <p:extLst>
      <p:ext uri="{19B8F6BF-5375-455C-9EA6-DF929625EA0E}">
        <p15:presenceInfo xmlns:p15="http://schemas.microsoft.com/office/powerpoint/2012/main" userId="S::glordos@mit.edu::4625b5d1-baa3-438d-8091-34fb703a73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451"/>
  </p:normalViewPr>
  <p:slideViewPr>
    <p:cSldViewPr snapToGrid="0" snapToObjects="1">
      <p:cViewPr varScale="1">
        <p:scale>
          <a:sx n="87" d="100"/>
          <a:sy n="87"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22D299-B903-A64D-AF2D-ECEB6BCDD04C}"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37CEC-98BB-3149-9A7E-34B7BEAB8D53}" type="slidenum">
              <a:rPr lang="en-US" smtClean="0"/>
              <a:t>‹#›</a:t>
            </a:fld>
            <a:endParaRPr lang="en-US"/>
          </a:p>
        </p:txBody>
      </p:sp>
    </p:spTree>
    <p:extLst>
      <p:ext uri="{BB962C8B-B14F-4D97-AF65-F5344CB8AC3E}">
        <p14:creationId xmlns:p14="http://schemas.microsoft.com/office/powerpoint/2010/main" val="231558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can abort to here from any of the programs P04, P05, P06, P07… They simply press ESC which puts the system into P09, and then they can select P02.</a:t>
            </a:r>
          </a:p>
          <a:p>
            <a:endParaRPr lang="en-US" dirty="0"/>
          </a:p>
          <a:p>
            <a:r>
              <a:rPr lang="en-US" dirty="0"/>
              <a:t>Here is what happens when a user presses ESC (triggers the Emergency Stop)</a:t>
            </a:r>
          </a:p>
          <a:p>
            <a:endParaRPr lang="en-US" dirty="0"/>
          </a:p>
          <a:p>
            <a:pPr marL="171450" indent="-171450">
              <a:buFontTx/>
              <a:buChar char="-"/>
            </a:pPr>
            <a:r>
              <a:rPr lang="en-US" dirty="0"/>
              <a:t>All four servo motors are stopped, if any were moving</a:t>
            </a:r>
          </a:p>
          <a:p>
            <a:pPr marL="171450" indent="-171450">
              <a:buFontTx/>
              <a:buChar char="-"/>
            </a:pPr>
            <a:r>
              <a:rPr lang="en-US" dirty="0"/>
              <a:t>Drill motor is stopped</a:t>
            </a:r>
          </a:p>
          <a:p>
            <a:pPr marL="171450" indent="-171450">
              <a:buFontTx/>
              <a:buChar char="-"/>
            </a:pPr>
            <a:r>
              <a:rPr lang="en-US" dirty="0"/>
              <a:t>Heater is turned off</a:t>
            </a:r>
          </a:p>
          <a:p>
            <a:pPr marL="171450" indent="-171450">
              <a:buFontTx/>
              <a:buChar char="-"/>
            </a:pPr>
            <a:r>
              <a:rPr lang="en-US" dirty="0"/>
              <a:t>Pump is stopped (with a 4 seconds delay)</a:t>
            </a:r>
          </a:p>
          <a:p>
            <a:pPr marL="171450" indent="-171450">
              <a:buFontTx/>
              <a:buChar char="-"/>
            </a:pPr>
            <a:r>
              <a:rPr lang="en-US" dirty="0"/>
              <a:t>The state of all variables in the stopped routine is recorded just before stopping the above.</a:t>
            </a:r>
          </a:p>
          <a:p>
            <a:pPr marL="171450" indent="-171450">
              <a:buFontTx/>
              <a:buChar char="-"/>
            </a:pPr>
            <a:r>
              <a:rPr lang="en-US" dirty="0"/>
              <a:t>The program number is changed to P09 (Troubleshooting) </a:t>
            </a:r>
          </a:p>
          <a:p>
            <a:pPr marL="171450" indent="-171450">
              <a:buFontTx/>
              <a:buChar char="-"/>
            </a:pPr>
            <a:endParaRPr lang="en-US" dirty="0"/>
          </a:p>
          <a:p>
            <a:pPr marL="0" indent="0">
              <a:buFontTx/>
              <a:buNone/>
            </a:pPr>
            <a:r>
              <a:rPr lang="en-US" dirty="0"/>
              <a:t>If the user subsequently decides to continue the operation by returning to their original program and pressing PLAY they will be given the option to resume the previously interrupted operation.</a:t>
            </a:r>
          </a:p>
        </p:txBody>
      </p:sp>
      <p:sp>
        <p:nvSpPr>
          <p:cNvPr id="4" name="Slide Number Placeholder 3"/>
          <p:cNvSpPr>
            <a:spLocks noGrp="1"/>
          </p:cNvSpPr>
          <p:nvPr>
            <p:ph type="sldNum" sz="quarter" idx="5"/>
          </p:nvPr>
        </p:nvSpPr>
        <p:spPr/>
        <p:txBody>
          <a:bodyPr/>
          <a:lstStyle/>
          <a:p>
            <a:fld id="{EDD37CEC-98BB-3149-9A7E-34B7BEAB8D53}" type="slidenum">
              <a:rPr lang="en-US" smtClean="0"/>
              <a:t>2</a:t>
            </a:fld>
            <a:endParaRPr lang="en-US"/>
          </a:p>
        </p:txBody>
      </p:sp>
    </p:spTree>
    <p:extLst>
      <p:ext uri="{BB962C8B-B14F-4D97-AF65-F5344CB8AC3E}">
        <p14:creationId xmlns:p14="http://schemas.microsoft.com/office/powerpoint/2010/main" val="297867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General mode selection:</a:t>
            </a:r>
            <a:endParaRPr/>
          </a:p>
          <a:p>
            <a:pPr marL="0" lvl="0" indent="0" algn="l" rtl="0">
              <a:spcBef>
                <a:spcPts val="0"/>
              </a:spcBef>
              <a:spcAft>
                <a:spcPts val="0"/>
              </a:spcAft>
              <a:buNone/>
            </a:pPr>
            <a:r>
              <a:rPr lang="en-US"/>
              <a:t>Modes are only available based on the condition of the rig at the time the selector is opened</a:t>
            </a:r>
            <a:endParaRPr/>
          </a:p>
          <a:p>
            <a:pPr marL="0" lvl="0" indent="0" algn="l" rtl="0">
              <a:spcBef>
                <a:spcPts val="0"/>
              </a:spcBef>
              <a:spcAft>
                <a:spcPts val="0"/>
              </a:spcAft>
              <a:buNone/>
            </a:pPr>
            <a:r>
              <a:rPr lang="en-US"/>
              <a:t>e.g.: if the drill is running, only modes having to do with drilling are enabled</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350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238cf0f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b238cf0f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11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238cf0fa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Implied requirements:</a:t>
            </a:r>
            <a:endParaRPr/>
          </a:p>
          <a:p>
            <a:pPr marL="0" lvl="0" indent="0" algn="l" rtl="0">
              <a:spcBef>
                <a:spcPts val="0"/>
              </a:spcBef>
              <a:spcAft>
                <a:spcPts val="0"/>
              </a:spcAft>
              <a:buNone/>
            </a:pPr>
            <a:r>
              <a:rPr lang="en-US"/>
              <a:t>We either want to control the RPM directly or have a max value and then use software to control the motor to maintain that RPM (if it can)</a:t>
            </a:r>
            <a:endParaRPr/>
          </a:p>
          <a:p>
            <a:pPr marL="0" lvl="0" indent="0" algn="l" rtl="0">
              <a:spcBef>
                <a:spcPts val="0"/>
              </a:spcBef>
              <a:spcAft>
                <a:spcPts val="0"/>
              </a:spcAft>
              <a:buNone/>
            </a:pPr>
            <a:r>
              <a:rPr lang="en-US"/>
              <a:t>Same for WOB</a:t>
            </a:r>
            <a:endParaRPr/>
          </a:p>
          <a:p>
            <a:pPr marL="0" lvl="0" indent="0" algn="l" rtl="0">
              <a:spcBef>
                <a:spcPts val="0"/>
              </a:spcBef>
              <a:spcAft>
                <a:spcPts val="0"/>
              </a:spcAft>
              <a:buNone/>
            </a:pPr>
            <a:r>
              <a:rPr lang="en-US" strike="sngStrike"/>
              <a:t>Open issue: when the drill approaches limits for WOB or power, what is the expected course of action: slow the drill RPM? slow the advance down? Do we need a control to switch modes for these limits?</a:t>
            </a:r>
            <a:r>
              <a:rPr lang="en-US"/>
              <a:t> (not an open issue, tried and tested at Langley. The primary control action is to speed up or slow down the advance (desired ROP). No need to switch modes, best to stick with “functional modes” based on what you’re trying to accomplish)</a:t>
            </a:r>
            <a:endParaRPr/>
          </a:p>
          <a:p>
            <a:pPr marL="0" lvl="0" indent="0" algn="l" rtl="0">
              <a:spcBef>
                <a:spcPts val="0"/>
              </a:spcBef>
              <a:spcAft>
                <a:spcPts val="0"/>
              </a:spcAft>
              <a:buNone/>
            </a:pPr>
            <a:r>
              <a:rPr lang="en-US"/>
              <a:t>Further thought: how do we account for the “slime” on the bit creating rotational resistance?</a:t>
            </a:r>
            <a:endParaRPr/>
          </a:p>
          <a:p>
            <a:pPr marL="0" lvl="0" indent="0" algn="l" rtl="0">
              <a:spcBef>
                <a:spcPts val="0"/>
              </a:spcBef>
              <a:spcAft>
                <a:spcPts val="0"/>
              </a:spcAft>
              <a:buNone/>
            </a:pPr>
            <a:endParaRPr/>
          </a:p>
        </p:txBody>
      </p:sp>
      <p:sp>
        <p:nvSpPr>
          <p:cNvPr id="106" name="Google Shape;106;gb238cf0fa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83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238cf0fa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b238cf0fa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316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238cf0fa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Open question - do we need the jump button</a:t>
            </a:r>
            <a:endParaRPr/>
          </a:p>
          <a:p>
            <a:pPr marL="0" lvl="0" indent="0" algn="l" rtl="0">
              <a:spcBef>
                <a:spcPts val="0"/>
              </a:spcBef>
              <a:spcAft>
                <a:spcPts val="0"/>
              </a:spcAft>
              <a:buNone/>
            </a:pPr>
            <a:r>
              <a:rPr lang="en-US"/>
              <a:t>What happens as modes are changed - does the ROP stop - yes. Does the RPM stop - no, we want to avoid freezing the bit in place</a:t>
            </a:r>
            <a:endParaRPr/>
          </a:p>
          <a:p>
            <a:pPr marL="0" lvl="0" indent="0" algn="l" rtl="0">
              <a:spcBef>
                <a:spcPts val="0"/>
              </a:spcBef>
              <a:spcAft>
                <a:spcPts val="0"/>
              </a:spcAft>
              <a:buNone/>
            </a:pPr>
            <a:endParaRPr/>
          </a:p>
        </p:txBody>
      </p:sp>
      <p:sp>
        <p:nvSpPr>
          <p:cNvPr id="122" name="Google Shape;122;gb238cf0fa5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3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238cf0fa5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b238cf0fa5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401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238cf0fa5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b238cf0fa5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20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238cf0fa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b238cf0fa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96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General mode selection:</a:t>
            </a:r>
            <a:endParaRPr/>
          </a:p>
          <a:p>
            <a:pPr marL="0" lvl="0" indent="0" algn="l" rtl="0">
              <a:spcBef>
                <a:spcPts val="0"/>
              </a:spcBef>
              <a:spcAft>
                <a:spcPts val="0"/>
              </a:spcAft>
              <a:buNone/>
            </a:pPr>
            <a:r>
              <a:rPr lang="en-US"/>
              <a:t>Modes are only available based on the condition of the rig at the time the selector is opened</a:t>
            </a:r>
            <a:endParaRPr/>
          </a:p>
          <a:p>
            <a:pPr marL="0" lvl="0" indent="0" algn="l" rtl="0">
              <a:spcBef>
                <a:spcPts val="0"/>
              </a:spcBef>
              <a:spcAft>
                <a:spcPts val="0"/>
              </a:spcAft>
              <a:buNone/>
            </a:pPr>
            <a:r>
              <a:rPr lang="en-US"/>
              <a:t>e.g.: if the drill is running, only modes having to do with drilling are enabled</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60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lt1"/>
                </a:solidFill>
                <a:latin typeface="+mn-lt"/>
                <a:ea typeface="Calibri"/>
                <a:cs typeface="Calibri"/>
                <a:sym typeface="Calibri"/>
              </a:rPr>
              <a:t>Summary of acoustics at 3 frequency ranges (determined experimentally) with real-time and max amplitude (or other characteristics as experimentally determined)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lt1"/>
              </a:solidFill>
              <a:latin typeface="+mn-lt"/>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lt1"/>
                </a:solidFill>
                <a:latin typeface="+mn-lt"/>
                <a:ea typeface="Calibri"/>
                <a:cs typeface="Calibri"/>
                <a:sym typeface="Calibri"/>
              </a:rPr>
              <a:t>The video screen (photo, in white border) is coming from a separate program and is a floating window that the user can move around and resize or place on top of whatever isn’t important in the UI. It should still allow focus of mouse and keyboard to stay with the program even when it floats on top.</a:t>
            </a:r>
          </a:p>
          <a:p>
            <a:endParaRPr lang="en-US" dirty="0"/>
          </a:p>
        </p:txBody>
      </p:sp>
      <p:sp>
        <p:nvSpPr>
          <p:cNvPr id="4" name="Slide Number Placeholder 3"/>
          <p:cNvSpPr>
            <a:spLocks noGrp="1"/>
          </p:cNvSpPr>
          <p:nvPr>
            <p:ph type="sldNum" sz="quarter" idx="5"/>
          </p:nvPr>
        </p:nvSpPr>
        <p:spPr/>
        <p:txBody>
          <a:bodyPr/>
          <a:lstStyle/>
          <a:p>
            <a:fld id="{EDD37CEC-98BB-3149-9A7E-34B7BEAB8D53}" type="slidenum">
              <a:rPr lang="en-US" smtClean="0"/>
              <a:t>4</a:t>
            </a:fld>
            <a:endParaRPr lang="en-US"/>
          </a:p>
        </p:txBody>
      </p:sp>
    </p:spTree>
    <p:extLst>
      <p:ext uri="{BB962C8B-B14F-4D97-AF65-F5344CB8AC3E}">
        <p14:creationId xmlns:p14="http://schemas.microsoft.com/office/powerpoint/2010/main" val="70134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specifies two intermediate depths, let these be d1 and d2, and a final target depth, let that be d3. </a:t>
            </a:r>
          </a:p>
          <a:p>
            <a:endParaRPr lang="en-US" dirty="0"/>
          </a:p>
          <a:p>
            <a:r>
              <a:rPr lang="en-US" dirty="0"/>
              <a:t>In what follows, the user can interrupt the Z1 movement at any time by pressing “</a:t>
            </a:r>
            <a:r>
              <a:rPr lang="en-US" dirty="0">
                <a:solidFill>
                  <a:srgbClr val="FF0000"/>
                </a:solidFill>
              </a:rPr>
              <a:t>stop”</a:t>
            </a:r>
            <a:r>
              <a:rPr lang="en-US" dirty="0"/>
              <a:t>: this will reduce drill RPM to 50% of specified and stop vertical motion. If the routine is stopped, it will move back up to above the first intermediate depth, d1 when restarted.</a:t>
            </a:r>
          </a:p>
          <a:p>
            <a:endParaRPr lang="en-US" dirty="0"/>
          </a:p>
          <a:p>
            <a:r>
              <a:rPr lang="en-US" dirty="0"/>
              <a:t>When the borehole casing routine is started (play is pressed), the drill starts descending (away from motor, - direction) at the Z1 axis drilling ROP rate, with RPM at half of the max limit, with the parameters as specified above by the user. This grinds the ice and produces water which mixes with the regolith cuttings that are on the bit or which have fallen in the hole. Usual control law for limiting ROP based on WOB limits applies.</a:t>
            </a:r>
          </a:p>
          <a:p>
            <a:endParaRPr lang="en-US" dirty="0"/>
          </a:p>
          <a:p>
            <a:r>
              <a:rPr lang="en-US" dirty="0"/>
              <a:t>When the second intermediate depth, d2, is reached the Z1 axis stops, the drill spins up to the max specified RPM, and then after 3 seconds at full RPM the Z1 axis starts moving up (toward the motor, + direction) at the reaming ROA (Rate of Ascent) rate. This reams the borehole and sends mud and water up and around the borehole walls. This upward reaming and casing action continues until the first intermediate depth, d1, is hit.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that point, the Z1 axis stops again, the drill RPM is reduced to 50% of the setting, and the Z1 axis descends (away from motor, - direction) at the Z1 axis translating ROP as specified. When WOB rises suddenly from zero, or when the depth exceeds the second intermediate depth, d2, (whichever occurs first), the Z1 axis speed is reduced to Z1 axis drilling ROP setting as specified. Usual control law for limiting ROP based on WOB limits applies, and drilling in ice continues until the target borehole depth, d3, is hit.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that point, the Z1 axis stops again, the drill spins up to the max specified RPM, and then after 3 seconds at full RPM the Z1 axis starts moving up (toward the motor, + direction) at the reaming ROA (Rate of Ascent) rate. This (hopefully) clears the ice hole from cuttings and reams the borehole for a second time, sending mud and water up and around the borehole walls. This upward reaming and casing action continues until the first intermediate depth, d1, is hit. At that point, the casing routine 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the hole should be ready for use. The user would normally proceed to program P06 to replace the drill bit with the heater.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Optionally, the routine “verify borehole depth” can be used to measure the actual depth of the borehole. This routine stops the drill completely and lowers the Z1 axis (away from motor, -direction) at the Z1 axis translating speed specified in vertical distance increments equal to (d3 – d2) / 2 , while watching the WOB meter. If the WOB spikes during movement, the descent is stopped for 0.2 seconds, the depth is recorded, the drill bit retracts at the Z1 reaming ROA speed, and the verified borehole depth is displayed in the box in the upper right window. If the WOB doesn’t spike during movement, the user can re-engage the verification routine.</a:t>
            </a:r>
          </a:p>
          <a:p>
            <a:endParaRPr lang="en-US" dirty="0"/>
          </a:p>
        </p:txBody>
      </p:sp>
      <p:sp>
        <p:nvSpPr>
          <p:cNvPr id="4" name="Slide Number Placeholder 3"/>
          <p:cNvSpPr>
            <a:spLocks noGrp="1"/>
          </p:cNvSpPr>
          <p:nvPr>
            <p:ph type="sldNum" sz="quarter" idx="5"/>
          </p:nvPr>
        </p:nvSpPr>
        <p:spPr/>
        <p:txBody>
          <a:bodyPr/>
          <a:lstStyle/>
          <a:p>
            <a:fld id="{EDD37CEC-98BB-3149-9A7E-34B7BEAB8D53}" type="slidenum">
              <a:rPr lang="en-US" smtClean="0"/>
              <a:t>5</a:t>
            </a:fld>
            <a:endParaRPr lang="en-US"/>
          </a:p>
        </p:txBody>
      </p:sp>
    </p:spTree>
    <p:extLst>
      <p:ext uri="{BB962C8B-B14F-4D97-AF65-F5344CB8AC3E}">
        <p14:creationId xmlns:p14="http://schemas.microsoft.com/office/powerpoint/2010/main" val="415851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Tx/>
              <a:buChar char="-"/>
            </a:pPr>
            <a:r>
              <a:rPr lang="en-US" dirty="0"/>
              <a:t>This program allows the user to home the Z1 axis, move the Y axis to place the heater over the hole, attempt to lower the heater. The default desired depth to lower the heater to is taken from “Target borehole depth” and/or “Actual borehole depth” of Program P05, but the user can edit those.</a:t>
            </a:r>
          </a:p>
          <a:p>
            <a:pPr marL="171450" indent="-171450">
              <a:buFontTx/>
              <a:buChar char="-"/>
            </a:pPr>
            <a:r>
              <a:rPr lang="en-US" dirty="0"/>
              <a:t>If lowering the heater triggers a WOB spike, the program stops and awaits user input. User can raise the heater in 5cm increments, nudge the X/Y axes up to 0.5cm, and try again. If it isn’t working after several attempts (=blocked hole), user can home the heater and then place the drill bit over the hole to go back to P05 and case the hole one more time.</a:t>
            </a:r>
          </a:p>
          <a:p>
            <a:pPr marL="171450" indent="-171450">
              <a:buFontTx/>
              <a:buChar char="-"/>
            </a:pPr>
            <a:r>
              <a:rPr lang="en-US" dirty="0"/>
              <a:t>When heater reaches target (or, actual, if available) borehole depth then the program has completed successfully and we are ready to begin water mining operations.</a:t>
            </a:r>
          </a:p>
          <a:p>
            <a:pPr marL="171450" indent="-171450">
              <a:buFontTx/>
              <a:buChar char="-"/>
            </a:pPr>
            <a:r>
              <a:rPr lang="en-US" dirty="0"/>
              <a:t>The video screen should be visible when using this mode, for visual verification that drill bit / water heater are in the correct locations relative to the hole</a:t>
            </a:r>
          </a:p>
        </p:txBody>
      </p:sp>
      <p:sp>
        <p:nvSpPr>
          <p:cNvPr id="4" name="Slide Number Placeholder 3"/>
          <p:cNvSpPr>
            <a:spLocks noGrp="1"/>
          </p:cNvSpPr>
          <p:nvPr>
            <p:ph type="sldNum" sz="quarter" idx="5"/>
          </p:nvPr>
        </p:nvSpPr>
        <p:spPr/>
        <p:txBody>
          <a:bodyPr/>
          <a:lstStyle/>
          <a:p>
            <a:fld id="{EDD37CEC-98BB-3149-9A7E-34B7BEAB8D53}" type="slidenum">
              <a:rPr lang="en-US" smtClean="0"/>
              <a:t>6</a:t>
            </a:fld>
            <a:endParaRPr lang="en-US"/>
          </a:p>
        </p:txBody>
      </p:sp>
    </p:spTree>
    <p:extLst>
      <p:ext uri="{BB962C8B-B14F-4D97-AF65-F5344CB8AC3E}">
        <p14:creationId xmlns:p14="http://schemas.microsoft.com/office/powerpoint/2010/main" val="76179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CONOPS</a:t>
            </a:r>
          </a:p>
          <a:p>
            <a:endParaRPr lang="en-US" dirty="0"/>
          </a:p>
          <a:p>
            <a:r>
              <a:rPr lang="en-US" dirty="0"/>
              <a:t>User sets some water production options (defaults are above) and then activates heater and pump together with one control.</a:t>
            </a:r>
          </a:p>
          <a:p>
            <a:r>
              <a:rPr lang="en-US" dirty="0"/>
              <a:t>From the video camera and other telemetry, user determines that nominal flow has been achieved, at that point user presses “Mark nominal flow and pressure”. This mark is used together with the thresholds to determine whether low flow is occurring.</a:t>
            </a:r>
          </a:p>
          <a:p>
            <a:endParaRPr lang="en-US" dirty="0"/>
          </a:p>
          <a:p>
            <a:r>
              <a:rPr lang="en-US" dirty="0"/>
              <a:t>At any point, either the program or the user can engage a filter cleaning routine. This routine has a user-specified number of cycles. Each cycle consists of:</a:t>
            </a:r>
          </a:p>
          <a:p>
            <a:endParaRPr lang="en-US" dirty="0"/>
          </a:p>
          <a:p>
            <a:pPr marL="171450" indent="-171450">
              <a:buFontTx/>
              <a:buChar char="-"/>
            </a:pPr>
            <a:r>
              <a:rPr lang="en-US" dirty="0"/>
              <a:t>Running the heater at the normal power setting specified above (e.g. 100% of max) while running pump in reverse, for X*BLOW% seconds (X=length of cleaning cycle, 30 seconds in the default example above but user can set, BLOW% = 50% by default but user can set). This should raise the level of the water, immerse the filter and mix the water with any dirt blown from the filter.</a:t>
            </a:r>
          </a:p>
          <a:p>
            <a:pPr marL="171450" indent="-171450">
              <a:buFontTx/>
              <a:buChar char="-"/>
            </a:pPr>
            <a:r>
              <a:rPr lang="en-US" dirty="0"/>
              <a:t>Reduce heater level to the reduced level during cleaning and turn off pump for duration X*SETTLE% seconds, to let large particles settle</a:t>
            </a:r>
          </a:p>
          <a:p>
            <a:pPr marL="171450" indent="-171450">
              <a:buFontTx/>
              <a:buChar char="-"/>
            </a:pPr>
            <a:r>
              <a:rPr lang="en-US" dirty="0"/>
              <a:t>Pumping out water, for X*PUMP% seconds</a:t>
            </a:r>
          </a:p>
          <a:p>
            <a:endParaRPr lang="en-US" dirty="0"/>
          </a:p>
          <a:p>
            <a:r>
              <a:rPr lang="en-US" dirty="0"/>
              <a:t>So in the example above, the cleaning cycle would run for 90 seconds in total, repeating each of the above steps 3 times.</a:t>
            </a:r>
          </a:p>
          <a:p>
            <a:endParaRPr lang="en-US" dirty="0"/>
          </a:p>
          <a:p>
            <a:r>
              <a:rPr lang="en-US" dirty="0"/>
              <a:t>It should be possible to skip out to program P08 to download and process data, and skip back to this program P07, without affecting the execution of this program. Maybe P08 shouldn’t be a separate program at all….?</a:t>
            </a:r>
          </a:p>
          <a:p>
            <a:endParaRPr lang="en-US" dirty="0"/>
          </a:p>
        </p:txBody>
      </p:sp>
      <p:sp>
        <p:nvSpPr>
          <p:cNvPr id="4" name="Slide Number Placeholder 3"/>
          <p:cNvSpPr>
            <a:spLocks noGrp="1"/>
          </p:cNvSpPr>
          <p:nvPr>
            <p:ph type="sldNum" sz="quarter" idx="5"/>
          </p:nvPr>
        </p:nvSpPr>
        <p:spPr/>
        <p:txBody>
          <a:bodyPr/>
          <a:lstStyle/>
          <a:p>
            <a:fld id="{EDD37CEC-98BB-3149-9A7E-34B7BEAB8D53}" type="slidenum">
              <a:rPr lang="en-US" smtClean="0"/>
              <a:t>7</a:t>
            </a:fld>
            <a:endParaRPr lang="en-US"/>
          </a:p>
        </p:txBody>
      </p:sp>
    </p:spTree>
    <p:extLst>
      <p:ext uri="{BB962C8B-B14F-4D97-AF65-F5344CB8AC3E}">
        <p14:creationId xmlns:p14="http://schemas.microsoft.com/office/powerpoint/2010/main" val="149555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CONOPS</a:t>
            </a:r>
          </a:p>
          <a:p>
            <a:endParaRPr lang="en-US" dirty="0"/>
          </a:p>
          <a:p>
            <a:r>
              <a:rPr lang="en-US" dirty="0"/>
              <a:t>During water production, user can start P08 without stopping P07. </a:t>
            </a:r>
          </a:p>
          <a:p>
            <a:r>
              <a:rPr lang="en-US" dirty="0"/>
              <a:t>The settings include an auto-download setting, and a “use results from previous holes to run the NN analysis”.</a:t>
            </a:r>
          </a:p>
          <a:p>
            <a:r>
              <a:rPr lang="en-US" dirty="0"/>
              <a:t>If file did not download automatically, user clicks on filename to get it. </a:t>
            </a:r>
          </a:p>
          <a:p>
            <a:r>
              <a:rPr lang="en-US" dirty="0"/>
              <a:t>(Filename = hole number, every borehole that exceeds air gap + 50 cm in length is saved with a sequential file name 01, 02, 03, </a:t>
            </a:r>
            <a:r>
              <a:rPr lang="en-US" dirty="0" err="1"/>
              <a:t>etc</a:t>
            </a:r>
            <a:r>
              <a:rPr lang="en-US" dirty="0"/>
              <a:t>…)</a:t>
            </a:r>
          </a:p>
          <a:p>
            <a:r>
              <a:rPr lang="en-US" dirty="0"/>
              <a:t>User can view the file and scroll through the rows and columns. Viewing the file also gives some summary stats – sampling rate, number of rows, etc.</a:t>
            </a:r>
          </a:p>
          <a:p>
            <a:r>
              <a:rPr lang="en-US" dirty="0"/>
              <a:t>User can clean the file before processing – this is a routine that saves the raw file somewhere else and replaces it in the UI with a cleaned version that is more suitable for processing by a neural net. Cleaning details TBD by coder of neural net, not adjustable through this UI. In the above example file 01 is orange (raw) and file 02 is green (cleaned). Files 03 to 10 are not available yet (greyed out, not underlined), only on second hole..</a:t>
            </a:r>
          </a:p>
          <a:p>
            <a:r>
              <a:rPr lang="en-US" dirty="0"/>
              <a:t>User can execute a NN analysis of the file, passing the parameter on whether the NN analysis should be naïve or whether it should take advantage of the results from the previous hole (not sure if that is possible, but let’s give that option to our NN coder). </a:t>
            </a:r>
          </a:p>
          <a:p>
            <a:r>
              <a:rPr lang="en-US" dirty="0"/>
              <a:t>Once the analysis completes, the results can be printed on PDF (for submission to the competition judges) and can also be sent back to HYDRATION, in case we want our control laws to use the predictions of the layers pre-emptively, e.g. user can pause before entering a tough layer and change some settings before continuing.</a:t>
            </a:r>
          </a:p>
          <a:p>
            <a:endParaRPr lang="en-US" dirty="0"/>
          </a:p>
        </p:txBody>
      </p:sp>
      <p:sp>
        <p:nvSpPr>
          <p:cNvPr id="4" name="Slide Number Placeholder 3"/>
          <p:cNvSpPr>
            <a:spLocks noGrp="1"/>
          </p:cNvSpPr>
          <p:nvPr>
            <p:ph type="sldNum" sz="quarter" idx="5"/>
          </p:nvPr>
        </p:nvSpPr>
        <p:spPr/>
        <p:txBody>
          <a:bodyPr/>
          <a:lstStyle/>
          <a:p>
            <a:fld id="{EDD37CEC-98BB-3149-9A7E-34B7BEAB8D53}" type="slidenum">
              <a:rPr lang="en-US" smtClean="0"/>
              <a:t>8</a:t>
            </a:fld>
            <a:endParaRPr lang="en-US"/>
          </a:p>
        </p:txBody>
      </p:sp>
    </p:spTree>
    <p:extLst>
      <p:ext uri="{BB962C8B-B14F-4D97-AF65-F5344CB8AC3E}">
        <p14:creationId xmlns:p14="http://schemas.microsoft.com/office/powerpoint/2010/main" val="200103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new window at top right displays vital statistics from the referring program. Clicking on the underlined referring program takes you back where you were with nothing moving, and if you press “PLAY” at the interrupted operation (potentially after changing some settings, </a:t>
            </a:r>
            <a:r>
              <a:rPr lang="en-US" dirty="0" err="1"/>
              <a:t>etc</a:t>
            </a:r>
            <a:r>
              <a:rPr lang="en-US" dirty="0"/>
              <a:t>) it will try to continue where it left off. It’s also possible to manually navigate to programs P01, P02 using Mode Selection to perform calibrations and homing as needed without leaving “troubleshooting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how the status lights of the interrupted programs / devices are shown as orange.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referred by P02, Moving Z1, Z2 to home, display current axis positions as well as servo motor temperatures and torque differential errors for Z1 and Z2.</a:t>
            </a:r>
          </a:p>
          <a:p>
            <a:endParaRPr lang="en-US" dirty="0"/>
          </a:p>
          <a:p>
            <a:r>
              <a:rPr lang="en-US" dirty="0"/>
              <a:t>If referred by P03, Move X, Y, display current axis positions as well as servo motor temperatures and torque differential errors for X and Y.</a:t>
            </a:r>
          </a:p>
          <a:p>
            <a:endParaRPr lang="en-US" dirty="0"/>
          </a:p>
          <a:p>
            <a:r>
              <a:rPr lang="en-US" dirty="0"/>
              <a:t>If referred by P05, Case Borehole, use same stats as for P04</a:t>
            </a:r>
          </a:p>
          <a:p>
            <a:endParaRPr lang="en-US" dirty="0"/>
          </a:p>
          <a:p>
            <a:r>
              <a:rPr lang="en-US" dirty="0"/>
              <a:t>If referred by P06, Insert heater, use similar stats as for P04 but replace Z1 with Z2 and drill depth with heater depth. That is, display Z2 weight on heater instead of WOB, and display Z2 servo power consumption instead of AMPS. (should be available through software interface with servo). </a:t>
            </a:r>
          </a:p>
          <a:p>
            <a:endParaRPr lang="en-US" dirty="0"/>
          </a:p>
          <a:p>
            <a:r>
              <a:rPr lang="en-US" dirty="0"/>
              <a:t>If referred by P07, display same Z2/heater depth info as P06 and also add a line for heater temperature (last, avg 3 sec, avg 10 sec) and lines for water flow rate and pressure.</a:t>
            </a:r>
          </a:p>
          <a:p>
            <a:endParaRPr lang="en-US" dirty="0"/>
          </a:p>
          <a:p>
            <a:r>
              <a:rPr lang="en-US" dirty="0"/>
              <a:t>If referred by P08, display more info on the health of the downloaded data files.</a:t>
            </a:r>
          </a:p>
        </p:txBody>
      </p:sp>
      <p:sp>
        <p:nvSpPr>
          <p:cNvPr id="4" name="Slide Number Placeholder 3"/>
          <p:cNvSpPr>
            <a:spLocks noGrp="1"/>
          </p:cNvSpPr>
          <p:nvPr>
            <p:ph type="sldNum" sz="quarter" idx="5"/>
          </p:nvPr>
        </p:nvSpPr>
        <p:spPr/>
        <p:txBody>
          <a:bodyPr/>
          <a:lstStyle/>
          <a:p>
            <a:fld id="{EDD37CEC-98BB-3149-9A7E-34B7BEAB8D53}" type="slidenum">
              <a:rPr lang="en-US" smtClean="0"/>
              <a:t>9</a:t>
            </a:fld>
            <a:endParaRPr lang="en-US"/>
          </a:p>
        </p:txBody>
      </p:sp>
    </p:spTree>
    <p:extLst>
      <p:ext uri="{BB962C8B-B14F-4D97-AF65-F5344CB8AC3E}">
        <p14:creationId xmlns:p14="http://schemas.microsoft.com/office/powerpoint/2010/main" val="3377874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General mode selection:</a:t>
            </a:r>
            <a:endParaRPr/>
          </a:p>
          <a:p>
            <a:pPr marL="0" lvl="0" indent="0" algn="l" rtl="0">
              <a:spcBef>
                <a:spcPts val="0"/>
              </a:spcBef>
              <a:spcAft>
                <a:spcPts val="0"/>
              </a:spcAft>
              <a:buNone/>
            </a:pPr>
            <a:r>
              <a:rPr lang="en-US"/>
              <a:t>Modes are only available based on the condition of the rig at the time the selector is opened</a:t>
            </a:r>
            <a:endParaRPr/>
          </a:p>
          <a:p>
            <a:pPr marL="0" lvl="0" indent="0" algn="l" rtl="0">
              <a:spcBef>
                <a:spcPts val="0"/>
              </a:spcBef>
              <a:spcAft>
                <a:spcPts val="0"/>
              </a:spcAft>
              <a:buNone/>
            </a:pPr>
            <a:r>
              <a:rPr lang="en-US"/>
              <a:t>e.g.: if the drill is running, only modes having to do with drilling are enabled</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76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238cf0fa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b238cf0fa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805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36DA-ECAA-D24C-A6A9-BB980BE20D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A3B11C-59B0-9445-8779-3AC4BF897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C59929F-D974-4346-8DA3-A48404A08660}"/>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D8BE6BE7-E8B2-E942-8915-7BA567CBB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35DFB-B347-784A-94B6-41AA39186159}"/>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56326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8254-71FD-1B48-A4A4-43F02B83F4A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920162-B5A1-7F4C-8EAB-27C938BE16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3C9BB5-ADA4-8747-878E-759336298631}"/>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982696E4-2711-F444-A341-80A97B718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A0EEE-6907-8146-8EAD-5344F95C1891}"/>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25947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87B43-7D8F-884D-8400-BC69B4CA5AB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C4B5F4-B4D5-6A49-A775-91FCC34DA8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875203-38A7-D44B-9A85-5865D685EE0C}"/>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69E34869-4579-7947-AE06-C42EEBC5DC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5858-C8C3-0040-BC04-DEE44A373FEB}"/>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186388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DFFF-378D-DF4E-A81B-C960C7ADF7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DC6751F-89E9-6640-A4D0-C340929F8C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F83EC6-88C1-734E-BBE1-1CF40F0EE3A6}"/>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76EA5617-C304-A84A-98A3-5366343F3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12AE-90C9-4442-A46D-4D52BD1EEAF8}"/>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9400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6A60-1305-5741-9240-735A40593D5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95842BB-3145-CD45-B429-4494BA776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80917EA-79DA-2041-A8BA-992E3A5DA778}"/>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BAFBD7C4-8CA7-9F43-8275-1907D1C45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23471-AF16-5B44-B39F-3A4C795E1D7A}"/>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304507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AA71-A005-6142-AB2B-1729ABAE2B3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A3C47D3-D5F8-E445-B998-3A112F6F18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458D3B0-5937-1744-8B16-CC7F83BF5B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6886F2-DB95-5142-871A-24A022611C97}"/>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6" name="Footer Placeholder 5">
            <a:extLst>
              <a:ext uri="{FF2B5EF4-FFF2-40B4-BE49-F238E27FC236}">
                <a16:creationId xmlns:a16="http://schemas.microsoft.com/office/drawing/2014/main" id="{0D45D47D-46D6-DF4C-BD75-53BB39BE0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9F31C-1B9A-6248-80F0-43BB4EF50FFA}"/>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369200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9C02-1FC6-594A-AA88-C01C06F3359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C68C10-DAFF-654C-8171-842D14F79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74E73E-4051-334B-8280-C9CD4078D9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201BB5D-3C22-2748-BFB7-2FC44AE64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FB79C6-B174-574B-99F5-6D448C33364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982369-C1EE-9146-B1AC-3B94D19CEA44}"/>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8" name="Footer Placeholder 7">
            <a:extLst>
              <a:ext uri="{FF2B5EF4-FFF2-40B4-BE49-F238E27FC236}">
                <a16:creationId xmlns:a16="http://schemas.microsoft.com/office/drawing/2014/main" id="{5AEEB567-1B76-0048-B10A-30BBAA53E6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966CB6-07A4-9B4D-AC1C-647A11AA9742}"/>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185378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3997-2F36-BB44-B01A-C59F828EA9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19A5BE-BBAA-394D-8EF5-3EDECAB18445}"/>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4" name="Footer Placeholder 3">
            <a:extLst>
              <a:ext uri="{FF2B5EF4-FFF2-40B4-BE49-F238E27FC236}">
                <a16:creationId xmlns:a16="http://schemas.microsoft.com/office/drawing/2014/main" id="{CA1CDCED-8774-CB40-B7ED-7EC312C20C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18E05-2E00-9249-B1B1-76767B4E820C}"/>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206350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E72B0-EA1A-984B-8E88-3867517469FA}"/>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3" name="Footer Placeholder 2">
            <a:extLst>
              <a:ext uri="{FF2B5EF4-FFF2-40B4-BE49-F238E27FC236}">
                <a16:creationId xmlns:a16="http://schemas.microsoft.com/office/drawing/2014/main" id="{89B1EC81-82A3-DC4D-83F0-604DFD0664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4071E0-B994-6840-A0C0-ABB117E5BEE2}"/>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19402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E9B8-ED9B-D344-9264-69A3D5C064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CD4C0A-768B-0D4B-8344-44712BDFC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96F8FD-BE5D-F24F-AEE1-70A8E2879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17B015-F215-4041-9746-820717794268}"/>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6" name="Footer Placeholder 5">
            <a:extLst>
              <a:ext uri="{FF2B5EF4-FFF2-40B4-BE49-F238E27FC236}">
                <a16:creationId xmlns:a16="http://schemas.microsoft.com/office/drawing/2014/main" id="{C2935F0B-1414-104D-A7A8-26DBEAF45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FD20DB-1E9E-CE4E-A710-D2EC69C36025}"/>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23492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E14A-B62C-CE45-92C3-22726693D5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752D0D-170C-214F-BA48-D2609B21D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F7D56-E092-3C47-B0BD-E9C8AF716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EC711F-01D4-3442-AC59-4299317441AE}"/>
              </a:ext>
            </a:extLst>
          </p:cNvPr>
          <p:cNvSpPr>
            <a:spLocks noGrp="1"/>
          </p:cNvSpPr>
          <p:nvPr>
            <p:ph type="dt" sz="half" idx="10"/>
          </p:nvPr>
        </p:nvSpPr>
        <p:spPr/>
        <p:txBody>
          <a:bodyPr/>
          <a:lstStyle/>
          <a:p>
            <a:fld id="{F0DA0426-854B-7548-B9FC-283E13D4B2EF}" type="datetimeFigureOut">
              <a:rPr lang="en-US" smtClean="0"/>
              <a:t>3/7/21</a:t>
            </a:fld>
            <a:endParaRPr lang="en-US"/>
          </a:p>
        </p:txBody>
      </p:sp>
      <p:sp>
        <p:nvSpPr>
          <p:cNvPr id="6" name="Footer Placeholder 5">
            <a:extLst>
              <a:ext uri="{FF2B5EF4-FFF2-40B4-BE49-F238E27FC236}">
                <a16:creationId xmlns:a16="http://schemas.microsoft.com/office/drawing/2014/main" id="{493E6A8B-3B47-1245-9286-D611D9AAF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B7D6EA-84E8-A24B-8FEA-753721EAB8C3}"/>
              </a:ext>
            </a:extLst>
          </p:cNvPr>
          <p:cNvSpPr>
            <a:spLocks noGrp="1"/>
          </p:cNvSpPr>
          <p:nvPr>
            <p:ph type="sldNum" sz="quarter" idx="12"/>
          </p:nvPr>
        </p:nvSpPr>
        <p:spPr/>
        <p:txBody>
          <a:bodyPr/>
          <a:lstStyle/>
          <a:p>
            <a:fld id="{2820BDCA-75DB-3545-9371-2AE1B3CF379B}" type="slidenum">
              <a:rPr lang="en-US" smtClean="0"/>
              <a:t>‹#›</a:t>
            </a:fld>
            <a:endParaRPr lang="en-US"/>
          </a:p>
        </p:txBody>
      </p:sp>
    </p:spTree>
    <p:extLst>
      <p:ext uri="{BB962C8B-B14F-4D97-AF65-F5344CB8AC3E}">
        <p14:creationId xmlns:p14="http://schemas.microsoft.com/office/powerpoint/2010/main" val="124392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79D2A-56E0-774E-93F1-B78E5023B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3167A9-5703-304D-879F-83A1EC0851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5FA08A-9B51-B34A-A9DD-77059C7EE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A0426-854B-7548-B9FC-283E13D4B2EF}" type="datetimeFigureOut">
              <a:rPr lang="en-US" smtClean="0"/>
              <a:t>3/7/21</a:t>
            </a:fld>
            <a:endParaRPr lang="en-US"/>
          </a:p>
        </p:txBody>
      </p:sp>
      <p:sp>
        <p:nvSpPr>
          <p:cNvPr id="5" name="Footer Placeholder 4">
            <a:extLst>
              <a:ext uri="{FF2B5EF4-FFF2-40B4-BE49-F238E27FC236}">
                <a16:creationId xmlns:a16="http://schemas.microsoft.com/office/drawing/2014/main" id="{60E0F670-4C60-A64F-BA73-D3B726772C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F6459-54DD-AA4D-81B9-BE94A51F3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0BDCA-75DB-3545-9371-2AE1B3CF379B}" type="slidenum">
              <a:rPr lang="en-US" smtClean="0"/>
              <a:t>‹#›</a:t>
            </a:fld>
            <a:endParaRPr lang="en-US"/>
          </a:p>
        </p:txBody>
      </p:sp>
    </p:spTree>
    <p:extLst>
      <p:ext uri="{BB962C8B-B14F-4D97-AF65-F5344CB8AC3E}">
        <p14:creationId xmlns:p14="http://schemas.microsoft.com/office/powerpoint/2010/main" val="250543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dropbox.com/s/mw0jaloanb1118j/IMG_2653.mov?dl=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dropbox.com/s/mw0jaloanb1118j/IMG_2653.mov?dl=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dropbox.com/s/mw0jaloanb1118j/IMG_2653.mov?dl=0"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dropbox.com/s/mw0jaloanb1118j/IMG_2653.mov?dl=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dropbox.com/s/mw0jaloanb1118j/IMG_2653.mov?dl=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s://www.dropbox.com/s/mw0jaloanb1118j/IMG_2653.mov?dl=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2"/>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5272597" cy="369332"/>
          </a:xfrm>
          <a:prstGeom prst="rect">
            <a:avLst/>
          </a:prstGeom>
          <a:noFill/>
        </p:spPr>
        <p:txBody>
          <a:bodyPr wrap="none" rtlCol="0">
            <a:spAutoFit/>
          </a:bodyPr>
          <a:lstStyle/>
          <a:p>
            <a:r>
              <a:rPr lang="en-US" dirty="0"/>
              <a:t>Program 01 (P01): Startup, Diagnostics and Calibration</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92D050"/>
                </a:solidFill>
              </a:rPr>
              <a:t>◉</a:t>
            </a:r>
            <a:endParaRPr lang="en-US" sz="1400" dirty="0"/>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0.7A</a:t>
            </a:r>
          </a:p>
          <a:p>
            <a:r>
              <a:rPr lang="en-US" sz="1400" dirty="0">
                <a:solidFill>
                  <a:schemeClr val="bg1"/>
                </a:solidFill>
              </a:rPr>
              <a:t>Mission time: </a:t>
            </a:r>
            <a:r>
              <a:rPr lang="en-US" sz="1400" dirty="0">
                <a:solidFill>
                  <a:srgbClr val="92D050"/>
                </a:solidFill>
              </a:rPr>
              <a:t>+0h12m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92D05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11" name="Rectangle 10">
            <a:extLst>
              <a:ext uri="{FF2B5EF4-FFF2-40B4-BE49-F238E27FC236}">
                <a16:creationId xmlns:a16="http://schemas.microsoft.com/office/drawing/2014/main" id="{9BA86539-299F-1548-AD27-B2EDD9B2554F}"/>
              </a:ext>
            </a:extLst>
          </p:cNvPr>
          <p:cNvSpPr/>
          <p:nvPr/>
        </p:nvSpPr>
        <p:spPr>
          <a:xfrm>
            <a:off x="4228187" y="542951"/>
            <a:ext cx="3075583" cy="341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P01 – Startup &amp; Diagnostics Controls</a:t>
            </a:r>
            <a:br>
              <a:rPr lang="en-US" sz="1400" b="1" dirty="0">
                <a:solidFill>
                  <a:srgbClr val="FFFF00"/>
                </a:solidFill>
              </a:rPr>
            </a:br>
            <a:endParaRPr lang="en-US" sz="1400" dirty="0"/>
          </a:p>
          <a:p>
            <a:r>
              <a:rPr lang="en-US" sz="1400" dirty="0"/>
              <a:t>Start mission clock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Power cycle 5VDC (RPi)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br>
              <a:rPr lang="en-US" sz="1400" dirty="0"/>
            </a:br>
            <a:r>
              <a:rPr lang="en-US" sz="1400" dirty="0"/>
              <a:t>Power cycle 24VDC bus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300" dirty="0">
              <a:solidFill>
                <a:srgbClr val="92D050"/>
              </a:solidFill>
              <a:highlight>
                <a:srgbClr val="FF0000"/>
              </a:highlight>
            </a:endParaRPr>
          </a:p>
          <a:p>
            <a:r>
              <a:rPr lang="en-US" sz="1400" dirty="0"/>
              <a:t>Power cycle 75VDC bus</a:t>
            </a:r>
            <a:r>
              <a:rPr lang="en-US" sz="1400" dirty="0">
                <a:solidFill>
                  <a:srgbClr val="92D050"/>
                </a:solidFill>
              </a:rPr>
              <a:t>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solidFill>
                  <a:srgbClr val="92D050"/>
                </a:solidFill>
              </a:rPr>
              <a:t>       </a:t>
            </a:r>
            <a:endParaRPr lang="en-US" sz="1400" dirty="0"/>
          </a:p>
          <a:p>
            <a:r>
              <a:rPr lang="en-US" sz="1400" dirty="0"/>
              <a:t>Home Z1 axis servo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solidFill>
                  <a:srgbClr val="92D050"/>
                </a:solidFill>
              </a:rPr>
              <a:t> </a:t>
            </a:r>
            <a:endParaRPr lang="en-US" sz="1400" dirty="0"/>
          </a:p>
          <a:p>
            <a:r>
              <a:rPr lang="en-US" sz="1400" dirty="0"/>
              <a:t>Home Z2 axis servo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solidFill>
                  <a:srgbClr val="92D050"/>
                </a:solidFill>
              </a:rPr>
              <a:t> </a:t>
            </a:r>
            <a:r>
              <a:rPr lang="en-US" sz="1400" dirty="0"/>
              <a:t>      </a:t>
            </a:r>
          </a:p>
          <a:p>
            <a:r>
              <a:rPr lang="en-US" sz="1400" dirty="0"/>
              <a:t>Home X axis servo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Home Y axis servo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Spin drill motor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Spin pump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Test heater                            </a:t>
            </a:r>
            <a:r>
              <a:rPr lang="en-US" sz="1400" dirty="0">
                <a:highlight>
                  <a:srgbClr val="00FF00"/>
                </a:highlight>
              </a:rPr>
              <a:t>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p>
        </p:txBody>
      </p:sp>
      <p:pic>
        <p:nvPicPr>
          <p:cNvPr id="14" name="Picture 13">
            <a:extLst>
              <a:ext uri="{FF2B5EF4-FFF2-40B4-BE49-F238E27FC236}">
                <a16:creationId xmlns:a16="http://schemas.microsoft.com/office/drawing/2014/main" id="{612B6496-D54A-AC4B-8047-9233CC68B452}"/>
              </a:ext>
            </a:extLst>
          </p:cNvPr>
          <p:cNvPicPr preferRelativeResize="0">
            <a:picLocks/>
          </p:cNvPicPr>
          <p:nvPr/>
        </p:nvPicPr>
        <p:blipFill>
          <a:blip r:embed="rId3"/>
          <a:stretch>
            <a:fillRect/>
          </a:stretch>
        </p:blipFill>
        <p:spPr>
          <a:xfrm>
            <a:off x="4238035" y="3953128"/>
            <a:ext cx="4712977" cy="2718030"/>
          </a:xfrm>
          <a:prstGeom prst="rect">
            <a:avLst/>
          </a:prstGeom>
        </p:spPr>
      </p:pic>
      <p:sp>
        <p:nvSpPr>
          <p:cNvPr id="15" name="Rectangle 14">
            <a:extLst>
              <a:ext uri="{FF2B5EF4-FFF2-40B4-BE49-F238E27FC236}">
                <a16:creationId xmlns:a16="http://schemas.microsoft.com/office/drawing/2014/main" id="{A30F8077-5804-6E45-906C-5100BE16978C}"/>
              </a:ext>
            </a:extLst>
          </p:cNvPr>
          <p:cNvSpPr/>
          <p:nvPr/>
        </p:nvSpPr>
        <p:spPr>
          <a:xfrm>
            <a:off x="7308695" y="532642"/>
            <a:ext cx="2721632" cy="34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P01 – Calibration Controls</a:t>
            </a:r>
            <a:br>
              <a:rPr lang="en-US" sz="1400" b="1" dirty="0">
                <a:solidFill>
                  <a:srgbClr val="FFFF00"/>
                </a:solidFill>
              </a:rPr>
            </a:br>
            <a:endParaRPr lang="en-US" sz="1400" dirty="0"/>
          </a:p>
          <a:p>
            <a:r>
              <a:rPr lang="en-US" sz="1400" dirty="0"/>
              <a:t>Set sampling rate              </a:t>
            </a:r>
            <a:r>
              <a:rPr lang="en-US" sz="1400" dirty="0">
                <a:highlight>
                  <a:srgbClr val="C0C0C0"/>
                </a:highlight>
              </a:rPr>
              <a:t>….50..</a:t>
            </a:r>
            <a:r>
              <a:rPr lang="en-US" sz="1400" dirty="0"/>
              <a:t> Hz</a:t>
            </a:r>
          </a:p>
          <a:p>
            <a:r>
              <a:rPr lang="en-US" sz="1400" dirty="0"/>
              <a:t>Set air gap to regolith       </a:t>
            </a:r>
            <a:r>
              <a:rPr lang="en-US" sz="1400" dirty="0">
                <a:highlight>
                  <a:srgbClr val="C0C0C0"/>
                </a:highlight>
              </a:rPr>
              <a:t>…17..</a:t>
            </a:r>
            <a:r>
              <a:rPr lang="en-US" sz="1400" dirty="0"/>
              <a:t> cm</a:t>
            </a:r>
          </a:p>
          <a:p>
            <a:r>
              <a:rPr lang="en-US" sz="1400" dirty="0"/>
              <a:t>Set max Z1 travel length   </a:t>
            </a:r>
            <a:r>
              <a:rPr lang="en-US" sz="1400" dirty="0">
                <a:highlight>
                  <a:srgbClr val="C0C0C0"/>
                </a:highlight>
              </a:rPr>
              <a:t>117..</a:t>
            </a:r>
            <a:r>
              <a:rPr lang="en-US" sz="1400" dirty="0"/>
              <a:t> cm</a:t>
            </a:r>
            <a:br>
              <a:rPr lang="en-US" sz="1400" dirty="0"/>
            </a:br>
            <a:r>
              <a:rPr lang="en-US" sz="1400" dirty="0"/>
              <a:t>Set current limits soft </a:t>
            </a:r>
            <a:r>
              <a:rPr lang="en-US" sz="1400" dirty="0">
                <a:highlight>
                  <a:srgbClr val="C0C0C0"/>
                </a:highlight>
              </a:rPr>
              <a:t>.6</a:t>
            </a:r>
            <a:r>
              <a:rPr lang="en-US" sz="1400" dirty="0"/>
              <a:t>A max </a:t>
            </a:r>
            <a:r>
              <a:rPr lang="en-US" sz="1400" dirty="0">
                <a:highlight>
                  <a:srgbClr val="C0C0C0"/>
                </a:highlight>
              </a:rPr>
              <a:t>.8</a:t>
            </a:r>
            <a:r>
              <a:rPr lang="en-US" sz="1400" dirty="0"/>
              <a:t>A</a:t>
            </a:r>
          </a:p>
          <a:p>
            <a:r>
              <a:rPr lang="en-US" sz="1400" dirty="0"/>
              <a:t>Set WOB limit soft </a:t>
            </a:r>
            <a:r>
              <a:rPr lang="en-US" sz="1400" dirty="0">
                <a:highlight>
                  <a:srgbClr val="C0C0C0"/>
                </a:highlight>
              </a:rPr>
              <a:t>100</a:t>
            </a:r>
            <a:r>
              <a:rPr lang="en-US" sz="1400" dirty="0"/>
              <a:t>N max </a:t>
            </a:r>
            <a:r>
              <a:rPr lang="en-US" sz="1400" dirty="0">
                <a:highlight>
                  <a:srgbClr val="C0C0C0"/>
                </a:highlight>
              </a:rPr>
              <a:t>140</a:t>
            </a:r>
            <a:r>
              <a:rPr lang="en-US" sz="1400" dirty="0"/>
              <a:t>N Set RPM limit soft </a:t>
            </a:r>
            <a:r>
              <a:rPr lang="en-US" sz="1400" dirty="0">
                <a:highlight>
                  <a:srgbClr val="C0C0C0"/>
                </a:highlight>
              </a:rPr>
              <a:t>80</a:t>
            </a:r>
            <a:r>
              <a:rPr lang="en-US" sz="1400" dirty="0"/>
              <a:t>% max </a:t>
            </a:r>
            <a:r>
              <a:rPr lang="en-US" sz="1400" dirty="0">
                <a:highlight>
                  <a:srgbClr val="C0C0C0"/>
                </a:highlight>
              </a:rPr>
              <a:t>100</a:t>
            </a:r>
            <a:r>
              <a:rPr lang="en-US" sz="1400" dirty="0"/>
              <a:t>% </a:t>
            </a:r>
          </a:p>
          <a:p>
            <a:r>
              <a:rPr lang="en-US" sz="1400" dirty="0"/>
              <a:t>Set global servo torque limits</a:t>
            </a:r>
            <a:br>
              <a:rPr lang="en-US" sz="1400" dirty="0"/>
            </a:br>
            <a:r>
              <a:rPr lang="en-US" sz="1400" dirty="0"/>
              <a:t>Z1</a:t>
            </a:r>
            <a:r>
              <a:rPr lang="en-US" sz="1400" dirty="0">
                <a:highlight>
                  <a:srgbClr val="C0C0C0"/>
                </a:highlight>
              </a:rPr>
              <a:t>.100.</a:t>
            </a:r>
            <a:r>
              <a:rPr lang="en-US" sz="1400" dirty="0"/>
              <a:t>%  Z2</a:t>
            </a:r>
            <a:r>
              <a:rPr lang="en-US" sz="1400" dirty="0">
                <a:highlight>
                  <a:srgbClr val="C0C0C0"/>
                </a:highlight>
              </a:rPr>
              <a:t>.20.</a:t>
            </a:r>
            <a:r>
              <a:rPr lang="en-US" sz="1400" dirty="0"/>
              <a:t> % X</a:t>
            </a:r>
            <a:r>
              <a:rPr lang="en-US" sz="1400" dirty="0">
                <a:highlight>
                  <a:srgbClr val="C0C0C0"/>
                </a:highlight>
              </a:rPr>
              <a:t>.50.</a:t>
            </a:r>
            <a:r>
              <a:rPr lang="en-US" sz="1400" dirty="0"/>
              <a:t>%  Y</a:t>
            </a:r>
            <a:r>
              <a:rPr lang="en-US" sz="1400" dirty="0">
                <a:highlight>
                  <a:srgbClr val="C0C0C0"/>
                </a:highlight>
              </a:rPr>
              <a:t>.25.%</a:t>
            </a:r>
            <a:r>
              <a:rPr lang="en-US" sz="1400" dirty="0"/>
              <a:t> </a:t>
            </a:r>
          </a:p>
          <a:p>
            <a:r>
              <a:rPr lang="en-US" sz="1400" dirty="0"/>
              <a:t>Calibrate Z1 axis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solidFill>
                  <a:srgbClr val="92D050"/>
                </a:solidFill>
              </a:rPr>
              <a:t> </a:t>
            </a:r>
            <a:endParaRPr lang="en-US" sz="1400" dirty="0"/>
          </a:p>
          <a:p>
            <a:r>
              <a:rPr lang="en-US" sz="1400" dirty="0"/>
              <a:t>Calibrate  Z2 axis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solidFill>
                  <a:srgbClr val="92D050"/>
                </a:solidFill>
              </a:rPr>
              <a:t> </a:t>
            </a:r>
            <a:r>
              <a:rPr lang="en-US" sz="1400" dirty="0"/>
              <a:t>      </a:t>
            </a:r>
          </a:p>
          <a:p>
            <a:r>
              <a:rPr lang="en-US" sz="1400" dirty="0"/>
              <a:t>Calibrate X axis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Calibrate Y axis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r>
              <a:rPr lang="en-US" sz="1400" dirty="0"/>
              <a:t> </a:t>
            </a:r>
          </a:p>
          <a:p>
            <a:r>
              <a:rPr lang="en-US" sz="1400" dirty="0"/>
              <a:t>Calibrate WOB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endParaRPr lang="en-US" sz="1400" dirty="0"/>
          </a:p>
          <a:p>
            <a:r>
              <a:rPr lang="en-US" sz="1400" dirty="0"/>
              <a:t>Calibrate tachometer          </a:t>
            </a:r>
            <a:r>
              <a:rPr lang="en-US" sz="1400" dirty="0">
                <a:solidFill>
                  <a:srgbClr val="92D050"/>
                </a:solidFill>
                <a:highlight>
                  <a:srgbClr val="00FF00"/>
                </a:highlight>
              </a:rPr>
              <a:t>▶️ </a:t>
            </a:r>
            <a:r>
              <a:rPr lang="en-US" sz="1400" dirty="0">
                <a:highlight>
                  <a:srgbClr val="FF0000"/>
                </a:highlight>
              </a:rPr>
              <a:t> ⏹</a:t>
            </a:r>
            <a:r>
              <a:rPr lang="en-US" sz="300" dirty="0">
                <a:highlight>
                  <a:srgbClr val="FF0000"/>
                </a:highlight>
              </a:rPr>
              <a:t>…</a:t>
            </a:r>
          </a:p>
          <a:p>
            <a:endParaRPr lang="en-US" sz="300" dirty="0">
              <a:highlight>
                <a:srgbClr val="FF0000"/>
              </a:highlight>
            </a:endParaRPr>
          </a:p>
          <a:p>
            <a:endParaRPr lang="en-US" sz="300" dirty="0">
              <a:highlight>
                <a:srgbClr val="FF0000"/>
              </a:highlight>
            </a:endParaRPr>
          </a:p>
          <a:p>
            <a:endParaRPr lang="en-US" sz="300" dirty="0">
              <a:highlight>
                <a:srgbClr val="FF0000"/>
              </a:highlight>
            </a:endParaRPr>
          </a:p>
          <a:p>
            <a:r>
              <a:rPr lang="en-US" sz="1400" dirty="0"/>
              <a:t>       </a:t>
            </a:r>
            <a:endParaRPr lang="en-US" sz="1400" dirty="0">
              <a:solidFill>
                <a:srgbClr val="C00000"/>
              </a:solidFill>
            </a:endParaRPr>
          </a:p>
          <a:p>
            <a:pPr algn="ctr"/>
            <a:endParaRPr lang="en-US" dirty="0"/>
          </a:p>
        </p:txBody>
      </p:sp>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28902" y="1467998"/>
            <a:ext cx="1728486" cy="5447645"/>
          </a:xfrm>
          <a:prstGeom prst="rect">
            <a:avLst/>
          </a:prstGeom>
          <a:noFill/>
        </p:spPr>
        <p:txBody>
          <a:bodyPr wrap="square" rtlCol="0">
            <a:spAutoFit/>
          </a:bodyPr>
          <a:lstStyle/>
          <a:p>
            <a:r>
              <a:rPr lang="en-US" sz="1200" dirty="0"/>
              <a:t>XY design is fine as is</a:t>
            </a:r>
            <a:br>
              <a:rPr lang="en-US" sz="1200" dirty="0"/>
            </a:br>
            <a:r>
              <a:rPr lang="en-US" sz="1200" dirty="0"/>
              <a:t>Z1-Z2 design, see new proposal, what do you think?</a:t>
            </a:r>
            <a:br>
              <a:rPr lang="en-US" sz="1200" dirty="0"/>
            </a:br>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57144" y="3983047"/>
            <a:ext cx="1647243" cy="2395988"/>
            <a:chOff x="4426855" y="2264228"/>
            <a:chExt cx="2685147" cy="3403603"/>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2380343"/>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Z1: </a:t>
              </a:r>
              <a:br>
                <a:rPr lang="en-US" sz="1200" dirty="0"/>
              </a:br>
              <a:r>
                <a:rPr lang="en-US" sz="1200" dirty="0"/>
                <a:t>-5cm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Z2: 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2031325"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-10</a:t>
            </a:r>
            <a:r>
              <a:rPr lang="en-US" sz="1200" dirty="0">
                <a:solidFill>
                  <a:schemeClr val="bg1"/>
                </a:solidFill>
              </a:rPr>
              <a:t>CM   Z2 POS:</a:t>
            </a:r>
            <a:r>
              <a:rPr lang="en-US" sz="1200" dirty="0">
                <a:solidFill>
                  <a:schemeClr val="bg1"/>
                </a:solidFill>
                <a:highlight>
                  <a:srgbClr val="C0C0C0"/>
                </a:highlight>
              </a:rPr>
              <a:t> 0</a:t>
            </a:r>
            <a:r>
              <a:rPr lang="en-US" sz="1200" dirty="0">
                <a:solidFill>
                  <a:schemeClr val="bg1"/>
                </a:solidFill>
              </a:rPr>
              <a:t>CM</a:t>
            </a:r>
          </a:p>
        </p:txBody>
      </p:sp>
      <p:sp>
        <p:nvSpPr>
          <p:cNvPr id="34" name="Left Brace 33">
            <a:extLst>
              <a:ext uri="{FF2B5EF4-FFF2-40B4-BE49-F238E27FC236}">
                <a16:creationId xmlns:a16="http://schemas.microsoft.com/office/drawing/2014/main" id="{1E6845A5-3AA2-B44C-8A3C-B4A45D82902C}"/>
              </a:ext>
            </a:extLst>
          </p:cNvPr>
          <p:cNvSpPr/>
          <p:nvPr/>
        </p:nvSpPr>
        <p:spPr>
          <a:xfrm>
            <a:off x="1886172" y="6169306"/>
            <a:ext cx="270576" cy="5731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AD3A8260-23F4-1847-98A5-9405D6349CAB}"/>
              </a:ext>
            </a:extLst>
          </p:cNvPr>
          <p:cNvSpPr txBox="1"/>
          <p:nvPr/>
        </p:nvSpPr>
        <p:spPr>
          <a:xfrm>
            <a:off x="181876" y="5684248"/>
            <a:ext cx="1704296" cy="1200329"/>
          </a:xfrm>
          <a:prstGeom prst="rect">
            <a:avLst/>
          </a:prstGeom>
          <a:noFill/>
        </p:spPr>
        <p:txBody>
          <a:bodyPr wrap="square" rtlCol="0">
            <a:spAutoFit/>
          </a:bodyPr>
          <a:lstStyle/>
          <a:p>
            <a:r>
              <a:rPr lang="en-US" sz="1200" dirty="0"/>
              <a:t>Show live, real-time total current draw of system here. Font colors: green if &lt;soft limit, orange if &gt;soft and &lt;hard, red if &gt;hard</a:t>
            </a:r>
          </a:p>
        </p:txBody>
      </p:sp>
      <p:sp>
        <p:nvSpPr>
          <p:cNvPr id="4" name="TextBox 3">
            <a:extLst>
              <a:ext uri="{FF2B5EF4-FFF2-40B4-BE49-F238E27FC236}">
                <a16:creationId xmlns:a16="http://schemas.microsoft.com/office/drawing/2014/main" id="{F43DD6B3-BD11-6C40-8280-7103694BE989}"/>
              </a:ext>
            </a:extLst>
          </p:cNvPr>
          <p:cNvSpPr txBox="1"/>
          <p:nvPr/>
        </p:nvSpPr>
        <p:spPr>
          <a:xfrm>
            <a:off x="10218059" y="186842"/>
            <a:ext cx="1901371" cy="1015663"/>
          </a:xfrm>
          <a:prstGeom prst="rect">
            <a:avLst/>
          </a:prstGeom>
          <a:noFill/>
        </p:spPr>
        <p:txBody>
          <a:bodyPr wrap="square" rtlCol="0">
            <a:spAutoFit/>
          </a:bodyPr>
          <a:lstStyle/>
          <a:p>
            <a:r>
              <a:rPr lang="en-US" sz="1200" dirty="0"/>
              <a:t>Note: any text in </a:t>
            </a:r>
            <a:r>
              <a:rPr lang="en-US" sz="1200" dirty="0">
                <a:highlight>
                  <a:srgbClr val="C0C0C0"/>
                </a:highlight>
              </a:rPr>
              <a:t>grey background</a:t>
            </a:r>
            <a:r>
              <a:rPr lang="en-US" sz="1200" dirty="0"/>
              <a:t> is an input box for the user to enter values. The default values are shown.</a:t>
            </a:r>
          </a:p>
        </p:txBody>
      </p:sp>
      <p:sp>
        <p:nvSpPr>
          <p:cNvPr id="6" name="Rectangle 5">
            <a:extLst>
              <a:ext uri="{FF2B5EF4-FFF2-40B4-BE49-F238E27FC236}">
                <a16:creationId xmlns:a16="http://schemas.microsoft.com/office/drawing/2014/main" id="{318124BF-E68F-F84E-83B2-22CB328DCDD3}"/>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Develop this screen first</a:t>
            </a:r>
          </a:p>
        </p:txBody>
      </p:sp>
    </p:spTree>
    <p:extLst>
      <p:ext uri="{BB962C8B-B14F-4D97-AF65-F5344CB8AC3E}">
        <p14:creationId xmlns:p14="http://schemas.microsoft.com/office/powerpoint/2010/main" val="15408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5" grpId="0" animBg="1"/>
      <p:bldP spid="2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65E8-E642-C540-BADE-A407A4292D77}"/>
              </a:ext>
            </a:extLst>
          </p:cNvPr>
          <p:cNvSpPr>
            <a:spLocks noGrp="1"/>
          </p:cNvSpPr>
          <p:nvPr>
            <p:ph type="title"/>
          </p:nvPr>
        </p:nvSpPr>
        <p:spPr/>
        <p:txBody>
          <a:bodyPr/>
          <a:lstStyle/>
          <a:p>
            <a:r>
              <a:rPr lang="en-US" dirty="0"/>
              <a:t>Parked slides after this (not needed)</a:t>
            </a:r>
          </a:p>
        </p:txBody>
      </p:sp>
    </p:spTree>
    <p:extLst>
      <p:ext uri="{BB962C8B-B14F-4D97-AF65-F5344CB8AC3E}">
        <p14:creationId xmlns:p14="http://schemas.microsoft.com/office/powerpoint/2010/main" val="119154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B3DD74B-B1E4-8444-B4C5-B4F32EA5C490}"/>
              </a:ext>
            </a:extLst>
          </p:cNvPr>
          <p:cNvGrpSpPr/>
          <p:nvPr/>
        </p:nvGrpSpPr>
        <p:grpSpPr>
          <a:xfrm>
            <a:off x="8287655" y="1132113"/>
            <a:ext cx="2685147" cy="3403603"/>
            <a:chOff x="4426855" y="2264228"/>
            <a:chExt cx="2685147" cy="3403603"/>
          </a:xfrm>
        </p:grpSpPr>
        <p:sp>
          <p:nvSpPr>
            <p:cNvPr id="4" name="Rectangle 3">
              <a:extLst>
                <a:ext uri="{FF2B5EF4-FFF2-40B4-BE49-F238E27FC236}">
                  <a16:creationId xmlns:a16="http://schemas.microsoft.com/office/drawing/2014/main" id="{6E606FFB-427B-0B42-8C65-DC3A7FD71DF3}"/>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rgbClr val="FF0000"/>
                  </a:solidFill>
                </a:rPr>
                <a:t>0CM</a:t>
              </a:r>
            </a:p>
          </p:txBody>
        </p:sp>
        <p:sp>
          <p:nvSpPr>
            <p:cNvPr id="5" name="Rectangle 4">
              <a:extLst>
                <a:ext uri="{FF2B5EF4-FFF2-40B4-BE49-F238E27FC236}">
                  <a16:creationId xmlns:a16="http://schemas.microsoft.com/office/drawing/2014/main" id="{67D3541E-0C44-124C-B59C-025A04D4D0A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solidFill>
                    <a:srgbClr val="FF0000"/>
                  </a:solidFill>
                </a:rPr>
                <a:t>17cm</a:t>
              </a:r>
            </a:p>
          </p:txBody>
        </p:sp>
        <p:sp>
          <p:nvSpPr>
            <p:cNvPr id="6" name="Rectangle 5">
              <a:extLst>
                <a:ext uri="{FF2B5EF4-FFF2-40B4-BE49-F238E27FC236}">
                  <a16:creationId xmlns:a16="http://schemas.microsoft.com/office/drawing/2014/main" id="{DBC96223-DB81-9F4E-9982-29A7B63EDDC2}"/>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dirty="0">
                  <a:solidFill>
                    <a:srgbClr val="FF0000"/>
                  </a:solidFill>
                </a:rPr>
                <a:t>?? cm</a:t>
              </a:r>
            </a:p>
          </p:txBody>
        </p:sp>
        <p:sp>
          <p:nvSpPr>
            <p:cNvPr id="16" name="Right Arrow 15">
              <a:extLst>
                <a:ext uri="{FF2B5EF4-FFF2-40B4-BE49-F238E27FC236}">
                  <a16:creationId xmlns:a16="http://schemas.microsoft.com/office/drawing/2014/main" id="{5C3163DC-0472-484B-A8F4-93BFFD28298B}"/>
                </a:ext>
              </a:extLst>
            </p:cNvPr>
            <p:cNvSpPr/>
            <p:nvPr/>
          </p:nvSpPr>
          <p:spPr>
            <a:xfrm>
              <a:off x="4426855" y="2380343"/>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Z1: -5cm</a:t>
              </a:r>
            </a:p>
          </p:txBody>
        </p:sp>
        <p:sp>
          <p:nvSpPr>
            <p:cNvPr id="18" name="Left Arrow 17">
              <a:extLst>
                <a:ext uri="{FF2B5EF4-FFF2-40B4-BE49-F238E27FC236}">
                  <a16:creationId xmlns:a16="http://schemas.microsoft.com/office/drawing/2014/main" id="{4AEBB260-0A80-0245-B14C-9FEDFBCDC2B6}"/>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Z2: 0cm</a:t>
              </a:r>
            </a:p>
          </p:txBody>
        </p:sp>
        <p:sp>
          <p:nvSpPr>
            <p:cNvPr id="19" name="Rectangle 18">
              <a:extLst>
                <a:ext uri="{FF2B5EF4-FFF2-40B4-BE49-F238E27FC236}">
                  <a16:creationId xmlns:a16="http://schemas.microsoft.com/office/drawing/2014/main" id="{982BCC81-D962-6D48-BAA3-0884552EAEA5}"/>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Tree>
    <p:extLst>
      <p:ext uri="{BB962C8B-B14F-4D97-AF65-F5344CB8AC3E}">
        <p14:creationId xmlns:p14="http://schemas.microsoft.com/office/powerpoint/2010/main" val="74542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44379" y="168441"/>
            <a:ext cx="2394284" cy="235819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85" name="Google Shape;85;p13"/>
          <p:cNvSpPr/>
          <p:nvPr/>
        </p:nvSpPr>
        <p:spPr>
          <a:xfrm>
            <a:off x="144379" y="2622885"/>
            <a:ext cx="2394284"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86" name="Google Shape;86;p13"/>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E.g. controls for moving to a new location, drilling through overburden, drilling through ice, </a:t>
            </a:r>
            <a:br>
              <a:rPr lang="en-US" sz="1800" b="0" i="0" u="none" strike="noStrike" cap="none">
                <a:solidFill>
                  <a:schemeClr val="lt1"/>
                </a:solidFill>
                <a:latin typeface="Calibri"/>
                <a:ea typeface="Calibri"/>
                <a:cs typeface="Calibri"/>
                <a:sym typeface="Calibri"/>
              </a:rPr>
            </a:br>
            <a:r>
              <a:rPr lang="en-US" sz="1800" b="0" i="0" u="none" strike="noStrike" cap="none">
                <a:solidFill>
                  <a:schemeClr val="lt1"/>
                </a:solidFill>
                <a:latin typeface="Calibri"/>
                <a:ea typeface="Calibri"/>
                <a:cs typeface="Calibri"/>
                <a:sym typeface="Calibri"/>
              </a:rPr>
              <a:t>casing hole, removing drill bit, lowering heater in hole, water production</a:t>
            </a:r>
            <a:endParaRPr/>
          </a:p>
        </p:txBody>
      </p:sp>
      <p:sp>
        <p:nvSpPr>
          <p:cNvPr id="87" name="Google Shape;87;p13"/>
          <p:cNvSpPr/>
          <p:nvPr/>
        </p:nvSpPr>
        <p:spPr>
          <a:xfrm>
            <a:off x="2662987" y="2622885"/>
            <a:ext cx="9160043"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TELEMETRY box also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moving, need info to pick a location, including an overhead video</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drilling through overburden, need real time data on WOB, tachometer, acoustics, current, power, etc</a:t>
            </a:r>
            <a:endParaRPr sz="1800" b="0" i="0" u="none" strike="noStrike" cap="none">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drilling through ice or casing the hole, maximum depth reached by bit this run vs depth right now</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removing drill bit and lowering heater in hole, again show the overhead video and the estimated depth of the drilled borehole, current depth of heater</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water production, whether heater is on, temperature of heater, time since heater turned on, water flow rate (scrolling graph), cumulative water collected</a:t>
            </a:r>
            <a:endParaRPr/>
          </a:p>
        </p:txBody>
      </p:sp>
    </p:spTree>
    <p:extLst>
      <p:ext uri="{BB962C8B-B14F-4D97-AF65-F5344CB8AC3E}">
        <p14:creationId xmlns:p14="http://schemas.microsoft.com/office/powerpoint/2010/main" val="40294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91"/>
        <p:cNvGrpSpPr/>
        <p:nvPr/>
      </p:nvGrpSpPr>
      <p:grpSpPr>
        <a:xfrm>
          <a:off x="0" y="0"/>
          <a:ext cx="0" cy="0"/>
          <a:chOff x="0" y="0"/>
          <a:chExt cx="0" cy="0"/>
        </a:xfrm>
      </p:grpSpPr>
      <p:sp>
        <p:nvSpPr>
          <p:cNvPr id="92" name="Google Shape;92;p14"/>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 (choosing what program you are running)</a:t>
            </a:r>
            <a:endParaRPr/>
          </a:p>
        </p:txBody>
      </p:sp>
      <p:sp>
        <p:nvSpPr>
          <p:cNvPr id="93" name="Google Shape;93;p14"/>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94" name="Google Shape;94;p14"/>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Program for startup diagnostics and calibration</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buttons to test-drive XYZ steppers</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buttons to control pump</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turn heater on / off</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set sampling rate for data logging</a:t>
            </a:r>
            <a:endParaRPr sz="1800" dirty="0">
              <a:solidFill>
                <a:schemeClr val="lt1"/>
              </a:solidFill>
              <a:latin typeface="Calibri"/>
              <a:ea typeface="Calibri"/>
              <a:cs typeface="Calibri"/>
              <a:sym typeface="Calibri"/>
            </a:endParaRPr>
          </a:p>
        </p:txBody>
      </p:sp>
      <p:sp>
        <p:nvSpPr>
          <p:cNvPr id="95" name="Google Shape;95;p14"/>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TELEMETRY box also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Status of all subsystems, </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raw feedbacks from all the subsystems </a:t>
            </a:r>
            <a:endParaRPr sz="1800">
              <a:solidFill>
                <a:schemeClr val="lt1"/>
              </a:solidFill>
              <a:latin typeface="Calibri"/>
              <a:ea typeface="Calibri"/>
              <a:cs typeface="Calibri"/>
              <a:sym typeface="Calibri"/>
            </a:endParaRPr>
          </a:p>
          <a:p>
            <a:pPr marL="45720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56017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3"/>
          <p:cNvSpPr/>
          <p:nvPr/>
        </p:nvSpPr>
        <p:spPr>
          <a:xfrm>
            <a:off x="144379" y="168441"/>
            <a:ext cx="2394284" cy="235819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85" name="Google Shape;85;p13"/>
          <p:cNvSpPr/>
          <p:nvPr/>
        </p:nvSpPr>
        <p:spPr>
          <a:xfrm>
            <a:off x="144379" y="2622885"/>
            <a:ext cx="2394284"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86" name="Google Shape;86;p13"/>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Return Z1 and Z2 to home position</a:t>
            </a:r>
          </a:p>
          <a:p>
            <a:pPr marL="0" marR="0" lvl="0" indent="0" algn="ctr" rtl="0">
              <a:spcBef>
                <a:spcPts val="0"/>
              </a:spcBef>
              <a:spcAft>
                <a:spcPts val="0"/>
              </a:spcAft>
              <a:buNone/>
            </a:pPr>
            <a:r>
              <a:rPr lang="en-US" dirty="0">
                <a:solidFill>
                  <a:schemeClr val="lt1"/>
                </a:solidFill>
                <a:latin typeface="Calibri"/>
                <a:cs typeface="Calibri"/>
                <a:sym typeface="Calibri"/>
              </a:rPr>
              <a:t>- Gives you telemetry and controls to help you bring the system back to a nominal state</a:t>
            </a:r>
            <a:endParaRPr dirty="0"/>
          </a:p>
        </p:txBody>
      </p:sp>
      <p:sp>
        <p:nvSpPr>
          <p:cNvPr id="87" name="Google Shape;87;p13"/>
          <p:cNvSpPr/>
          <p:nvPr/>
        </p:nvSpPr>
        <p:spPr>
          <a:xfrm>
            <a:off x="2662987" y="2622885"/>
            <a:ext cx="9160043"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This TELEMETRY box also depends on the </a:t>
            </a:r>
            <a:r>
              <a:rPr lang="en-US" sz="1800" b="1" i="0" u="sng" strike="noStrike" cap="none" dirty="0">
                <a:solidFill>
                  <a:schemeClr val="lt1"/>
                </a:solidFill>
                <a:latin typeface="Calibri"/>
                <a:ea typeface="Calibri"/>
                <a:cs typeface="Calibri"/>
                <a:sym typeface="Calibri"/>
              </a:rPr>
              <a:t>selected</a:t>
            </a:r>
            <a:r>
              <a:rPr lang="en-US" sz="1800" b="0" i="0" u="none" strike="noStrike" cap="none" dirty="0">
                <a:solidFill>
                  <a:schemeClr val="lt1"/>
                </a:solidFill>
                <a:latin typeface="Calibri"/>
                <a:ea typeface="Calibri"/>
                <a:cs typeface="Calibri"/>
                <a:sym typeface="Calibri"/>
              </a:rPr>
              <a:t> major mode</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moving, need info to pick a location, including an overhead video</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drilling through overburden, need real time data on WOB, tachometer, acoustics, current, power, </a:t>
            </a:r>
            <a:r>
              <a:rPr lang="en-US" sz="1800" b="0" i="0" u="none" strike="noStrike" cap="none" dirty="0" err="1">
                <a:solidFill>
                  <a:schemeClr val="lt1"/>
                </a:solidFill>
                <a:latin typeface="Calibri"/>
                <a:ea typeface="Calibri"/>
                <a:cs typeface="Calibri"/>
                <a:sym typeface="Calibri"/>
              </a:rPr>
              <a:t>etc</a:t>
            </a:r>
            <a:endParaRPr sz="1800" b="0" i="0" u="none" strike="noStrike" cap="none"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drilling through ice or casing the hole, maximum depth reached by bit this run vs depth right now</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removing drill bit and lowering heater in hole, again show the overhead video and the estimated depth of the drilled borehole, current depth of heater</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water production, whether heater is on, temperature of heater, time since heater turned on, water flow rate (scrolling graph), cumulative water collected</a:t>
            </a:r>
            <a:endParaRPr dirty="0"/>
          </a:p>
        </p:txBody>
      </p:sp>
    </p:spTree>
    <p:extLst>
      <p:ext uri="{BB962C8B-B14F-4D97-AF65-F5344CB8AC3E}">
        <p14:creationId xmlns:p14="http://schemas.microsoft.com/office/powerpoint/2010/main" val="380700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99"/>
        <p:cNvGrpSpPr/>
        <p:nvPr/>
      </p:nvGrpSpPr>
      <p:grpSpPr>
        <a:xfrm>
          <a:off x="0" y="0"/>
          <a:ext cx="0" cy="0"/>
          <a:chOff x="0" y="0"/>
          <a:chExt cx="0" cy="0"/>
        </a:xfrm>
      </p:grpSpPr>
      <p:sp>
        <p:nvSpPr>
          <p:cNvPr id="100" name="Google Shape;100;p15"/>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01" name="Google Shape;101;p15"/>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Heartbeat/ status for the current controls </a:t>
            </a:r>
            <a:endParaRPr sz="1600">
              <a:solidFill>
                <a:schemeClr val="lt1"/>
              </a:solidFill>
              <a:latin typeface="Calibri"/>
              <a:ea typeface="Calibri"/>
              <a:cs typeface="Calibri"/>
              <a:sym typeface="Calibri"/>
            </a:endParaRPr>
          </a:p>
          <a:p>
            <a:pPr marL="457200" marR="0" lvl="0" indent="-330200" algn="ctr" rtl="0">
              <a:spcBef>
                <a:spcPts val="0"/>
              </a:spcBef>
              <a:spcAft>
                <a:spcPts val="0"/>
              </a:spcAft>
              <a:buClr>
                <a:schemeClr val="lt1"/>
              </a:buClr>
              <a:buSzPts val="1600"/>
              <a:buFont typeface="Calibri"/>
              <a:buChar char="-"/>
            </a:pPr>
            <a:r>
              <a:rPr lang="en-US" sz="1600" b="1" u="sng">
                <a:solidFill>
                  <a:schemeClr val="lt1"/>
                </a:solidFill>
                <a:latin typeface="Calibri"/>
                <a:ea typeface="Calibri"/>
                <a:cs typeface="Calibri"/>
                <a:sym typeface="Calibri"/>
              </a:rPr>
              <a:t>Current </a:t>
            </a:r>
            <a:r>
              <a:rPr lang="en-US" sz="1600" b="0" i="0" u="none" strike="noStrike" cap="none">
                <a:solidFill>
                  <a:schemeClr val="lt1"/>
                </a:solidFill>
                <a:latin typeface="Calibri"/>
                <a:ea typeface="Calibri"/>
                <a:cs typeface="Calibri"/>
                <a:sym typeface="Calibri"/>
              </a:rPr>
              <a:t>mode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02" name="Google Shape;102;p15"/>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PROGRAM FOR MOVING TO NEW X-Y LOCATION</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X target</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Y target</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X, Y speed</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Z target (in case the desired height isn’t reached for some reason)</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Z speed</a:t>
            </a: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03" name="Google Shape;103;p15"/>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TELEMETRY box also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location of previous holes</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overhead video in real-time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distance between the drill and the overburden</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representation of the top of the box and the current location of the drill on top of it</a:t>
            </a: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50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07"/>
        <p:cNvGrpSpPr/>
        <p:nvPr/>
      </p:nvGrpSpPr>
      <p:grpSpPr>
        <a:xfrm>
          <a:off x="0" y="0"/>
          <a:ext cx="0" cy="0"/>
          <a:chOff x="0" y="0"/>
          <a:chExt cx="0" cy="0"/>
        </a:xfrm>
      </p:grpSpPr>
      <p:sp>
        <p:nvSpPr>
          <p:cNvPr id="108" name="Google Shape;108;p16"/>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09" name="Google Shape;109;p16"/>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10" name="Google Shape;110;p16"/>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PROGRAM FOR DRILLING THROUGH OVERBURDEN</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min/max z positions (specify stopping distance or depth, or stop/alert when drill hits ice)</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vertical speed control 	-   Max WOB</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direction control (up/down)</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drill RPM speed control	 - Max RPM</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Max power limit control</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reset max depth to 0</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(maybe?) control of acoustic output</a:t>
            </a: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111" name="Google Shape;111;p16"/>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WOB</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Power draw</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current depth </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Estimated distance/time to reach ice (might be a graphic display)</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Max depth for the current hole</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Time of drilling start</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time spent drilling</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average rate of penetration (ROP)</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Summary of acoustics at 3 frequency ranges (determined experimentally) with real-time and max amplitude (or other characteristics as experimentally determined)</a:t>
            </a:r>
            <a:endParaRPr sz="1800" dirty="0">
              <a:solidFill>
                <a:schemeClr val="lt1"/>
              </a:solidFill>
              <a:latin typeface="Calibri"/>
              <a:ea typeface="Calibri"/>
              <a:cs typeface="Calibri"/>
              <a:sym typeface="Calibri"/>
            </a:endParaRPr>
          </a:p>
          <a:p>
            <a:pPr marL="45720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457200" marR="0" lvl="0" indent="0" algn="ctr" rtl="0">
              <a:spcBef>
                <a:spcPts val="0"/>
              </a:spcBef>
              <a:spcAft>
                <a:spcPts val="0"/>
              </a:spcAft>
              <a:buNone/>
            </a:pPr>
            <a:r>
              <a:rPr lang="en-US" sz="1800" dirty="0">
                <a:solidFill>
                  <a:schemeClr val="lt1"/>
                </a:solidFill>
                <a:latin typeface="Calibri"/>
                <a:ea typeface="Calibri"/>
                <a:cs typeface="Calibri"/>
                <a:sym typeface="Calibri"/>
              </a:rPr>
              <a:t>Notes:</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acoustics, torque on bit, scrolling graphs (see Fabio slack post?)</a:t>
            </a:r>
            <a:endParaRPr sz="1800"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dirty="0">
                <a:solidFill>
                  <a:schemeClr val="lt1"/>
                </a:solidFill>
                <a:latin typeface="Calibri"/>
                <a:ea typeface="Calibri"/>
                <a:cs typeface="Calibri"/>
                <a:sym typeface="Calibri"/>
              </a:rPr>
              <a:t>Graphic presentation (talk to Marcellin)</a:t>
            </a:r>
            <a:endParaRPr sz="1800" dirty="0">
              <a:solidFill>
                <a:schemeClr val="lt1"/>
              </a:solidFill>
              <a:latin typeface="Calibri"/>
              <a:ea typeface="Calibri"/>
              <a:cs typeface="Calibri"/>
              <a:sym typeface="Calibri"/>
            </a:endParaRPr>
          </a:p>
          <a:p>
            <a:pPr marL="45720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457200" marR="0" lvl="0" indent="0" algn="l" rtl="0">
              <a:spcBef>
                <a:spcPts val="0"/>
              </a:spcBef>
              <a:spcAft>
                <a:spcPts val="0"/>
              </a:spcAft>
              <a:buNone/>
            </a:pPr>
            <a:endParaRPr dirty="0"/>
          </a:p>
        </p:txBody>
      </p:sp>
    </p:spTree>
    <p:extLst>
      <p:ext uri="{BB962C8B-B14F-4D97-AF65-F5344CB8AC3E}">
        <p14:creationId xmlns:p14="http://schemas.microsoft.com/office/powerpoint/2010/main" val="287398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15"/>
        <p:cNvGrpSpPr/>
        <p:nvPr/>
      </p:nvGrpSpPr>
      <p:grpSpPr>
        <a:xfrm>
          <a:off x="0" y="0"/>
          <a:ext cx="0" cy="0"/>
          <a:chOff x="0" y="0"/>
          <a:chExt cx="0" cy="0"/>
        </a:xfrm>
      </p:grpSpPr>
      <p:sp>
        <p:nvSpPr>
          <p:cNvPr id="116" name="Google Shape;116;p17"/>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17" name="Google Shape;117;p17"/>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18" name="Google Shape;118;p17"/>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CONTROLS FOR DRILLING THROUGH ICE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min/max z positions (specify stopping distance or depth, or stop/alert when drill hits ice)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vertical speed control 	-   Max WOB</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direction control (up/down)</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drill RPM speed control	 - Max RPM</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Max power limit control</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Jump to casing mode</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7"/>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WOB</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Power draw</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current depth </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Estimated distance/time to reach ice (might be a graphic display)</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Max depth for the current hole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Time of drilling start</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time spent drilling</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average rate of penetration (ROP)</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Summary of acoustics at 3 frequency ranges (determined experimentally) with real-time and max amplitude (or other characteristics as experimentally determined)</a:t>
            </a:r>
            <a:endParaRPr sz="1800">
              <a:solidFill>
                <a:schemeClr val="lt1"/>
              </a:solidFill>
              <a:latin typeface="Calibri"/>
              <a:ea typeface="Calibri"/>
              <a:cs typeface="Calibri"/>
              <a:sym typeface="Calibri"/>
            </a:endParaRPr>
          </a:p>
          <a:p>
            <a:pPr marL="457200" lvl="0" indent="0" algn="ctr" rtl="0">
              <a:spcBef>
                <a:spcPts val="0"/>
              </a:spcBef>
              <a:spcAft>
                <a:spcPts val="0"/>
              </a:spcAft>
              <a:buNone/>
            </a:pPr>
            <a:endParaRPr sz="1800">
              <a:solidFill>
                <a:schemeClr val="lt1"/>
              </a:solidFill>
              <a:latin typeface="Calibri"/>
              <a:ea typeface="Calibri"/>
              <a:cs typeface="Calibri"/>
              <a:sym typeface="Calibri"/>
            </a:endParaRPr>
          </a:p>
          <a:p>
            <a:pPr marL="457200" lvl="0" indent="0" algn="ctr" rtl="0">
              <a:spcBef>
                <a:spcPts val="0"/>
              </a:spcBef>
              <a:spcAft>
                <a:spcPts val="0"/>
              </a:spcAft>
              <a:buNone/>
            </a:pPr>
            <a:r>
              <a:rPr lang="en-US" sz="1800">
                <a:solidFill>
                  <a:schemeClr val="lt1"/>
                </a:solidFill>
                <a:latin typeface="Calibri"/>
                <a:ea typeface="Calibri"/>
                <a:cs typeface="Calibri"/>
                <a:sym typeface="Calibri"/>
              </a:rPr>
              <a:t>Notes:</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acoustics, torque on bit, scrolling graphs (see Fabio slack post?)</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Graphic presentation (talk to Marcellin)</a:t>
            </a:r>
            <a:endParaRPr sz="1800">
              <a:solidFill>
                <a:schemeClr val="lt1"/>
              </a:solidFill>
              <a:latin typeface="Calibri"/>
              <a:ea typeface="Calibri"/>
              <a:cs typeface="Calibri"/>
              <a:sym typeface="Calibri"/>
            </a:endParaRPr>
          </a:p>
          <a:p>
            <a:pPr marL="457200" marR="0" lvl="0" indent="0" algn="ctr" rtl="0">
              <a:spcBef>
                <a:spcPts val="0"/>
              </a:spcBef>
              <a:spcAft>
                <a:spcPts val="0"/>
              </a:spcAft>
              <a:buNone/>
            </a:pPr>
            <a:endParaRPr/>
          </a:p>
        </p:txBody>
      </p:sp>
    </p:spTree>
    <p:extLst>
      <p:ext uri="{BB962C8B-B14F-4D97-AF65-F5344CB8AC3E}">
        <p14:creationId xmlns:p14="http://schemas.microsoft.com/office/powerpoint/2010/main" val="147755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4" name="Google Shape;124;p18"/>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25" name="Google Shape;125;p18"/>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26" name="Google Shape;126;p18"/>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CONTROLS FOR CASING THE HOLE</a:t>
            </a:r>
            <a:endParaRPr sz="1800">
              <a:solidFill>
                <a:schemeClr val="lt1"/>
              </a:solidFill>
              <a:latin typeface="Calibri"/>
              <a:ea typeface="Calibri"/>
              <a:cs typeface="Calibri"/>
              <a:sym typeface="Calibri"/>
            </a:endParaRPr>
          </a:p>
          <a:p>
            <a:pPr marL="457200" marR="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Run/stop</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Drill Speed (RPM)</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Upper Z limit</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Lower Z limit</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Number of times to move up and down</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Speed of movement (z-axis)</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Jump to Ice drilling mode</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8"/>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Power draw</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current depth </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Estimated distance/time to reach ice (might be a graphic display)</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Max depth for the current hole</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Time of drilling start</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time spent drilling</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average rate of penetration (ROP)</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Summary of acoustics at 3 frequency ranges (determined experimentally) with real-time and max amplitude (or other characteristics as experimentally determined)</a:t>
            </a:r>
            <a:endParaRPr sz="1800">
              <a:solidFill>
                <a:schemeClr val="lt1"/>
              </a:solidFill>
              <a:latin typeface="Calibri"/>
              <a:ea typeface="Calibri"/>
              <a:cs typeface="Calibri"/>
              <a:sym typeface="Calibri"/>
            </a:endParaRPr>
          </a:p>
          <a:p>
            <a:pPr marL="457200" lvl="0" indent="0" algn="ctr" rtl="0">
              <a:spcBef>
                <a:spcPts val="0"/>
              </a:spcBef>
              <a:spcAft>
                <a:spcPts val="0"/>
              </a:spcAft>
              <a:buClr>
                <a:schemeClr val="dk1"/>
              </a:buClr>
              <a:buSzPts val="1100"/>
              <a:buFont typeface="Arial"/>
              <a:buNone/>
            </a:pPr>
            <a:endParaRPr sz="1800">
              <a:solidFill>
                <a:schemeClr val="lt1"/>
              </a:solidFill>
              <a:latin typeface="Calibri"/>
              <a:ea typeface="Calibri"/>
              <a:cs typeface="Calibri"/>
              <a:sym typeface="Calibri"/>
            </a:endParaRPr>
          </a:p>
          <a:p>
            <a:pPr marL="457200" lvl="0" indent="0" algn="ctr" rtl="0">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Notes:</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acoustics, torque on bit, scrolling graphs (see Fabio slack post?)</a:t>
            </a:r>
            <a:endParaRPr sz="1800">
              <a:solidFill>
                <a:schemeClr val="lt1"/>
              </a:solidFill>
              <a:latin typeface="Calibri"/>
              <a:ea typeface="Calibri"/>
              <a:cs typeface="Calibri"/>
              <a:sym typeface="Calibri"/>
            </a:endParaRPr>
          </a:p>
          <a:p>
            <a:pPr marL="28575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Graphic presentation (talk to Marcellin)</a:t>
            </a: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112279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sp>
        <p:nvSpPr>
          <p:cNvPr id="132" name="Google Shape;132;p19"/>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33" name="Google Shape;133;p19"/>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34" name="Google Shape;134;p19"/>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CONTROLS FOR REMOVING DRILL BIT AND LOWERING HEATER AND REMOVING HEATER</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button to raise drill bit</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button to translate (put heater over hole)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button to translate (put drill bit over hole)</a:t>
            </a:r>
            <a:endParaRPr sz="1800">
              <a:solidFill>
                <a:schemeClr val="lt1"/>
              </a:solidFill>
              <a:latin typeface="Calibri"/>
              <a:ea typeface="Calibri"/>
              <a:cs typeface="Calibri"/>
              <a:sym typeface="Calibri"/>
            </a:endParaRPr>
          </a:p>
          <a:p>
            <a:pPr marL="457200" lvl="0" indent="-34290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trim control to adjust the Y translation (to aim the heater directly over hole)</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button to lower / raise heater</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19"/>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TELEMETRY box also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457200" marR="0" lvl="0" indent="0" algn="ctr" rtl="0">
              <a:spcBef>
                <a:spcPts val="0"/>
              </a:spcBef>
              <a:spcAft>
                <a:spcPts val="0"/>
              </a:spcAft>
              <a:buNone/>
            </a:pP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If removing drill bit and lowering heater in hole, again show the overhead video and the estimated/actual depth of the most recent drilled borehole, current depth of heater, WOB on </a:t>
            </a:r>
            <a:r>
              <a:rPr lang="en-US" sz="1800">
                <a:solidFill>
                  <a:schemeClr val="lt1"/>
                </a:solidFill>
                <a:latin typeface="Calibri"/>
                <a:ea typeface="Calibri"/>
                <a:cs typeface="Calibri"/>
                <a:sym typeface="Calibri"/>
              </a:rPr>
              <a:t>heater</a:t>
            </a:r>
            <a:endParaRPr/>
          </a:p>
        </p:txBody>
      </p:sp>
    </p:spTree>
    <p:extLst>
      <p:ext uri="{BB962C8B-B14F-4D97-AF65-F5344CB8AC3E}">
        <p14:creationId xmlns:p14="http://schemas.microsoft.com/office/powerpoint/2010/main" val="321004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5645969" cy="369332"/>
          </a:xfrm>
          <a:prstGeom prst="rect">
            <a:avLst/>
          </a:prstGeom>
          <a:noFill/>
        </p:spPr>
        <p:txBody>
          <a:bodyPr wrap="none" rtlCol="0">
            <a:spAutoFit/>
          </a:bodyPr>
          <a:lstStyle/>
          <a:p>
            <a:r>
              <a:rPr lang="en-US" dirty="0"/>
              <a:t>Program 02 (P02): Return Z1 and Z2 axes to home position</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92D050"/>
                </a:solidFill>
              </a:rPr>
              <a:t>◉</a:t>
            </a:r>
            <a:endParaRPr lang="en-US" sz="1400" dirty="0"/>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0.7A</a:t>
            </a:r>
          </a:p>
          <a:p>
            <a:r>
              <a:rPr lang="en-US" sz="1400" dirty="0">
                <a:solidFill>
                  <a:schemeClr val="bg1"/>
                </a:solidFill>
              </a:rPr>
              <a:t>Mission time: </a:t>
            </a:r>
            <a:r>
              <a:rPr lang="en-US" sz="1400" dirty="0">
                <a:solidFill>
                  <a:srgbClr val="92D050"/>
                </a:solidFill>
              </a:rPr>
              <a:t>+0h16m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11" name="Rectangle 10">
            <a:extLst>
              <a:ext uri="{FF2B5EF4-FFF2-40B4-BE49-F238E27FC236}">
                <a16:creationId xmlns:a16="http://schemas.microsoft.com/office/drawing/2014/main" id="{9BA86539-299F-1548-AD27-B2EDD9B2554F}"/>
              </a:ext>
            </a:extLst>
          </p:cNvPr>
          <p:cNvSpPr/>
          <p:nvPr/>
        </p:nvSpPr>
        <p:spPr>
          <a:xfrm>
            <a:off x="4228188" y="542951"/>
            <a:ext cx="2840578" cy="341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P02 – Return Z1 axis to home position</a:t>
            </a:r>
            <a:br>
              <a:rPr lang="en-US" sz="1400" b="1" dirty="0">
                <a:solidFill>
                  <a:srgbClr val="FFFF00"/>
                </a:solidFill>
              </a:rPr>
            </a:br>
            <a:endParaRPr lang="en-US" sz="1400" dirty="0"/>
          </a:p>
          <a:p>
            <a:r>
              <a:rPr lang="en-US" sz="1200" b="1" dirty="0">
                <a:latin typeface="Arial" panose="020B0604020202020204" pitchFamily="34" charset="0"/>
                <a:cs typeface="Arial" panose="020B0604020202020204" pitchFamily="34" charset="0"/>
              </a:rPr>
              <a:t>Set Z1 homing options</a:t>
            </a:r>
          </a:p>
          <a:p>
            <a:r>
              <a:rPr lang="en-US" sz="1200" dirty="0">
                <a:latin typeface="Arial" panose="020B0604020202020204" pitchFamily="34" charset="0"/>
                <a:cs typeface="Arial" panose="020B0604020202020204" pitchFamily="34" charset="0"/>
              </a:rPr>
              <a:t>Timeout to stop if not homed </a:t>
            </a:r>
            <a:r>
              <a:rPr lang="en-US" sz="1200" dirty="0">
                <a:highlight>
                  <a:srgbClr val="C0C0C0"/>
                </a:highlight>
                <a:latin typeface="Arial" panose="020B0604020202020204" pitchFamily="34" charset="0"/>
                <a:cs typeface="Arial" panose="020B0604020202020204" pitchFamily="34" charset="0"/>
              </a:rPr>
              <a:t>60</a:t>
            </a:r>
            <a:r>
              <a:rPr lang="en-US" sz="1200" dirty="0">
                <a:latin typeface="Arial" panose="020B0604020202020204" pitchFamily="34" charset="0"/>
                <a:cs typeface="Arial" panose="020B0604020202020204" pitchFamily="34" charset="0"/>
              </a:rPr>
              <a:t> sec</a:t>
            </a:r>
          </a:p>
          <a:p>
            <a:r>
              <a:rPr lang="en-US" sz="1200" dirty="0">
                <a:latin typeface="Arial" panose="020B0604020202020204" pitchFamily="34" charset="0"/>
                <a:cs typeface="Arial" panose="020B0604020202020204" pitchFamily="34" charset="0"/>
              </a:rPr>
              <a:t>Spin drill while homing and in regolith?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RPM </a:t>
            </a:r>
            <a:r>
              <a:rPr lang="en-US" sz="1200" dirty="0">
                <a:highlight>
                  <a:srgbClr val="C0C0C0"/>
                </a:highlight>
                <a:latin typeface="Arial" panose="020B0604020202020204" pitchFamily="34" charset="0"/>
                <a:cs typeface="Arial" panose="020B0604020202020204" pitchFamily="34" charset="0"/>
              </a:rPr>
              <a:t>0</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Z1 vertical speed while homing?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Rate of Ascent (ROA) </a:t>
            </a:r>
            <a:r>
              <a:rPr lang="en-US" sz="1200" dirty="0">
                <a:highlight>
                  <a:srgbClr val="C0C0C0"/>
                </a:highlight>
                <a:latin typeface="Arial" panose="020B0604020202020204" pitchFamily="34" charset="0"/>
                <a:cs typeface="Arial" panose="020B0604020202020204" pitchFamily="34" charset="0"/>
              </a:rPr>
              <a:t>20</a:t>
            </a:r>
            <a:r>
              <a:rPr lang="en-US" sz="1200" dirty="0">
                <a:latin typeface="Arial" panose="020B0604020202020204" pitchFamily="34" charset="0"/>
                <a:cs typeface="Arial" panose="020B0604020202020204" pitchFamily="34" charset="0"/>
              </a:rPr>
              <a:t>mm/sec</a:t>
            </a:r>
          </a:p>
          <a:p>
            <a:r>
              <a:rPr lang="en-US" sz="1200" dirty="0">
                <a:latin typeface="Arial" panose="020B0604020202020204" pitchFamily="34" charset="0"/>
                <a:cs typeface="Arial" panose="020B0604020202020204" pitchFamily="34" charset="0"/>
              </a:rPr>
              <a:t>Z1 servo homing torque limits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when in air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     in regolith </a:t>
            </a:r>
            <a:r>
              <a:rPr lang="en-US" sz="1200" dirty="0">
                <a:highlight>
                  <a:srgbClr val="C0C0C0"/>
                </a:highlight>
                <a:latin typeface="Arial" panose="020B0604020202020204" pitchFamily="34" charset="0"/>
                <a:cs typeface="Arial" panose="020B0604020202020204" pitchFamily="34" charset="0"/>
              </a:rPr>
              <a:t>80</a:t>
            </a:r>
            <a:r>
              <a:rPr lang="en-US" sz="1200" dirty="0">
                <a:latin typeface="Arial" panose="020B0604020202020204" pitchFamily="34" charset="0"/>
                <a:cs typeface="Arial" panose="020B0604020202020204" pitchFamily="34" charset="0"/>
              </a:rPr>
              <a:t> %</a:t>
            </a:r>
          </a:p>
          <a:p>
            <a:endParaRPr lang="en-US" sz="1200"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Homing of Z1 (drill) axis</a:t>
            </a:r>
          </a:p>
          <a:p>
            <a:r>
              <a:rPr lang="en-US" sz="1200" dirty="0">
                <a:latin typeface="Arial" panose="020B0604020202020204" pitchFamily="34" charset="0"/>
                <a:cs typeface="Arial" panose="020B0604020202020204" pitchFamily="34" charset="0"/>
              </a:rPr>
              <a:t>Start homing Z1 (drill) axis         </a:t>
            </a:r>
            <a:r>
              <a:rPr lang="en-US" sz="1200" dirty="0">
                <a:highlight>
                  <a:srgbClr val="00FF00"/>
                </a:highlight>
                <a:latin typeface="Arial" panose="020B0604020202020204" pitchFamily="34" charset="0"/>
                <a:cs typeface="Arial" panose="020B0604020202020204" pitchFamily="34" charset="0"/>
              </a:rPr>
              <a:t>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12B6496-D54A-AC4B-8047-9233CC68B452}"/>
              </a:ext>
            </a:extLst>
          </p:cNvPr>
          <p:cNvPicPr preferRelativeResize="0">
            <a:picLocks/>
          </p:cNvPicPr>
          <p:nvPr/>
        </p:nvPicPr>
        <p:blipFill>
          <a:blip r:embed="rId4"/>
          <a:stretch>
            <a:fillRect/>
          </a:stretch>
        </p:blipFill>
        <p:spPr>
          <a:xfrm>
            <a:off x="4238035" y="3953128"/>
            <a:ext cx="4712977" cy="2718030"/>
          </a:xfrm>
          <a:prstGeom prst="rect">
            <a:avLst/>
          </a:prstGeom>
        </p:spPr>
      </p:pic>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31063" y="1499130"/>
            <a:ext cx="1728486" cy="5262979"/>
          </a:xfrm>
          <a:prstGeom prst="rect">
            <a:avLst/>
          </a:prstGeom>
          <a:noFill/>
        </p:spPr>
        <p:txBody>
          <a:bodyPr wrap="square" rtlCol="0">
            <a:spAutoFit/>
          </a:bodyPr>
          <a:lstStyle/>
          <a:p>
            <a:br>
              <a:rPr lang="en-US" sz="1200" dirty="0"/>
            </a:br>
            <a:r>
              <a:rPr lang="en-US" sz="1200" dirty="0"/>
              <a:t>Same notes as before for dials…</a:t>
            </a:r>
          </a:p>
          <a:p>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57144" y="3983047"/>
            <a:ext cx="1647243" cy="2395988"/>
            <a:chOff x="4426855" y="2264228"/>
            <a:chExt cx="2685147" cy="3403603"/>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2546619"/>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-15cm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1952779"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0</a:t>
            </a:r>
            <a:r>
              <a:rPr lang="en-US" sz="1200" dirty="0">
                <a:solidFill>
                  <a:schemeClr val="bg1"/>
                </a:solidFill>
              </a:rPr>
              <a:t>CM</a:t>
            </a:r>
          </a:p>
        </p:txBody>
      </p:sp>
      <p:sp>
        <p:nvSpPr>
          <p:cNvPr id="23" name="Rectangle 22">
            <a:extLst>
              <a:ext uri="{FF2B5EF4-FFF2-40B4-BE49-F238E27FC236}">
                <a16:creationId xmlns:a16="http://schemas.microsoft.com/office/drawing/2014/main" id="{9AE8ED98-BD36-F54E-9CC6-BE9EA0D3C933}"/>
              </a:ext>
            </a:extLst>
          </p:cNvPr>
          <p:cNvSpPr/>
          <p:nvPr/>
        </p:nvSpPr>
        <p:spPr>
          <a:xfrm>
            <a:off x="7052362" y="532302"/>
            <a:ext cx="2982890" cy="341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P02 – Return Z1 axis to home position</a:t>
            </a:r>
            <a:br>
              <a:rPr lang="en-US" sz="1400" b="1" dirty="0">
                <a:solidFill>
                  <a:srgbClr val="FFFF00"/>
                </a:solidFill>
              </a:rPr>
            </a:br>
            <a:endParaRPr lang="en-US" sz="1400" dirty="0"/>
          </a:p>
          <a:p>
            <a:r>
              <a:rPr lang="en-US" sz="1200" b="1" dirty="0">
                <a:latin typeface="Arial" panose="020B0604020202020204" pitchFamily="34" charset="0"/>
                <a:cs typeface="Arial" panose="020B0604020202020204" pitchFamily="34" charset="0"/>
              </a:rPr>
              <a:t>Set Z2 homing options</a:t>
            </a:r>
          </a:p>
          <a:p>
            <a:r>
              <a:rPr lang="en-US" sz="1200" dirty="0">
                <a:latin typeface="Arial" panose="020B0604020202020204" pitchFamily="34" charset="0"/>
                <a:cs typeface="Arial" panose="020B0604020202020204" pitchFamily="34" charset="0"/>
              </a:rPr>
              <a:t>Timeout to stop if not homed </a:t>
            </a:r>
            <a:r>
              <a:rPr lang="en-US" sz="1200" dirty="0">
                <a:highlight>
                  <a:srgbClr val="C0C0C0"/>
                </a:highlight>
                <a:latin typeface="Arial" panose="020B0604020202020204" pitchFamily="34" charset="0"/>
                <a:cs typeface="Arial" panose="020B0604020202020204" pitchFamily="34" charset="0"/>
              </a:rPr>
              <a:t>60</a:t>
            </a:r>
            <a:r>
              <a:rPr lang="en-US" sz="1200" dirty="0">
                <a:latin typeface="Arial" panose="020B0604020202020204" pitchFamily="34" charset="0"/>
                <a:cs typeface="Arial" panose="020B0604020202020204" pitchFamily="34" charset="0"/>
              </a:rPr>
              <a:t> sec</a:t>
            </a:r>
          </a:p>
          <a:p>
            <a:r>
              <a:rPr lang="en-US" sz="1200" dirty="0">
                <a:latin typeface="Arial" panose="020B0604020202020204" pitchFamily="34" charset="0"/>
                <a:cs typeface="Arial" panose="020B0604020202020204" pitchFamily="34" charset="0"/>
              </a:rPr>
              <a:t>Activate heater while homing and in regolith?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Activate pump in filter cleaning mode while homing and in regolith?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Z2 vertical speed while homing?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Rate of Ascent (ROA) </a:t>
            </a:r>
            <a:r>
              <a:rPr lang="en-US" sz="1200" dirty="0">
                <a:highlight>
                  <a:srgbClr val="C0C0C0"/>
                </a:highlight>
                <a:latin typeface="Arial" panose="020B0604020202020204" pitchFamily="34" charset="0"/>
                <a:cs typeface="Arial" panose="020B0604020202020204" pitchFamily="34" charset="0"/>
              </a:rPr>
              <a:t>20</a:t>
            </a:r>
            <a:r>
              <a:rPr lang="en-US" sz="1200" dirty="0">
                <a:latin typeface="Arial" panose="020B0604020202020204" pitchFamily="34" charset="0"/>
                <a:cs typeface="Arial" panose="020B0604020202020204" pitchFamily="34" charset="0"/>
              </a:rPr>
              <a:t>mm/sec</a:t>
            </a:r>
          </a:p>
          <a:p>
            <a:r>
              <a:rPr lang="en-US" sz="1200" dirty="0">
                <a:latin typeface="Arial" panose="020B0604020202020204" pitchFamily="34" charset="0"/>
                <a:cs typeface="Arial" panose="020B0604020202020204" pitchFamily="34" charset="0"/>
              </a:rPr>
              <a:t>Z2 servo homing torque limits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when in air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     in regolith </a:t>
            </a:r>
            <a:r>
              <a:rPr lang="en-US" sz="1200" dirty="0">
                <a:highlight>
                  <a:srgbClr val="C0C0C0"/>
                </a:highlight>
                <a:latin typeface="Arial" panose="020B0604020202020204" pitchFamily="34" charset="0"/>
                <a:cs typeface="Arial" panose="020B0604020202020204" pitchFamily="34" charset="0"/>
              </a:rPr>
              <a:t>20</a:t>
            </a:r>
            <a:r>
              <a:rPr lang="en-US" sz="1200" dirty="0">
                <a:latin typeface="Arial" panose="020B0604020202020204" pitchFamily="34" charset="0"/>
                <a:cs typeface="Arial" panose="020B0604020202020204" pitchFamily="34" charset="0"/>
              </a:rPr>
              <a:t> %</a:t>
            </a:r>
          </a:p>
          <a:p>
            <a:endParaRPr lang="en-US" sz="1200" dirty="0">
              <a:latin typeface="Arial" panose="020B0604020202020204" pitchFamily="34" charset="0"/>
              <a:cs typeface="Arial" panose="020B0604020202020204" pitchFamily="34" charset="0"/>
            </a:endParaRP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Homing of Z2 (heater) axis</a:t>
            </a:r>
          </a:p>
          <a:p>
            <a:r>
              <a:rPr lang="en-US" sz="1200" dirty="0">
                <a:latin typeface="Arial" panose="020B0604020202020204" pitchFamily="34" charset="0"/>
                <a:cs typeface="Arial" panose="020B0604020202020204" pitchFamily="34" charset="0"/>
              </a:rPr>
              <a:t>Start homing Z2 (heater) axis     </a:t>
            </a:r>
            <a:r>
              <a:rPr lang="en-US" sz="1200" dirty="0">
                <a:highlight>
                  <a:srgbClr val="00FF00"/>
                </a:highlight>
                <a:latin typeface="Arial" panose="020B0604020202020204" pitchFamily="34" charset="0"/>
                <a:cs typeface="Arial" panose="020B0604020202020204" pitchFamily="34" charset="0"/>
              </a:rPr>
              <a:t>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EF493E7-83DA-964F-B121-4BFB288D9D94}"/>
              </a:ext>
            </a:extLst>
          </p:cNvPr>
          <p:cNvSpPr txBox="1"/>
          <p:nvPr/>
        </p:nvSpPr>
        <p:spPr>
          <a:xfrm>
            <a:off x="101653" y="671475"/>
            <a:ext cx="2131545" cy="6370975"/>
          </a:xfrm>
          <a:prstGeom prst="rect">
            <a:avLst/>
          </a:prstGeom>
          <a:noFill/>
        </p:spPr>
        <p:txBody>
          <a:bodyPr wrap="square" rtlCol="0">
            <a:spAutoFit/>
          </a:bodyPr>
          <a:lstStyle/>
          <a:p>
            <a:r>
              <a:rPr lang="en-US" sz="1200" b="1" dirty="0"/>
              <a:t>Program notes</a:t>
            </a:r>
            <a:endParaRPr lang="en-US" sz="1200" dirty="0"/>
          </a:p>
          <a:p>
            <a:r>
              <a:rPr lang="en-US" sz="1200" dirty="0"/>
              <a:t>- User can enter choose to enter P02 manually at any time, using the mode selection controls (upper left). Often, the user will come to P02 following a hit of the ESC button. </a:t>
            </a:r>
            <a:r>
              <a:rPr lang="en-US" sz="1200" b="1" dirty="0">
                <a:highlight>
                  <a:srgbClr val="FFFF00"/>
                </a:highlight>
              </a:rPr>
              <a:t>See slide notes for full details of ESC button.</a:t>
            </a:r>
          </a:p>
          <a:p>
            <a:r>
              <a:rPr lang="en-US" sz="1200" dirty="0"/>
              <a:t>- In mode P02, where we are moving Z1 and Z2 up to home position, the X and Y position is soft-locked. However, if the operator is trying to manually unjam a stuck drill bit, it may be helpful to allow very small nudges in the X+, X-, Y+ and Y- directions which are then reverted automatically back to the soft-locked X and Y coordinates. This simulates an operator moving a stuck drill bit laterally to open up the hole and escape..</a:t>
            </a:r>
            <a:br>
              <a:rPr lang="en-US" sz="1200" dirty="0"/>
            </a:br>
            <a:br>
              <a:rPr lang="en-US" sz="1200" dirty="0"/>
            </a:br>
            <a:r>
              <a:rPr lang="en-US" sz="1200" dirty="0"/>
              <a:t>Therefore, </a:t>
            </a:r>
            <a:r>
              <a:rPr lang="en-US" sz="1200" b="1" dirty="0">
                <a:highlight>
                  <a:srgbClr val="FFFF00"/>
                </a:highlight>
              </a:rPr>
              <a:t>UI note </a:t>
            </a:r>
            <a:r>
              <a:rPr lang="en-US" sz="1200" dirty="0"/>
              <a:t>– lock the values in the X and Y position boxes (user can’t edit them in P02), and interpret movements of the sliders as nudges in the desired direction which are executed and then immediately reverted</a:t>
            </a:r>
          </a:p>
        </p:txBody>
      </p:sp>
      <p:sp>
        <p:nvSpPr>
          <p:cNvPr id="6" name="Striped Right Arrow 5">
            <a:extLst>
              <a:ext uri="{FF2B5EF4-FFF2-40B4-BE49-F238E27FC236}">
                <a16:creationId xmlns:a16="http://schemas.microsoft.com/office/drawing/2014/main" id="{5DEB9A2C-510B-784C-847B-34EA75B60F3E}"/>
              </a:ext>
            </a:extLst>
          </p:cNvPr>
          <p:cNvSpPr/>
          <p:nvPr/>
        </p:nvSpPr>
        <p:spPr>
          <a:xfrm rot="301691">
            <a:off x="1695617" y="6099944"/>
            <a:ext cx="3264060" cy="567160"/>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320E9B-D978-CF43-9473-1D0638277AA0}"/>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P01 screen and then amend it</a:t>
            </a:r>
          </a:p>
        </p:txBody>
      </p:sp>
    </p:spTree>
    <p:extLst>
      <p:ext uri="{BB962C8B-B14F-4D97-AF65-F5344CB8AC3E}">
        <p14:creationId xmlns:p14="http://schemas.microsoft.com/office/powerpoint/2010/main" val="19782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sp>
        <p:nvSpPr>
          <p:cNvPr id="140" name="Google Shape;140;p20"/>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141" name="Google Shape;141;p20"/>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42" name="Google Shape;142;p20"/>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CONTROLS FOR WATER PRODUCTION AND FILTER REGENERATION</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Pump on/off</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Pump forward/reverse</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Direct link to heater assy height control page</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0"/>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Confirmation of pump running and direction</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Height of heater assy</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state/temp of heater</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Water pressure/vacuum between pump and hole</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Flow rate of water between pump and collection bucket</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If possible, graphic of water flow rate</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If possible, graphic of pressure/vacuum </a:t>
            </a: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4873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21"/>
          <p:cNvSpPr/>
          <p:nvPr/>
        </p:nvSpPr>
        <p:spPr>
          <a:xfrm>
            <a:off x="144379" y="168441"/>
            <a:ext cx="23943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 (choosing what program you are running)</a:t>
            </a:r>
            <a:endParaRPr/>
          </a:p>
        </p:txBody>
      </p:sp>
      <p:sp>
        <p:nvSpPr>
          <p:cNvPr id="149" name="Google Shape;149;p21"/>
          <p:cNvSpPr/>
          <p:nvPr/>
        </p:nvSpPr>
        <p:spPr>
          <a:xfrm>
            <a:off x="144379" y="2622885"/>
            <a:ext cx="23943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150" name="Google Shape;150;p21"/>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DATA LOGGING, DATA DOWNLOADING AND DIGITAL CORE PROCESSING</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ability to request a digital core estimate based on downloaded files</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if user comes here from water production, that doesn’t stop water production activity</a:t>
            </a:r>
            <a:endParaRPr sz="1800">
              <a:solidFill>
                <a:schemeClr val="lt1"/>
              </a:solidFill>
              <a:latin typeface="Calibri"/>
              <a:ea typeface="Calibri"/>
              <a:cs typeface="Calibri"/>
              <a:sym typeface="Calibri"/>
            </a:endParaRPr>
          </a:p>
        </p:txBody>
      </p:sp>
      <p:sp>
        <p:nvSpPr>
          <p:cNvPr id="151" name="Google Shape;151;p21"/>
          <p:cNvSpPr/>
          <p:nvPr/>
        </p:nvSpPr>
        <p:spPr>
          <a:xfrm>
            <a:off x="2662987" y="2622885"/>
            <a:ext cx="9159900" cy="4150800"/>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TELEMETRY box also depends on the </a:t>
            </a:r>
            <a:r>
              <a:rPr lang="en-US" sz="1800" b="1" i="0" u="sng" strike="noStrike" cap="none">
                <a:solidFill>
                  <a:schemeClr val="lt1"/>
                </a:solidFill>
                <a:latin typeface="Calibri"/>
                <a:ea typeface="Calibri"/>
                <a:cs typeface="Calibri"/>
                <a:sym typeface="Calibri"/>
              </a:rPr>
              <a:t>selected</a:t>
            </a:r>
            <a:r>
              <a:rPr lang="en-US" sz="1800" b="0" i="0" u="none" strike="noStrike" cap="none">
                <a:solidFill>
                  <a:schemeClr val="lt1"/>
                </a:solidFill>
                <a:latin typeface="Calibri"/>
                <a:ea typeface="Calibri"/>
                <a:cs typeface="Calibri"/>
                <a:sym typeface="Calibri"/>
              </a:rPr>
              <a:t> major mode</a:t>
            </a:r>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what data files have been collected, their health, size, sampling rate, number of data points</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big graphs of WOB and total system power against time, with limit lines (not breached)</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replicate some water production data here so the user can monitor while working on data analysis</a:t>
            </a:r>
            <a:endParaRPr sz="180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endParaRPr sz="1800">
              <a:solidFill>
                <a:schemeClr val="lt1"/>
              </a:solidFill>
              <a:latin typeface="Calibri"/>
              <a:ea typeface="Calibri"/>
              <a:cs typeface="Calibri"/>
              <a:sym typeface="Calibri"/>
            </a:endParaRPr>
          </a:p>
          <a:p>
            <a:pPr marL="45720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245751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3"/>
          <p:cNvSpPr/>
          <p:nvPr/>
        </p:nvSpPr>
        <p:spPr>
          <a:xfrm>
            <a:off x="144379" y="168441"/>
            <a:ext cx="2394284" cy="235819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This CONTROLS box is the same in </a:t>
            </a:r>
            <a:r>
              <a:rPr lang="en-US" sz="1800" b="1" i="0" u="sng" strike="noStrike" cap="none">
                <a:solidFill>
                  <a:schemeClr val="lt1"/>
                </a:solidFill>
                <a:latin typeface="Calibri"/>
                <a:ea typeface="Calibri"/>
                <a:cs typeface="Calibri"/>
                <a:sym typeface="Calibri"/>
              </a:rPr>
              <a:t>all</a:t>
            </a:r>
            <a:r>
              <a:rPr lang="en-US" sz="18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Go to safe mode</a:t>
            </a:r>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a:solidFill>
                  <a:schemeClr val="lt1"/>
                </a:solidFill>
                <a:latin typeface="Calibri"/>
                <a:ea typeface="Calibri"/>
                <a:cs typeface="Calibri"/>
                <a:sym typeface="Calibri"/>
              </a:rPr>
              <a:t>Change major mode</a:t>
            </a:r>
            <a:endParaRPr/>
          </a:p>
        </p:txBody>
      </p:sp>
      <p:sp>
        <p:nvSpPr>
          <p:cNvPr id="85" name="Google Shape;85;p13"/>
          <p:cNvSpPr/>
          <p:nvPr/>
        </p:nvSpPr>
        <p:spPr>
          <a:xfrm>
            <a:off x="144379" y="2622885"/>
            <a:ext cx="2394284"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a:solidFill>
                  <a:schemeClr val="lt1"/>
                </a:solidFill>
                <a:latin typeface="Calibri"/>
                <a:ea typeface="Calibri"/>
                <a:cs typeface="Calibri"/>
                <a:sym typeface="Calibri"/>
              </a:rPr>
              <a:t>This TELEMETRY box is the same in </a:t>
            </a:r>
            <a:r>
              <a:rPr lang="en-US" sz="1600" b="1" i="0" u="sng" strike="noStrike" cap="none">
                <a:solidFill>
                  <a:schemeClr val="lt1"/>
                </a:solidFill>
                <a:latin typeface="Calibri"/>
                <a:ea typeface="Calibri"/>
                <a:cs typeface="Calibri"/>
                <a:sym typeface="Calibri"/>
              </a:rPr>
              <a:t>all</a:t>
            </a:r>
            <a:r>
              <a:rPr lang="en-US" sz="1600" b="0" i="0" u="none" strike="noStrike" cap="none">
                <a:solidFill>
                  <a:schemeClr val="lt1"/>
                </a:solidFill>
                <a:latin typeface="Calibri"/>
                <a:ea typeface="Calibri"/>
                <a:cs typeface="Calibri"/>
                <a:sym typeface="Calibri"/>
              </a:rPr>
              <a:t> modes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Mission clock</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Mode selected</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State of system right now</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Power meter with orange and red limits</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Vertical location of drill stack and heater stack relative to overburden / ice</a:t>
            </a:r>
            <a:endParaRPr/>
          </a:p>
          <a:p>
            <a:pPr marL="285750" marR="0" lvl="0" indent="-285750" algn="ctr" rtl="0">
              <a:spcBef>
                <a:spcPts val="0"/>
              </a:spcBef>
              <a:spcAft>
                <a:spcPts val="0"/>
              </a:spcAft>
              <a:buClr>
                <a:schemeClr val="lt1"/>
              </a:buClr>
              <a:buSzPts val="1600"/>
              <a:buFont typeface="Calibri"/>
              <a:buChar char="-"/>
            </a:pPr>
            <a:r>
              <a:rPr lang="en-US" sz="1600" b="0" i="0" u="none" strike="noStrike" cap="none">
                <a:solidFill>
                  <a:schemeClr val="lt1"/>
                </a:solidFill>
                <a:latin typeface="Calibri"/>
                <a:ea typeface="Calibri"/>
                <a:cs typeface="Calibri"/>
                <a:sym typeface="Calibri"/>
              </a:rPr>
              <a:t>Limit switches (should be green)</a:t>
            </a:r>
            <a:endParaRPr/>
          </a:p>
        </p:txBody>
      </p:sp>
      <p:sp>
        <p:nvSpPr>
          <p:cNvPr id="86" name="Google Shape;86;p13"/>
          <p:cNvSpPr/>
          <p:nvPr/>
        </p:nvSpPr>
        <p:spPr>
          <a:xfrm>
            <a:off x="2662979" y="168440"/>
            <a:ext cx="9159900" cy="23583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TROUBLESHOOTING</a:t>
            </a:r>
          </a:p>
          <a:p>
            <a:pPr marL="0" marR="0" lvl="0" indent="0" algn="ctr" rtl="0">
              <a:spcBef>
                <a:spcPts val="0"/>
              </a:spcBef>
              <a:spcAft>
                <a:spcPts val="0"/>
              </a:spcAft>
              <a:buNone/>
            </a:pPr>
            <a:r>
              <a:rPr lang="en-US" dirty="0">
                <a:solidFill>
                  <a:schemeClr val="lt1"/>
                </a:solidFill>
                <a:latin typeface="Calibri"/>
                <a:cs typeface="Calibri"/>
                <a:sym typeface="Calibri"/>
              </a:rPr>
              <a:t>- Gives you telemetry and controls to help you bring the system back to a nominal state</a:t>
            </a:r>
            <a:endParaRPr dirty="0"/>
          </a:p>
        </p:txBody>
      </p:sp>
      <p:sp>
        <p:nvSpPr>
          <p:cNvPr id="87" name="Google Shape;87;p13"/>
          <p:cNvSpPr/>
          <p:nvPr/>
        </p:nvSpPr>
        <p:spPr>
          <a:xfrm>
            <a:off x="2662987" y="2622885"/>
            <a:ext cx="9160043" cy="4150892"/>
          </a:xfrm>
          <a:prstGeom prst="rect">
            <a:avLst/>
          </a:prstGeom>
          <a:solidFill>
            <a:schemeClr val="accent2"/>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This TELEMETRY box also depends on the </a:t>
            </a:r>
            <a:r>
              <a:rPr lang="en-US" sz="1800" b="1" i="0" u="sng" strike="noStrike" cap="none" dirty="0">
                <a:solidFill>
                  <a:schemeClr val="lt1"/>
                </a:solidFill>
                <a:latin typeface="Calibri"/>
                <a:ea typeface="Calibri"/>
                <a:cs typeface="Calibri"/>
                <a:sym typeface="Calibri"/>
              </a:rPr>
              <a:t>selected</a:t>
            </a:r>
            <a:r>
              <a:rPr lang="en-US" sz="1800" b="0" i="0" u="none" strike="noStrike" cap="none" dirty="0">
                <a:solidFill>
                  <a:schemeClr val="lt1"/>
                </a:solidFill>
                <a:latin typeface="Calibri"/>
                <a:ea typeface="Calibri"/>
                <a:cs typeface="Calibri"/>
                <a:sym typeface="Calibri"/>
              </a:rPr>
              <a:t> major mode</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moving, need info to pick a location, including an overhead video</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drilling through overburden, need real time data on WOB, tachometer, acoustics, current, power, </a:t>
            </a:r>
            <a:r>
              <a:rPr lang="en-US" sz="1800" b="0" i="0" u="none" strike="noStrike" cap="none" dirty="0" err="1">
                <a:solidFill>
                  <a:schemeClr val="lt1"/>
                </a:solidFill>
                <a:latin typeface="Calibri"/>
                <a:ea typeface="Calibri"/>
                <a:cs typeface="Calibri"/>
                <a:sym typeface="Calibri"/>
              </a:rPr>
              <a:t>etc</a:t>
            </a:r>
            <a:endParaRPr sz="1800" b="0" i="0" u="none" strike="noStrike" cap="none" dirty="0">
              <a:solidFill>
                <a:schemeClr val="lt1"/>
              </a:solidFill>
              <a:latin typeface="Calibri"/>
              <a:ea typeface="Calibri"/>
              <a:cs typeface="Calibri"/>
              <a:sym typeface="Calibri"/>
            </a:endParaRPr>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drilling through ice or casing the hole, maximum depth reached by bit this run vs depth right now</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removing drill bit and lowering heater in hole, again show the overhead video and the estimated depth of the drilled borehole, current depth of heater</a:t>
            </a:r>
            <a:endParaRPr dirty="0"/>
          </a:p>
          <a:p>
            <a:pPr marL="285750" marR="0" lvl="0" indent="-285750" algn="ctr" rtl="0">
              <a:spcBef>
                <a:spcPts val="0"/>
              </a:spcBef>
              <a:spcAft>
                <a:spcPts val="0"/>
              </a:spcAft>
              <a:buClr>
                <a:schemeClr val="lt1"/>
              </a:buClr>
              <a:buSzPts val="1800"/>
              <a:buFont typeface="Calibri"/>
              <a:buChar char="-"/>
            </a:pPr>
            <a:r>
              <a:rPr lang="en-US" sz="1800" b="0" i="0" u="none" strike="noStrike" cap="none" dirty="0">
                <a:solidFill>
                  <a:schemeClr val="lt1"/>
                </a:solidFill>
                <a:latin typeface="Calibri"/>
                <a:ea typeface="Calibri"/>
                <a:cs typeface="Calibri"/>
                <a:sym typeface="Calibri"/>
              </a:rPr>
              <a:t>If water production, whether heater is on, temperature of heater, time since heater turned on, water flow rate (scrolling graph), cumulative water collected</a:t>
            </a:r>
            <a:endParaRPr dirty="0"/>
          </a:p>
        </p:txBody>
      </p:sp>
    </p:spTree>
    <p:extLst>
      <p:ext uri="{BB962C8B-B14F-4D97-AF65-F5344CB8AC3E}">
        <p14:creationId xmlns:p14="http://schemas.microsoft.com/office/powerpoint/2010/main" val="151536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2"/>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4703532" cy="369332"/>
          </a:xfrm>
          <a:prstGeom prst="rect">
            <a:avLst/>
          </a:prstGeom>
          <a:noFill/>
        </p:spPr>
        <p:txBody>
          <a:bodyPr wrap="none" rtlCol="0">
            <a:spAutoFit/>
          </a:bodyPr>
          <a:lstStyle/>
          <a:p>
            <a:r>
              <a:rPr lang="en-US" dirty="0"/>
              <a:t>Program 03 (P03): Moving to a new X, Y location</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FF000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92D05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0.9A</a:t>
            </a:r>
          </a:p>
          <a:p>
            <a:r>
              <a:rPr lang="en-US" sz="1400" dirty="0">
                <a:solidFill>
                  <a:schemeClr val="bg1"/>
                </a:solidFill>
              </a:rPr>
              <a:t>Mission time: </a:t>
            </a:r>
            <a:r>
              <a:rPr lang="en-US" sz="1400" dirty="0">
                <a:solidFill>
                  <a:srgbClr val="92D050"/>
                </a:solidFill>
              </a:rPr>
              <a:t>+0h22m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11" name="Rectangle 10">
            <a:extLst>
              <a:ext uri="{FF2B5EF4-FFF2-40B4-BE49-F238E27FC236}">
                <a16:creationId xmlns:a16="http://schemas.microsoft.com/office/drawing/2014/main" id="{9BA86539-299F-1548-AD27-B2EDD9B2554F}"/>
              </a:ext>
            </a:extLst>
          </p:cNvPr>
          <p:cNvSpPr/>
          <p:nvPr/>
        </p:nvSpPr>
        <p:spPr>
          <a:xfrm>
            <a:off x="4228188" y="542951"/>
            <a:ext cx="2840578" cy="341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P03 – Move Base to new X location</a:t>
            </a:r>
            <a:br>
              <a:rPr lang="en-US" sz="1400" b="1" dirty="0">
                <a:solidFill>
                  <a:srgbClr val="FFFF00"/>
                </a:solidFill>
              </a:rPr>
            </a:br>
            <a:endParaRPr lang="en-US" sz="1400" dirty="0"/>
          </a:p>
          <a:p>
            <a:r>
              <a:rPr lang="en-US" sz="1200" b="1" dirty="0">
                <a:latin typeface="Arial" panose="020B0604020202020204" pitchFamily="34" charset="0"/>
                <a:cs typeface="Arial" panose="020B0604020202020204" pitchFamily="34" charset="0"/>
              </a:rPr>
              <a:t>Set X movement options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Time to execute move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 sec</a:t>
            </a:r>
          </a:p>
          <a:p>
            <a:r>
              <a:rPr lang="en-US" sz="1200" dirty="0">
                <a:latin typeface="Arial" panose="020B0604020202020204" pitchFamily="34" charset="0"/>
                <a:cs typeface="Arial" panose="020B0604020202020204" pitchFamily="34" charset="0"/>
              </a:rPr>
              <a:t>X axis speed while translating?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mm/sec</a:t>
            </a:r>
          </a:p>
          <a:p>
            <a:r>
              <a:rPr lang="en-US" sz="1200" dirty="0">
                <a:latin typeface="Arial" panose="020B0604020202020204" pitchFamily="34" charset="0"/>
                <a:cs typeface="Arial" panose="020B0604020202020204" pitchFamily="34" charset="0"/>
              </a:rPr>
              <a:t>X servo translation torque limit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20</a:t>
            </a:r>
            <a:r>
              <a:rPr lang="en-US" sz="1200" dirty="0">
                <a:latin typeface="Arial" panose="020B0604020202020204" pitchFamily="34" charset="0"/>
                <a:cs typeface="Arial" panose="020B0604020202020204" pitchFamily="34" charset="0"/>
              </a:rPr>
              <a:t>%    (global max limit: 50%) </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Translation of X (base) axis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Move towards X-axis motor (+) </a:t>
            </a:r>
          </a:p>
          <a:p>
            <a:r>
              <a:rPr lang="en-US" sz="1200" dirty="0">
                <a:latin typeface="Arial" panose="020B0604020202020204" pitchFamily="34" charset="0"/>
                <a:cs typeface="Arial" panose="020B0604020202020204" pitchFamily="34" charset="0"/>
              </a:rPr>
              <a:t>     by +5cm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by +0.1cm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Move away from X-axis motor (-) </a:t>
            </a:r>
          </a:p>
          <a:p>
            <a:r>
              <a:rPr lang="en-US" sz="1200" dirty="0">
                <a:latin typeface="Arial" panose="020B0604020202020204" pitchFamily="34" charset="0"/>
                <a:cs typeface="Arial" panose="020B0604020202020204" pitchFamily="34" charset="0"/>
              </a:rPr>
              <a:t>   by -5cm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by -0.1cm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12B6496-D54A-AC4B-8047-9233CC68B452}"/>
              </a:ext>
            </a:extLst>
          </p:cNvPr>
          <p:cNvPicPr preferRelativeResize="0">
            <a:picLocks/>
          </p:cNvPicPr>
          <p:nvPr/>
        </p:nvPicPr>
        <p:blipFill>
          <a:blip r:embed="rId3"/>
          <a:stretch>
            <a:fillRect/>
          </a:stretch>
        </p:blipFill>
        <p:spPr>
          <a:xfrm>
            <a:off x="4238035" y="3953128"/>
            <a:ext cx="4712977" cy="2718030"/>
          </a:xfrm>
          <a:prstGeom prst="rect">
            <a:avLst/>
          </a:prstGeom>
        </p:spPr>
      </p:pic>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31063" y="1406532"/>
            <a:ext cx="1728486" cy="5262979"/>
          </a:xfrm>
          <a:prstGeom prst="rect">
            <a:avLst/>
          </a:prstGeom>
          <a:noFill/>
        </p:spPr>
        <p:txBody>
          <a:bodyPr wrap="square" rtlCol="0">
            <a:spAutoFit/>
          </a:bodyPr>
          <a:lstStyle/>
          <a:p>
            <a:br>
              <a:rPr lang="en-US" sz="1200" dirty="0"/>
            </a:br>
            <a:r>
              <a:rPr lang="en-US" sz="1200" dirty="0"/>
              <a:t>Same notes as before for dials…</a:t>
            </a:r>
          </a:p>
          <a:p>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66049" y="3983047"/>
            <a:ext cx="1638338" cy="2395988"/>
            <a:chOff x="4441371" y="2264228"/>
            <a:chExt cx="2670631" cy="3403603"/>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41371" y="2342321"/>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0cm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1952779"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0</a:t>
            </a:r>
            <a:r>
              <a:rPr lang="en-US" sz="1200" dirty="0">
                <a:solidFill>
                  <a:schemeClr val="bg1"/>
                </a:solidFill>
              </a:rPr>
              <a:t>CM</a:t>
            </a:r>
          </a:p>
        </p:txBody>
      </p:sp>
      <p:sp>
        <p:nvSpPr>
          <p:cNvPr id="4" name="TextBox 3">
            <a:extLst>
              <a:ext uri="{FF2B5EF4-FFF2-40B4-BE49-F238E27FC236}">
                <a16:creationId xmlns:a16="http://schemas.microsoft.com/office/drawing/2014/main" id="{0EF493E7-83DA-964F-B121-4BFB288D9D94}"/>
              </a:ext>
            </a:extLst>
          </p:cNvPr>
          <p:cNvSpPr txBox="1"/>
          <p:nvPr/>
        </p:nvSpPr>
        <p:spPr>
          <a:xfrm>
            <a:off x="101654" y="686226"/>
            <a:ext cx="1774670" cy="2862322"/>
          </a:xfrm>
          <a:prstGeom prst="rect">
            <a:avLst/>
          </a:prstGeom>
          <a:noFill/>
        </p:spPr>
        <p:txBody>
          <a:bodyPr wrap="square" rtlCol="0">
            <a:spAutoFit/>
          </a:bodyPr>
          <a:lstStyle/>
          <a:p>
            <a:r>
              <a:rPr lang="en-US" sz="1200" b="1" dirty="0"/>
              <a:t>Program notes</a:t>
            </a:r>
          </a:p>
          <a:p>
            <a:endParaRPr lang="en-US" sz="1200" dirty="0"/>
          </a:p>
          <a:p>
            <a:pPr marL="171450" indent="-171450">
              <a:buFontTx/>
              <a:buChar char="-"/>
            </a:pPr>
            <a:r>
              <a:rPr lang="en-US" sz="1200" dirty="0"/>
              <a:t>In mode P03, where we are moving X and Y axes to a new location to drill a new hole, the Z1 and Z2 axes must be at the home position. </a:t>
            </a:r>
          </a:p>
          <a:p>
            <a:pPr marL="171450" indent="-171450">
              <a:buFontTx/>
              <a:buChar char="-"/>
            </a:pPr>
            <a:br>
              <a:rPr lang="en-US" sz="1200" dirty="0"/>
            </a:br>
            <a:r>
              <a:rPr lang="en-US" sz="1200" dirty="0"/>
              <a:t>Therefore, </a:t>
            </a:r>
            <a:r>
              <a:rPr lang="en-US" sz="1200" b="1" dirty="0">
                <a:highlight>
                  <a:srgbClr val="FFFF00"/>
                </a:highlight>
              </a:rPr>
              <a:t>UI note </a:t>
            </a:r>
            <a:r>
              <a:rPr lang="en-US" sz="1200" dirty="0"/>
              <a:t>– lock the values in the Z1 and Z2 position boxes (user can’t edit them in P03)</a:t>
            </a:r>
          </a:p>
        </p:txBody>
      </p:sp>
      <p:sp>
        <p:nvSpPr>
          <p:cNvPr id="6" name="Striped Right Arrow 5">
            <a:extLst>
              <a:ext uri="{FF2B5EF4-FFF2-40B4-BE49-F238E27FC236}">
                <a16:creationId xmlns:a16="http://schemas.microsoft.com/office/drawing/2014/main" id="{5DEB9A2C-510B-784C-847B-34EA75B60F3E}"/>
              </a:ext>
            </a:extLst>
          </p:cNvPr>
          <p:cNvSpPr/>
          <p:nvPr/>
        </p:nvSpPr>
        <p:spPr>
          <a:xfrm rot="2077706">
            <a:off x="1199124" y="4061309"/>
            <a:ext cx="7036942" cy="567160"/>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5215EC-A8FB-0C44-A056-00A6F778660A}"/>
              </a:ext>
            </a:extLst>
          </p:cNvPr>
          <p:cNvSpPr/>
          <p:nvPr/>
        </p:nvSpPr>
        <p:spPr>
          <a:xfrm>
            <a:off x="7095933" y="519710"/>
            <a:ext cx="2840578" cy="341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P03 – Move frame to new Y location</a:t>
            </a:r>
            <a:br>
              <a:rPr lang="en-US" sz="1400" b="1" dirty="0">
                <a:solidFill>
                  <a:srgbClr val="FFFF00"/>
                </a:solidFill>
              </a:rPr>
            </a:br>
            <a:endParaRPr lang="en-US" sz="1400" dirty="0"/>
          </a:p>
          <a:p>
            <a:r>
              <a:rPr lang="en-US" sz="1200" b="1" dirty="0">
                <a:latin typeface="Arial" panose="020B0604020202020204" pitchFamily="34" charset="0"/>
                <a:cs typeface="Arial" panose="020B0604020202020204" pitchFamily="34" charset="0"/>
              </a:rPr>
              <a:t>Set Y movement options</a:t>
            </a:r>
          </a:p>
          <a:p>
            <a:endParaRPr lang="en-US" sz="1200" b="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Time to execute move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 sec</a:t>
            </a:r>
          </a:p>
          <a:p>
            <a:r>
              <a:rPr lang="en-US" sz="1200" dirty="0">
                <a:latin typeface="Arial" panose="020B0604020202020204" pitchFamily="34" charset="0"/>
                <a:cs typeface="Arial" panose="020B0604020202020204" pitchFamily="34" charset="0"/>
              </a:rPr>
              <a:t>Y axis speed while translating?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10</a:t>
            </a:r>
            <a:r>
              <a:rPr lang="en-US" sz="1200" dirty="0">
                <a:latin typeface="Arial" panose="020B0604020202020204" pitchFamily="34" charset="0"/>
                <a:cs typeface="Arial" panose="020B0604020202020204" pitchFamily="34" charset="0"/>
              </a:rPr>
              <a:t>mm/sec</a:t>
            </a:r>
          </a:p>
          <a:p>
            <a:r>
              <a:rPr lang="en-US" sz="1200" dirty="0">
                <a:latin typeface="Arial" panose="020B0604020202020204" pitchFamily="34" charset="0"/>
                <a:cs typeface="Arial" panose="020B0604020202020204" pitchFamily="34" charset="0"/>
              </a:rPr>
              <a:t>Y servo translation torque limit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20</a:t>
            </a:r>
            <a:r>
              <a:rPr lang="en-US" sz="1200" dirty="0">
                <a:latin typeface="Arial" panose="020B0604020202020204" pitchFamily="34" charset="0"/>
                <a:cs typeface="Arial" panose="020B0604020202020204" pitchFamily="34" charset="0"/>
              </a:rPr>
              <a:t>%    (global max limit: 25%) </a:t>
            </a:r>
          </a:p>
          <a:p>
            <a:endParaRPr lang="en-US" sz="12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Translation of Y (frame) axis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Move towards Y-axis motor (+) </a:t>
            </a:r>
          </a:p>
          <a:p>
            <a:r>
              <a:rPr lang="en-US" sz="1200" dirty="0">
                <a:latin typeface="Arial" panose="020B0604020202020204" pitchFamily="34" charset="0"/>
                <a:cs typeface="Arial" panose="020B0604020202020204" pitchFamily="34" charset="0"/>
              </a:rPr>
              <a:t>     by +5cm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by +0.1cm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Move away from Y-axis motor (-) </a:t>
            </a:r>
          </a:p>
          <a:p>
            <a:r>
              <a:rPr lang="en-US" sz="1200" dirty="0">
                <a:latin typeface="Arial" panose="020B0604020202020204" pitchFamily="34" charset="0"/>
                <a:cs typeface="Arial" panose="020B0604020202020204" pitchFamily="34" charset="0"/>
              </a:rPr>
              <a:t>   by -5cm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by -0.1cm </a:t>
            </a:r>
            <a:r>
              <a:rPr lang="en-US" sz="1200" dirty="0">
                <a:solidFill>
                  <a:srgbClr val="92D050"/>
                </a:solidFill>
                <a:highlight>
                  <a:srgbClr val="00FF00"/>
                </a:highlight>
                <a:latin typeface="Arial" panose="020B0604020202020204" pitchFamily="34" charset="0"/>
                <a:cs typeface="Arial" panose="020B0604020202020204" pitchFamily="34" charset="0"/>
              </a:rPr>
              <a:t>▶️ </a:t>
            </a:r>
            <a:r>
              <a:rPr lang="en-US" sz="12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B5468A55-EC14-9A4A-8CE3-7549CDDFB8FD}"/>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P02 screen and then amend it</a:t>
            </a:r>
          </a:p>
        </p:txBody>
      </p:sp>
    </p:spTree>
    <p:extLst>
      <p:ext uri="{BB962C8B-B14F-4D97-AF65-F5344CB8AC3E}">
        <p14:creationId xmlns:p14="http://schemas.microsoft.com/office/powerpoint/2010/main" val="47093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ssolv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25"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3" name="TextBox 2">
            <a:extLst>
              <a:ext uri="{FF2B5EF4-FFF2-40B4-BE49-F238E27FC236}">
                <a16:creationId xmlns:a16="http://schemas.microsoft.com/office/drawing/2014/main" id="{9B1A532F-AA81-3049-A98E-433709398AD9}"/>
              </a:ext>
            </a:extLst>
          </p:cNvPr>
          <p:cNvSpPr txBox="1"/>
          <p:nvPr/>
        </p:nvSpPr>
        <p:spPr>
          <a:xfrm>
            <a:off x="2279823" y="173619"/>
            <a:ext cx="4113627" cy="369332"/>
          </a:xfrm>
          <a:prstGeom prst="rect">
            <a:avLst/>
          </a:prstGeom>
          <a:noFill/>
        </p:spPr>
        <p:txBody>
          <a:bodyPr wrap="none" rtlCol="0">
            <a:spAutoFit/>
          </a:bodyPr>
          <a:lstStyle/>
          <a:p>
            <a:r>
              <a:rPr lang="en-US" dirty="0"/>
              <a:t>Program 04 (P04): Drilling a new borehole</a:t>
            </a:r>
          </a:p>
        </p:txBody>
      </p:sp>
      <p:sp>
        <p:nvSpPr>
          <p:cNvPr id="4" name="Rectangle 3">
            <a:extLst>
              <a:ext uri="{FF2B5EF4-FFF2-40B4-BE49-F238E27FC236}">
                <a16:creationId xmlns:a16="http://schemas.microsoft.com/office/drawing/2014/main" id="{F657CB06-1187-EA44-8F84-2029F3531F80}"/>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92D05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92D05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5.7A</a:t>
            </a:r>
          </a:p>
          <a:p>
            <a:r>
              <a:rPr lang="en-US" sz="1400" dirty="0">
                <a:solidFill>
                  <a:schemeClr val="bg1"/>
                </a:solidFill>
              </a:rPr>
              <a:t>Mission time: </a:t>
            </a:r>
            <a:r>
              <a:rPr lang="en-US" sz="1400" dirty="0">
                <a:solidFill>
                  <a:srgbClr val="92D050"/>
                </a:solidFill>
              </a:rPr>
              <a:t>+0h32m</a:t>
            </a:r>
          </a:p>
          <a:p>
            <a:pPr algn="ctr"/>
            <a:endParaRPr lang="en-US" dirty="0"/>
          </a:p>
        </p:txBody>
      </p:sp>
      <p:sp>
        <p:nvSpPr>
          <p:cNvPr id="6" name="Rectangle 5">
            <a:extLst>
              <a:ext uri="{FF2B5EF4-FFF2-40B4-BE49-F238E27FC236}">
                <a16:creationId xmlns:a16="http://schemas.microsoft.com/office/drawing/2014/main" id="{C71922AB-2663-0549-911F-7C4AC61639BA}"/>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92D05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7" name="TextBox 6">
            <a:extLst>
              <a:ext uri="{FF2B5EF4-FFF2-40B4-BE49-F238E27FC236}">
                <a16:creationId xmlns:a16="http://schemas.microsoft.com/office/drawing/2014/main" id="{C6E7FFA5-EF07-B045-BDCC-BD3DF411B0A4}"/>
              </a:ext>
            </a:extLst>
          </p:cNvPr>
          <p:cNvSpPr txBox="1"/>
          <p:nvPr/>
        </p:nvSpPr>
        <p:spPr>
          <a:xfrm>
            <a:off x="10431063" y="1406532"/>
            <a:ext cx="1728486" cy="5262979"/>
          </a:xfrm>
          <a:prstGeom prst="rect">
            <a:avLst/>
          </a:prstGeom>
          <a:noFill/>
        </p:spPr>
        <p:txBody>
          <a:bodyPr wrap="square" rtlCol="0">
            <a:spAutoFit/>
          </a:bodyPr>
          <a:lstStyle/>
          <a:p>
            <a:br>
              <a:rPr lang="en-US" sz="1200" dirty="0"/>
            </a:br>
            <a:r>
              <a:rPr lang="en-US" sz="1200" dirty="0"/>
              <a:t>Same notes as before for dials…</a:t>
            </a:r>
          </a:p>
          <a:p>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8" name="Rectangle 7">
            <a:extLst>
              <a:ext uri="{FF2B5EF4-FFF2-40B4-BE49-F238E27FC236}">
                <a16:creationId xmlns:a16="http://schemas.microsoft.com/office/drawing/2014/main" id="{77CB178A-FA14-9841-BC97-7E162AB2DDC5}"/>
              </a:ext>
            </a:extLst>
          </p:cNvPr>
          <p:cNvSpPr/>
          <p:nvPr/>
        </p:nvSpPr>
        <p:spPr>
          <a:xfrm>
            <a:off x="8355444" y="1134319"/>
            <a:ext cx="1425164" cy="25492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6B6BEF78-F370-7144-8BCB-2D9AB1B807DC}"/>
              </a:ext>
            </a:extLst>
          </p:cNvPr>
          <p:cNvGrpSpPr/>
          <p:nvPr/>
        </p:nvGrpSpPr>
        <p:grpSpPr>
          <a:xfrm>
            <a:off x="8264934" y="1088019"/>
            <a:ext cx="1647243" cy="2395988"/>
            <a:chOff x="4426855" y="2264228"/>
            <a:chExt cx="2685147" cy="3403603"/>
          </a:xfrm>
        </p:grpSpPr>
        <p:sp>
          <p:nvSpPr>
            <p:cNvPr id="10" name="Rectangle 9">
              <a:extLst>
                <a:ext uri="{FF2B5EF4-FFF2-40B4-BE49-F238E27FC236}">
                  <a16:creationId xmlns:a16="http://schemas.microsoft.com/office/drawing/2014/main" id="{6D0EC171-B180-8B44-B771-24ABD3902A06}"/>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11" name="Rectangle 10">
              <a:extLst>
                <a:ext uri="{FF2B5EF4-FFF2-40B4-BE49-F238E27FC236}">
                  <a16:creationId xmlns:a16="http://schemas.microsoft.com/office/drawing/2014/main" id="{1E976725-1032-E041-97CC-DE6AC47DBF8C}"/>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12" name="Rectangle 11">
              <a:extLst>
                <a:ext uri="{FF2B5EF4-FFF2-40B4-BE49-F238E27FC236}">
                  <a16:creationId xmlns:a16="http://schemas.microsoft.com/office/drawing/2014/main" id="{BF46EFC5-4EDA-1C4E-91F5-8D2A39D7963B}"/>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13" name="Right Arrow 12">
              <a:extLst>
                <a:ext uri="{FF2B5EF4-FFF2-40B4-BE49-F238E27FC236}">
                  <a16:creationId xmlns:a16="http://schemas.microsoft.com/office/drawing/2014/main" id="{45FA610F-533B-AF49-A608-7C36E57CC2BC}"/>
                </a:ext>
              </a:extLst>
            </p:cNvPr>
            <p:cNvSpPr/>
            <p:nvPr/>
          </p:nvSpPr>
          <p:spPr>
            <a:xfrm>
              <a:off x="4426855" y="3531302"/>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-55cm</a:t>
              </a:r>
            </a:p>
          </p:txBody>
        </p:sp>
        <p:sp>
          <p:nvSpPr>
            <p:cNvPr id="14" name="Left Arrow 13">
              <a:extLst>
                <a:ext uri="{FF2B5EF4-FFF2-40B4-BE49-F238E27FC236}">
                  <a16:creationId xmlns:a16="http://schemas.microsoft.com/office/drawing/2014/main" id="{EBB35576-1BE9-FE42-8673-C9D56B3AF643}"/>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0cm</a:t>
              </a:r>
            </a:p>
          </p:txBody>
        </p:sp>
        <p:sp>
          <p:nvSpPr>
            <p:cNvPr id="15" name="Rectangle 14">
              <a:extLst>
                <a:ext uri="{FF2B5EF4-FFF2-40B4-BE49-F238E27FC236}">
                  <a16:creationId xmlns:a16="http://schemas.microsoft.com/office/drawing/2014/main" id="{0528D5D4-2BDD-2345-8544-4861259E8A7C}"/>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16" name="TextBox 15">
            <a:extLst>
              <a:ext uri="{FF2B5EF4-FFF2-40B4-BE49-F238E27FC236}">
                <a16:creationId xmlns:a16="http://schemas.microsoft.com/office/drawing/2014/main" id="{BBC45432-1C68-894C-8540-0E7D7AE95116}"/>
              </a:ext>
            </a:extLst>
          </p:cNvPr>
          <p:cNvSpPr txBox="1"/>
          <p:nvPr/>
        </p:nvSpPr>
        <p:spPr>
          <a:xfrm>
            <a:off x="7959398" y="3440575"/>
            <a:ext cx="2031325" cy="276999"/>
          </a:xfrm>
          <a:prstGeom prst="rect">
            <a:avLst/>
          </a:prstGeom>
          <a:noFill/>
        </p:spPr>
        <p:txBody>
          <a:bodyPr wrap="none" rtlCol="0">
            <a:spAutoFit/>
          </a:bodyPr>
          <a:lstStyle/>
          <a:p>
            <a:r>
              <a:rPr lang="en-US" sz="1200" dirty="0">
                <a:solidFill>
                  <a:schemeClr val="bg1"/>
                </a:solidFill>
              </a:rPr>
              <a:t>Z1 POS:</a:t>
            </a:r>
            <a:r>
              <a:rPr lang="en-US" sz="1200" dirty="0">
                <a:solidFill>
                  <a:schemeClr val="bg1"/>
                </a:solidFill>
                <a:highlight>
                  <a:srgbClr val="C0C0C0"/>
                </a:highlight>
              </a:rPr>
              <a:t>-70</a:t>
            </a:r>
            <a:r>
              <a:rPr lang="en-US" sz="1200" dirty="0">
                <a:solidFill>
                  <a:schemeClr val="bg1"/>
                </a:solidFill>
              </a:rPr>
              <a:t>CM   Z2 POS:</a:t>
            </a:r>
            <a:r>
              <a:rPr lang="en-US" sz="1200" dirty="0">
                <a:solidFill>
                  <a:schemeClr val="bg1"/>
                </a:solidFill>
                <a:highlight>
                  <a:srgbClr val="C0C0C0"/>
                </a:highlight>
              </a:rPr>
              <a:t> 0</a:t>
            </a:r>
            <a:r>
              <a:rPr lang="en-US" sz="1200" dirty="0">
                <a:solidFill>
                  <a:schemeClr val="bg1"/>
                </a:solidFill>
              </a:rPr>
              <a:t>CM</a:t>
            </a:r>
          </a:p>
        </p:txBody>
      </p:sp>
      <p:sp>
        <p:nvSpPr>
          <p:cNvPr id="17" name="Rectangle 16">
            <a:extLst>
              <a:ext uri="{FF2B5EF4-FFF2-40B4-BE49-F238E27FC236}">
                <a16:creationId xmlns:a16="http://schemas.microsoft.com/office/drawing/2014/main" id="{868BD13B-B3DB-4E45-94A4-40809116E7B9}"/>
              </a:ext>
            </a:extLst>
          </p:cNvPr>
          <p:cNvSpPr/>
          <p:nvPr/>
        </p:nvSpPr>
        <p:spPr>
          <a:xfrm>
            <a:off x="4349956" y="1100841"/>
            <a:ext cx="1506834" cy="25492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EB065AD-5D48-B245-BCD5-4FD7537274C5}"/>
              </a:ext>
            </a:extLst>
          </p:cNvPr>
          <p:cNvSpPr txBox="1"/>
          <p:nvPr/>
        </p:nvSpPr>
        <p:spPr>
          <a:xfrm>
            <a:off x="199592" y="1486212"/>
            <a:ext cx="1774670" cy="1200329"/>
          </a:xfrm>
          <a:prstGeom prst="rect">
            <a:avLst/>
          </a:prstGeom>
          <a:noFill/>
        </p:spPr>
        <p:txBody>
          <a:bodyPr wrap="square" rtlCol="0">
            <a:spAutoFit/>
          </a:bodyPr>
          <a:lstStyle/>
          <a:p>
            <a:r>
              <a:rPr lang="en-US" sz="1200" b="1" dirty="0"/>
              <a:t>Program notes</a:t>
            </a:r>
          </a:p>
          <a:p>
            <a:endParaRPr lang="en-US" sz="1200" dirty="0"/>
          </a:p>
          <a:p>
            <a:r>
              <a:rPr lang="en-US" sz="1200" dirty="0"/>
              <a:t>- In mode P04, where we are moving Z1 vertically for drilling, the X and Y position is locked. </a:t>
            </a:r>
          </a:p>
        </p:txBody>
      </p:sp>
      <p:sp>
        <p:nvSpPr>
          <p:cNvPr id="21" name="Right Brace 20">
            <a:extLst>
              <a:ext uri="{FF2B5EF4-FFF2-40B4-BE49-F238E27FC236}">
                <a16:creationId xmlns:a16="http://schemas.microsoft.com/office/drawing/2014/main" id="{40F2CA5A-2DE5-8E4F-84E9-6C6509C1F4E3}"/>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6B86BB67-5601-AB40-BB36-363546E7EE30}"/>
              </a:ext>
            </a:extLst>
          </p:cNvPr>
          <p:cNvSpPr/>
          <p:nvPr/>
        </p:nvSpPr>
        <p:spPr>
          <a:xfrm>
            <a:off x="4228187" y="542951"/>
            <a:ext cx="1735707" cy="3140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FFFF00"/>
                </a:solidFill>
                <a:latin typeface="Arial Narrow" panose="020B0604020202020204" pitchFamily="34" charset="0"/>
                <a:cs typeface="Arial Narrow" panose="020B0604020202020204" pitchFamily="34" charset="0"/>
              </a:rPr>
              <a:t>P04 – Drilling new borehole</a:t>
            </a:r>
            <a:br>
              <a:rPr lang="en-US" sz="1100" dirty="0">
                <a:solidFill>
                  <a:srgbClr val="FFFF00"/>
                </a:solidFill>
                <a:latin typeface="Arial Narrow" panose="020B0604020202020204" pitchFamily="34" charset="0"/>
                <a:cs typeface="Arial Narrow" panose="020B0604020202020204" pitchFamily="34" charset="0"/>
              </a:rPr>
            </a:br>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Time to execute move</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10</a:t>
            </a:r>
            <a:r>
              <a:rPr lang="en-US" sz="1100" dirty="0">
                <a:latin typeface="Arial Narrow" panose="020B0604020202020204" pitchFamily="34" charset="0"/>
                <a:cs typeface="Arial Narrow" panose="020B0604020202020204" pitchFamily="34" charset="0"/>
              </a:rPr>
              <a:t> sec</a:t>
            </a:r>
          </a:p>
          <a:p>
            <a:r>
              <a:rPr lang="en-US" sz="1100" dirty="0">
                <a:latin typeface="Arial Narrow" panose="020B0604020202020204" pitchFamily="34" charset="0"/>
                <a:cs typeface="Arial Narrow" panose="020B0604020202020204" pitchFamily="34" charset="0"/>
              </a:rPr>
              <a:t>Z1 axis max ROP</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06</a:t>
            </a:r>
            <a:r>
              <a:rPr lang="en-US" sz="1100" dirty="0">
                <a:latin typeface="Arial Narrow" panose="020B0604020202020204" pitchFamily="34" charset="0"/>
                <a:cs typeface="Arial Narrow" panose="020B0604020202020204" pitchFamily="34" charset="0"/>
              </a:rPr>
              <a:t>mm/sec</a:t>
            </a:r>
          </a:p>
          <a:p>
            <a:r>
              <a:rPr lang="en-US" sz="1100" dirty="0">
                <a:latin typeface="Arial Narrow" panose="020B0604020202020204" pitchFamily="34" charset="0"/>
                <a:cs typeface="Arial Narrow" panose="020B0604020202020204" pitchFamily="34" charset="0"/>
              </a:rPr>
              <a:t>Max WOB before limiting ROP</a:t>
            </a:r>
          </a:p>
          <a:p>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120</a:t>
            </a:r>
            <a:r>
              <a:rPr lang="en-US" sz="1100" dirty="0">
                <a:latin typeface="Arial Narrow" panose="020B0604020202020204" pitchFamily="34" charset="0"/>
                <a:cs typeface="Arial Narrow" panose="020B0604020202020204" pitchFamily="34" charset="0"/>
              </a:rPr>
              <a:t> N  </a:t>
            </a:r>
          </a:p>
          <a:p>
            <a:r>
              <a:rPr lang="en-US" sz="1100" dirty="0">
                <a:latin typeface="Arial Narrow" panose="020B0604020202020204" pitchFamily="34" charset="0"/>
                <a:cs typeface="Arial Narrow" panose="020B0604020202020204" pitchFamily="34" charset="0"/>
              </a:rPr>
              <a:t>Z1 servo torque limit</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80</a:t>
            </a:r>
            <a:r>
              <a:rPr lang="en-US" sz="1100" dirty="0">
                <a:latin typeface="Arial Narrow" panose="020B0604020202020204" pitchFamily="34" charset="0"/>
                <a:cs typeface="Arial Narrow" panose="020B0604020202020204" pitchFamily="34" charset="0"/>
              </a:rPr>
              <a:t>% (global limit: 100%)</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Drill max RPM</a:t>
            </a:r>
          </a:p>
          <a:p>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80</a:t>
            </a:r>
            <a:r>
              <a:rPr lang="en-US" sz="1100" dirty="0">
                <a:latin typeface="Arial Narrow" panose="020B0604020202020204" pitchFamily="34" charset="0"/>
                <a:cs typeface="Arial Narrow" panose="020B0604020202020204" pitchFamily="34" charset="0"/>
              </a:rPr>
              <a:t>% (global limit: 100%)</a:t>
            </a:r>
          </a:p>
          <a:p>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REAM towards Z1-motor (+) </a:t>
            </a:r>
          </a:p>
          <a:p>
            <a:r>
              <a:rPr lang="en-US" sz="1100" dirty="0">
                <a:latin typeface="Arial Narrow" panose="020B0604020202020204" pitchFamily="34" charset="0"/>
                <a:cs typeface="Arial Narrow" panose="020B0604020202020204" pitchFamily="34" charset="0"/>
              </a:rPr>
              <a:t>     by +5cm  </a:t>
            </a:r>
            <a:r>
              <a:rPr lang="en-US" sz="1100" dirty="0">
                <a:solidFill>
                  <a:srgbClr val="92D050"/>
                </a:solidFill>
                <a:highlight>
                  <a:srgbClr val="00FF00"/>
                </a:highlight>
                <a:latin typeface="Arial Narrow" panose="020B0604020202020204" pitchFamily="34" charset="0"/>
                <a:cs typeface="Arial Narrow" panose="020B0604020202020204" pitchFamily="34" charset="0"/>
              </a:rPr>
              <a:t>▶️ </a:t>
            </a:r>
            <a:r>
              <a:rPr lang="en-US" sz="1100" dirty="0">
                <a:highlight>
                  <a:srgbClr val="FF0000"/>
                </a:highlight>
                <a:latin typeface="Arial Narrow" panose="020B0604020202020204" pitchFamily="34" charset="0"/>
                <a:cs typeface="Arial Narrow" panose="020B0604020202020204" pitchFamily="34" charset="0"/>
              </a:rPr>
              <a:t> ⏹…</a:t>
            </a:r>
            <a:r>
              <a:rPr lang="en-US" sz="1100" dirty="0">
                <a:latin typeface="Arial Narrow" panose="020B0604020202020204" pitchFamily="34" charset="0"/>
                <a:cs typeface="Arial Narrow" panose="020B0604020202020204" pitchFamily="34" charset="0"/>
              </a:rPr>
              <a:t> </a:t>
            </a:r>
          </a:p>
          <a:p>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DRILL away </a:t>
            </a:r>
            <a:r>
              <a:rPr lang="en-US" sz="1100" dirty="0" err="1">
                <a:latin typeface="Arial Narrow" panose="020B0604020202020204" pitchFamily="34" charset="0"/>
                <a:cs typeface="Arial Narrow" panose="020B0604020202020204" pitchFamily="34" charset="0"/>
              </a:rPr>
              <a:t>fm</a:t>
            </a:r>
            <a:r>
              <a:rPr lang="en-US" sz="1100" dirty="0">
                <a:latin typeface="Arial Narrow" panose="020B0604020202020204" pitchFamily="34" charset="0"/>
                <a:cs typeface="Arial Narrow" panose="020B0604020202020204" pitchFamily="34" charset="0"/>
              </a:rPr>
              <a:t> Z1-motor(-)</a:t>
            </a:r>
          </a:p>
          <a:p>
            <a:r>
              <a:rPr lang="en-US" sz="1100" dirty="0">
                <a:latin typeface="Arial Narrow" panose="020B0604020202020204" pitchFamily="34" charset="0"/>
                <a:cs typeface="Arial Narrow" panose="020B0604020202020204" pitchFamily="34" charset="0"/>
              </a:rPr>
              <a:t>   by -5cm  </a:t>
            </a:r>
            <a:r>
              <a:rPr lang="en-US" sz="1100" dirty="0">
                <a:solidFill>
                  <a:srgbClr val="92D050"/>
                </a:solidFill>
                <a:highlight>
                  <a:srgbClr val="00FF00"/>
                </a:highlight>
                <a:latin typeface="Arial Narrow" panose="020B0604020202020204" pitchFamily="34" charset="0"/>
                <a:cs typeface="Arial Narrow" panose="020B0604020202020204" pitchFamily="34" charset="0"/>
              </a:rPr>
              <a:t>▶️ </a:t>
            </a:r>
            <a:r>
              <a:rPr lang="en-US" sz="1100" dirty="0">
                <a:highlight>
                  <a:srgbClr val="FF0000"/>
                </a:highlight>
                <a:latin typeface="Arial Narrow" panose="020B0604020202020204" pitchFamily="34" charset="0"/>
                <a:cs typeface="Arial Narrow" panose="020B0604020202020204" pitchFamily="34" charset="0"/>
              </a:rPr>
              <a:t> ⏹…</a:t>
            </a:r>
            <a:endParaRPr lang="en-US" sz="1100" dirty="0">
              <a:latin typeface="Arial Narrow" panose="020B0604020202020204" pitchFamily="34" charset="0"/>
              <a:cs typeface="Arial Narrow" panose="020B0604020202020204" pitchFamily="34" charset="0"/>
            </a:endParaRPr>
          </a:p>
        </p:txBody>
      </p:sp>
      <p:pic>
        <p:nvPicPr>
          <p:cNvPr id="23" name="Picture 22">
            <a:hlinkClick r:id="rId4" tooltip="Click to download or view a 2 minute video of HYDRATION drilling and casing the hole with a wet clay and limestone mix."/>
            <a:extLst>
              <a:ext uri="{FF2B5EF4-FFF2-40B4-BE49-F238E27FC236}">
                <a16:creationId xmlns:a16="http://schemas.microsoft.com/office/drawing/2014/main" id="{F37368B0-EBE9-8149-AAD4-39EAF60872D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6309988" y="967804"/>
            <a:ext cx="1608853" cy="2145137"/>
          </a:xfrm>
          <a:prstGeom prst="rect">
            <a:avLst/>
          </a:prstGeom>
          <a:ln w="76200">
            <a:solidFill>
              <a:schemeClr val="bg1"/>
            </a:solidFill>
          </a:ln>
        </p:spPr>
      </p:pic>
      <p:sp>
        <p:nvSpPr>
          <p:cNvPr id="2" name="Rectangle 1">
            <a:extLst>
              <a:ext uri="{FF2B5EF4-FFF2-40B4-BE49-F238E27FC236}">
                <a16:creationId xmlns:a16="http://schemas.microsoft.com/office/drawing/2014/main" id="{27D35786-7CE0-FF47-B122-30B792635DC3}"/>
              </a:ext>
            </a:extLst>
          </p:cNvPr>
          <p:cNvSpPr/>
          <p:nvPr/>
        </p:nvSpPr>
        <p:spPr>
          <a:xfrm>
            <a:off x="5987417" y="653143"/>
            <a:ext cx="1835781" cy="4348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riped Right Arrow 23">
            <a:extLst>
              <a:ext uri="{FF2B5EF4-FFF2-40B4-BE49-F238E27FC236}">
                <a16:creationId xmlns:a16="http://schemas.microsoft.com/office/drawing/2014/main" id="{95E35897-752F-234C-80CB-E83227C41EF1}"/>
              </a:ext>
            </a:extLst>
          </p:cNvPr>
          <p:cNvSpPr/>
          <p:nvPr/>
        </p:nvSpPr>
        <p:spPr>
          <a:xfrm rot="197422">
            <a:off x="1088768" y="4748167"/>
            <a:ext cx="4862858" cy="567160"/>
          </a:xfrm>
          <a:prstGeom prst="stripedRightArrow">
            <a:avLst/>
          </a:prstGeom>
          <a:solidFill>
            <a:srgbClr val="FFFF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6CD32BE-27CC-AD4E-9872-5646602F875C}"/>
              </a:ext>
            </a:extLst>
          </p:cNvPr>
          <p:cNvSpPr txBox="1"/>
          <p:nvPr/>
        </p:nvSpPr>
        <p:spPr>
          <a:xfrm>
            <a:off x="32451" y="5167261"/>
            <a:ext cx="2247371" cy="1569660"/>
          </a:xfrm>
          <a:prstGeom prst="rect">
            <a:avLst/>
          </a:prstGeom>
          <a:noFill/>
        </p:spPr>
        <p:txBody>
          <a:bodyPr wrap="square" rtlCol="0">
            <a:spAutoFit/>
          </a:bodyPr>
          <a:lstStyle/>
          <a:p>
            <a:r>
              <a:rPr lang="en-US" sz="1200" dirty="0"/>
              <a:t>The backgrounds here need to have high contrast with the lines. Probably white. Also, we will need to organize screen to fit a few more strip charts – perhaps three more, one for each acoustic frequency range (see slide notes)</a:t>
            </a:r>
          </a:p>
        </p:txBody>
      </p:sp>
      <p:sp>
        <p:nvSpPr>
          <p:cNvPr id="26" name="Rectangle 25">
            <a:extLst>
              <a:ext uri="{FF2B5EF4-FFF2-40B4-BE49-F238E27FC236}">
                <a16:creationId xmlns:a16="http://schemas.microsoft.com/office/drawing/2014/main" id="{87060A32-7CA4-4D45-950C-8C2D70151786}"/>
              </a:ext>
            </a:extLst>
          </p:cNvPr>
          <p:cNvSpPr/>
          <p:nvPr/>
        </p:nvSpPr>
        <p:spPr>
          <a:xfrm>
            <a:off x="6096000" y="653143"/>
            <a:ext cx="3816177" cy="43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Hole elapsed time: </a:t>
            </a:r>
            <a:r>
              <a:rPr lang="en-US" sz="1200" b="1" dirty="0"/>
              <a:t>3.2min  </a:t>
            </a:r>
            <a:r>
              <a:rPr lang="en-US" sz="1200" dirty="0"/>
              <a:t>    Current Depth: -</a:t>
            </a:r>
            <a:r>
              <a:rPr lang="en-US" sz="1200" b="1" dirty="0"/>
              <a:t>55cm</a:t>
            </a:r>
            <a:r>
              <a:rPr lang="en-US" sz="1200" dirty="0"/>
              <a:t>     </a:t>
            </a:r>
            <a:br>
              <a:rPr lang="en-US" sz="1200" dirty="0"/>
            </a:br>
            <a:r>
              <a:rPr lang="en-US" sz="1200" dirty="0"/>
              <a:t>Average ROP: -</a:t>
            </a:r>
            <a:r>
              <a:rPr lang="en-US" sz="1200" b="1" dirty="0"/>
              <a:t>2 mm/sec    </a:t>
            </a:r>
            <a:r>
              <a:rPr lang="en-US" sz="1200" dirty="0"/>
              <a:t>Average power draw: </a:t>
            </a:r>
            <a:r>
              <a:rPr lang="en-US" sz="1200" b="1" dirty="0"/>
              <a:t>700W</a:t>
            </a:r>
          </a:p>
        </p:txBody>
      </p:sp>
      <p:sp>
        <p:nvSpPr>
          <p:cNvPr id="27" name="Rectangle 26">
            <a:extLst>
              <a:ext uri="{FF2B5EF4-FFF2-40B4-BE49-F238E27FC236}">
                <a16:creationId xmlns:a16="http://schemas.microsoft.com/office/drawing/2014/main" id="{20D4F9EA-4B5F-3640-933B-7BB394474756}"/>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P03 screen and then amend it</a:t>
            </a:r>
          </a:p>
        </p:txBody>
      </p:sp>
    </p:spTree>
    <p:extLst>
      <p:ext uri="{BB962C8B-B14F-4D97-AF65-F5344CB8AC3E}">
        <p14:creationId xmlns:p14="http://schemas.microsoft.com/office/powerpoint/2010/main" val="12994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7"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3" name="TextBox 2">
            <a:extLst>
              <a:ext uri="{FF2B5EF4-FFF2-40B4-BE49-F238E27FC236}">
                <a16:creationId xmlns:a16="http://schemas.microsoft.com/office/drawing/2014/main" id="{9B1A532F-AA81-3049-A98E-433709398AD9}"/>
              </a:ext>
            </a:extLst>
          </p:cNvPr>
          <p:cNvSpPr txBox="1"/>
          <p:nvPr/>
        </p:nvSpPr>
        <p:spPr>
          <a:xfrm>
            <a:off x="2279823" y="173619"/>
            <a:ext cx="3809056" cy="369332"/>
          </a:xfrm>
          <a:prstGeom prst="rect">
            <a:avLst/>
          </a:prstGeom>
          <a:noFill/>
        </p:spPr>
        <p:txBody>
          <a:bodyPr wrap="none" rtlCol="0">
            <a:spAutoFit/>
          </a:bodyPr>
          <a:lstStyle/>
          <a:p>
            <a:r>
              <a:rPr lang="en-US" dirty="0"/>
              <a:t>Program 05 (P05): Casing the borehole</a:t>
            </a:r>
          </a:p>
        </p:txBody>
      </p:sp>
      <p:sp>
        <p:nvSpPr>
          <p:cNvPr id="4" name="Rectangle 3">
            <a:extLst>
              <a:ext uri="{FF2B5EF4-FFF2-40B4-BE49-F238E27FC236}">
                <a16:creationId xmlns:a16="http://schemas.microsoft.com/office/drawing/2014/main" id="{F657CB06-1187-EA44-8F84-2029F3531F80}"/>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92D05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92D05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5.7A</a:t>
            </a:r>
          </a:p>
          <a:p>
            <a:r>
              <a:rPr lang="en-US" sz="1400" dirty="0">
                <a:solidFill>
                  <a:schemeClr val="bg1"/>
                </a:solidFill>
              </a:rPr>
              <a:t>Mission time: </a:t>
            </a:r>
            <a:r>
              <a:rPr lang="en-US" sz="1400" dirty="0">
                <a:solidFill>
                  <a:srgbClr val="92D050"/>
                </a:solidFill>
              </a:rPr>
              <a:t>+0h37m</a:t>
            </a:r>
          </a:p>
          <a:p>
            <a:pPr algn="ctr"/>
            <a:endParaRPr lang="en-US" dirty="0"/>
          </a:p>
        </p:txBody>
      </p:sp>
      <p:sp>
        <p:nvSpPr>
          <p:cNvPr id="6" name="Rectangle 5">
            <a:extLst>
              <a:ext uri="{FF2B5EF4-FFF2-40B4-BE49-F238E27FC236}">
                <a16:creationId xmlns:a16="http://schemas.microsoft.com/office/drawing/2014/main" id="{C71922AB-2663-0549-911F-7C4AC61639BA}"/>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92D05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7" name="TextBox 6">
            <a:extLst>
              <a:ext uri="{FF2B5EF4-FFF2-40B4-BE49-F238E27FC236}">
                <a16:creationId xmlns:a16="http://schemas.microsoft.com/office/drawing/2014/main" id="{C6E7FFA5-EF07-B045-BDCC-BD3DF411B0A4}"/>
              </a:ext>
            </a:extLst>
          </p:cNvPr>
          <p:cNvSpPr txBox="1"/>
          <p:nvPr/>
        </p:nvSpPr>
        <p:spPr>
          <a:xfrm>
            <a:off x="10431063" y="1406532"/>
            <a:ext cx="1728486" cy="5262979"/>
          </a:xfrm>
          <a:prstGeom prst="rect">
            <a:avLst/>
          </a:prstGeom>
          <a:noFill/>
        </p:spPr>
        <p:txBody>
          <a:bodyPr wrap="square" rtlCol="0">
            <a:spAutoFit/>
          </a:bodyPr>
          <a:lstStyle/>
          <a:p>
            <a:br>
              <a:rPr lang="en-US" sz="1200" dirty="0"/>
            </a:br>
            <a:r>
              <a:rPr lang="en-US" sz="1200" dirty="0"/>
              <a:t>Same notes as before for dials…</a:t>
            </a:r>
          </a:p>
          <a:p>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8" name="Rectangle 7">
            <a:extLst>
              <a:ext uri="{FF2B5EF4-FFF2-40B4-BE49-F238E27FC236}">
                <a16:creationId xmlns:a16="http://schemas.microsoft.com/office/drawing/2014/main" id="{77CB178A-FA14-9841-BC97-7E162AB2DDC5}"/>
              </a:ext>
            </a:extLst>
          </p:cNvPr>
          <p:cNvSpPr/>
          <p:nvPr/>
        </p:nvSpPr>
        <p:spPr>
          <a:xfrm>
            <a:off x="8355444" y="1134319"/>
            <a:ext cx="1425164" cy="25492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6B6BEF78-F370-7144-8BCB-2D9AB1B807DC}"/>
              </a:ext>
            </a:extLst>
          </p:cNvPr>
          <p:cNvGrpSpPr/>
          <p:nvPr/>
        </p:nvGrpSpPr>
        <p:grpSpPr>
          <a:xfrm>
            <a:off x="8264934" y="1088019"/>
            <a:ext cx="1647243" cy="2395988"/>
            <a:chOff x="4426855" y="2264228"/>
            <a:chExt cx="2685147" cy="3403603"/>
          </a:xfrm>
        </p:grpSpPr>
        <p:sp>
          <p:nvSpPr>
            <p:cNvPr id="10" name="Rectangle 9">
              <a:extLst>
                <a:ext uri="{FF2B5EF4-FFF2-40B4-BE49-F238E27FC236}">
                  <a16:creationId xmlns:a16="http://schemas.microsoft.com/office/drawing/2014/main" id="{6D0EC171-B180-8B44-B771-24ABD3902A06}"/>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11" name="Rectangle 10">
              <a:extLst>
                <a:ext uri="{FF2B5EF4-FFF2-40B4-BE49-F238E27FC236}">
                  <a16:creationId xmlns:a16="http://schemas.microsoft.com/office/drawing/2014/main" id="{1E976725-1032-E041-97CC-DE6AC47DBF8C}"/>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12" name="Rectangle 11">
              <a:extLst>
                <a:ext uri="{FF2B5EF4-FFF2-40B4-BE49-F238E27FC236}">
                  <a16:creationId xmlns:a16="http://schemas.microsoft.com/office/drawing/2014/main" id="{BF46EFC5-4EDA-1C4E-91F5-8D2A39D7963B}"/>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13" name="Right Arrow 12">
              <a:extLst>
                <a:ext uri="{FF2B5EF4-FFF2-40B4-BE49-F238E27FC236}">
                  <a16:creationId xmlns:a16="http://schemas.microsoft.com/office/drawing/2014/main" id="{45FA610F-533B-AF49-A608-7C36E57CC2BC}"/>
                </a:ext>
              </a:extLst>
            </p:cNvPr>
            <p:cNvSpPr/>
            <p:nvPr/>
          </p:nvSpPr>
          <p:spPr>
            <a:xfrm>
              <a:off x="4426855" y="4096971"/>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-75cm</a:t>
              </a:r>
            </a:p>
          </p:txBody>
        </p:sp>
        <p:sp>
          <p:nvSpPr>
            <p:cNvPr id="14" name="Left Arrow 13">
              <a:extLst>
                <a:ext uri="{FF2B5EF4-FFF2-40B4-BE49-F238E27FC236}">
                  <a16:creationId xmlns:a16="http://schemas.microsoft.com/office/drawing/2014/main" id="{EBB35576-1BE9-FE42-8673-C9D56B3AF643}"/>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0cm</a:t>
              </a:r>
            </a:p>
          </p:txBody>
        </p:sp>
        <p:sp>
          <p:nvSpPr>
            <p:cNvPr id="15" name="Rectangle 14">
              <a:extLst>
                <a:ext uri="{FF2B5EF4-FFF2-40B4-BE49-F238E27FC236}">
                  <a16:creationId xmlns:a16="http://schemas.microsoft.com/office/drawing/2014/main" id="{0528D5D4-2BDD-2345-8544-4861259E8A7C}"/>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16" name="TextBox 15">
            <a:extLst>
              <a:ext uri="{FF2B5EF4-FFF2-40B4-BE49-F238E27FC236}">
                <a16:creationId xmlns:a16="http://schemas.microsoft.com/office/drawing/2014/main" id="{BBC45432-1C68-894C-8540-0E7D7AE95116}"/>
              </a:ext>
            </a:extLst>
          </p:cNvPr>
          <p:cNvSpPr txBox="1"/>
          <p:nvPr/>
        </p:nvSpPr>
        <p:spPr>
          <a:xfrm>
            <a:off x="7959398" y="3440575"/>
            <a:ext cx="1952779"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0</a:t>
            </a:r>
            <a:r>
              <a:rPr lang="en-US" sz="1200" dirty="0">
                <a:solidFill>
                  <a:schemeClr val="bg1"/>
                </a:solidFill>
              </a:rPr>
              <a:t>CM</a:t>
            </a:r>
          </a:p>
        </p:txBody>
      </p:sp>
      <p:sp>
        <p:nvSpPr>
          <p:cNvPr id="17" name="Rectangle 16">
            <a:extLst>
              <a:ext uri="{FF2B5EF4-FFF2-40B4-BE49-F238E27FC236}">
                <a16:creationId xmlns:a16="http://schemas.microsoft.com/office/drawing/2014/main" id="{868BD13B-B3DB-4E45-94A4-40809116E7B9}"/>
              </a:ext>
            </a:extLst>
          </p:cNvPr>
          <p:cNvSpPr/>
          <p:nvPr/>
        </p:nvSpPr>
        <p:spPr>
          <a:xfrm>
            <a:off x="4349956" y="1100841"/>
            <a:ext cx="1506834" cy="254927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EB065AD-5D48-B245-BCD5-4FD7537274C5}"/>
              </a:ext>
            </a:extLst>
          </p:cNvPr>
          <p:cNvSpPr txBox="1"/>
          <p:nvPr/>
        </p:nvSpPr>
        <p:spPr>
          <a:xfrm>
            <a:off x="268801" y="1070789"/>
            <a:ext cx="1774670" cy="2862322"/>
          </a:xfrm>
          <a:prstGeom prst="rect">
            <a:avLst/>
          </a:prstGeom>
          <a:noFill/>
        </p:spPr>
        <p:txBody>
          <a:bodyPr wrap="square" rtlCol="0">
            <a:spAutoFit/>
          </a:bodyPr>
          <a:lstStyle/>
          <a:p>
            <a:r>
              <a:rPr lang="en-US" sz="1200" b="1" dirty="0"/>
              <a:t>Program notes</a:t>
            </a:r>
          </a:p>
          <a:p>
            <a:endParaRPr lang="en-US" sz="1200" dirty="0"/>
          </a:p>
          <a:p>
            <a:r>
              <a:rPr lang="en-US" sz="1200" dirty="0"/>
              <a:t>- In mode P05, where we are moving Z1 vertically for casing the borehole, the X and Y position is locked. </a:t>
            </a:r>
            <a:br>
              <a:rPr lang="en-US" sz="1200" dirty="0"/>
            </a:br>
            <a:br>
              <a:rPr lang="en-US" sz="1200" dirty="0"/>
            </a:br>
            <a:r>
              <a:rPr lang="en-US" sz="1200" dirty="0"/>
              <a:t>The borehole casing routine is used to mix meltwater with cuttings and clear the hole</a:t>
            </a:r>
            <a:r>
              <a:rPr lang="en-US" sz="1200" b="1" dirty="0"/>
              <a:t>. </a:t>
            </a:r>
            <a:r>
              <a:rPr lang="en-US" sz="1200" b="1" dirty="0">
                <a:highlight>
                  <a:srgbClr val="FFFF00"/>
                </a:highlight>
              </a:rPr>
              <a:t>See slide notes for full details of the hole casing routine.</a:t>
            </a:r>
          </a:p>
        </p:txBody>
      </p:sp>
      <p:sp>
        <p:nvSpPr>
          <p:cNvPr id="21" name="Right Brace 20">
            <a:extLst>
              <a:ext uri="{FF2B5EF4-FFF2-40B4-BE49-F238E27FC236}">
                <a16:creationId xmlns:a16="http://schemas.microsoft.com/office/drawing/2014/main" id="{40F2CA5A-2DE5-8E4F-84E9-6C6509C1F4E3}"/>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6B86BB67-5601-AB40-BB36-363546E7EE30}"/>
              </a:ext>
            </a:extLst>
          </p:cNvPr>
          <p:cNvSpPr/>
          <p:nvPr/>
        </p:nvSpPr>
        <p:spPr>
          <a:xfrm>
            <a:off x="4228187" y="542951"/>
            <a:ext cx="1935319" cy="3140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rgbClr val="FFFF00"/>
                </a:solidFill>
                <a:latin typeface="Arial Narrow" panose="020B0604020202020204" pitchFamily="34" charset="0"/>
                <a:cs typeface="Arial Narrow" panose="020B0604020202020204" pitchFamily="34" charset="0"/>
              </a:rPr>
              <a:t>P05 – Casing the borehole</a:t>
            </a:r>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Target final borehole depth</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100</a:t>
            </a:r>
            <a:r>
              <a:rPr lang="en-US" sz="1100" dirty="0">
                <a:latin typeface="Arial Narrow" panose="020B0604020202020204" pitchFamily="34" charset="0"/>
                <a:cs typeface="Arial Narrow" panose="020B0604020202020204" pitchFamily="34" charset="0"/>
              </a:rPr>
              <a:t> cm</a:t>
            </a:r>
          </a:p>
          <a:p>
            <a:r>
              <a:rPr lang="en-US" sz="1100" dirty="0">
                <a:latin typeface="Arial Narrow" panose="020B0604020202020204" pitchFamily="34" charset="0"/>
                <a:cs typeface="Arial Narrow" panose="020B0604020202020204" pitchFamily="34" charset="0"/>
              </a:rPr>
              <a:t>Intermediate depths</a:t>
            </a:r>
          </a:p>
          <a:p>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80</a:t>
            </a:r>
            <a:r>
              <a:rPr lang="en-US" sz="1100" dirty="0">
                <a:latin typeface="Arial Narrow" panose="020B0604020202020204" pitchFamily="34" charset="0"/>
                <a:cs typeface="Arial Narrow" panose="020B0604020202020204" pitchFamily="34" charset="0"/>
              </a:rPr>
              <a:t> cm -</a:t>
            </a:r>
            <a:r>
              <a:rPr lang="en-US" sz="1100" dirty="0">
                <a:highlight>
                  <a:srgbClr val="C0C0C0"/>
                </a:highlight>
                <a:latin typeface="Arial Narrow" panose="020B0604020202020204" pitchFamily="34" charset="0"/>
                <a:cs typeface="Arial Narrow" panose="020B0604020202020204" pitchFamily="34" charset="0"/>
              </a:rPr>
              <a:t>90</a:t>
            </a:r>
            <a:r>
              <a:rPr lang="en-US" sz="1100" dirty="0">
                <a:latin typeface="Arial Narrow" panose="020B0604020202020204" pitchFamily="34" charset="0"/>
                <a:cs typeface="Arial Narrow" panose="020B0604020202020204" pitchFamily="34" charset="0"/>
              </a:rPr>
              <a:t> cm</a:t>
            </a:r>
          </a:p>
          <a:p>
            <a:r>
              <a:rPr lang="en-US" sz="1100" dirty="0">
                <a:latin typeface="Arial Narrow" panose="020B0604020202020204" pitchFamily="34" charset="0"/>
                <a:cs typeface="Arial Narrow" panose="020B0604020202020204" pitchFamily="34" charset="0"/>
              </a:rPr>
              <a:t>Z1 axis drilling ROP</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 </a:t>
            </a:r>
            <a:r>
              <a:rPr lang="en-US" sz="1100" dirty="0">
                <a:highlight>
                  <a:srgbClr val="C0C0C0"/>
                </a:highlight>
                <a:latin typeface="Arial Narrow" panose="020B0604020202020204" pitchFamily="34" charset="0"/>
                <a:cs typeface="Arial Narrow" panose="020B0604020202020204" pitchFamily="34" charset="0"/>
              </a:rPr>
              <a:t>2</a:t>
            </a:r>
            <a:r>
              <a:rPr lang="en-US" sz="1100" dirty="0">
                <a:latin typeface="Arial Narrow" panose="020B0604020202020204" pitchFamily="34" charset="0"/>
                <a:cs typeface="Arial Narrow" panose="020B0604020202020204" pitchFamily="34" charset="0"/>
              </a:rPr>
              <a:t>mm/sec</a:t>
            </a:r>
          </a:p>
          <a:p>
            <a:r>
              <a:rPr lang="en-US" sz="1100" dirty="0">
                <a:latin typeface="Arial Narrow" panose="020B0604020202020204" pitchFamily="34" charset="0"/>
                <a:cs typeface="Arial Narrow" panose="020B0604020202020204" pitchFamily="34" charset="0"/>
              </a:rPr>
              <a:t>WOB limit for ROP</a:t>
            </a:r>
          </a:p>
          <a:p>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100</a:t>
            </a:r>
            <a:r>
              <a:rPr lang="en-US" sz="1100" dirty="0">
                <a:latin typeface="Arial Narrow" panose="020B0604020202020204" pitchFamily="34" charset="0"/>
                <a:cs typeface="Arial Narrow" panose="020B0604020202020204" pitchFamily="34" charset="0"/>
              </a:rPr>
              <a:t> N</a:t>
            </a:r>
          </a:p>
          <a:p>
            <a:r>
              <a:rPr lang="en-US" sz="1100" dirty="0">
                <a:latin typeface="Arial Narrow" panose="020B0604020202020204" pitchFamily="34" charset="0"/>
                <a:cs typeface="Arial Narrow" panose="020B0604020202020204" pitchFamily="34" charset="0"/>
              </a:rPr>
              <a:t>Z1 axis reaming ROA</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15</a:t>
            </a:r>
            <a:r>
              <a:rPr lang="en-US" sz="1100" dirty="0">
                <a:latin typeface="Arial Narrow" panose="020B0604020202020204" pitchFamily="34" charset="0"/>
                <a:cs typeface="Arial Narrow" panose="020B0604020202020204" pitchFamily="34" charset="0"/>
              </a:rPr>
              <a:t>mm/sec</a:t>
            </a:r>
          </a:p>
          <a:p>
            <a:r>
              <a:rPr lang="en-US" sz="1100" dirty="0">
                <a:latin typeface="Arial Narrow" panose="020B0604020202020204" pitchFamily="34" charset="0"/>
                <a:cs typeface="Arial Narrow" panose="020B0604020202020204" pitchFamily="34" charset="0"/>
              </a:rPr>
              <a:t>Z1 axis translating ROP</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     - </a:t>
            </a:r>
            <a:r>
              <a:rPr lang="en-US" sz="1100" dirty="0">
                <a:highlight>
                  <a:srgbClr val="C0C0C0"/>
                </a:highlight>
                <a:latin typeface="Arial Narrow" panose="020B0604020202020204" pitchFamily="34" charset="0"/>
                <a:cs typeface="Arial Narrow" panose="020B0604020202020204" pitchFamily="34" charset="0"/>
              </a:rPr>
              <a:t>10</a:t>
            </a:r>
            <a:r>
              <a:rPr lang="en-US" sz="1100" dirty="0">
                <a:latin typeface="Arial Narrow" panose="020B0604020202020204" pitchFamily="34" charset="0"/>
                <a:cs typeface="Arial Narrow" panose="020B0604020202020204" pitchFamily="34" charset="0"/>
              </a:rPr>
              <a:t>mm/sec</a:t>
            </a:r>
            <a:br>
              <a:rPr lang="en-US" sz="1100" dirty="0">
                <a:latin typeface="Arial Narrow" panose="020B0604020202020204" pitchFamily="34" charset="0"/>
                <a:cs typeface="Arial Narrow" panose="020B0604020202020204" pitchFamily="34" charset="0"/>
              </a:rPr>
            </a:br>
            <a:r>
              <a:rPr lang="en-US" sz="1100" dirty="0">
                <a:latin typeface="Arial Narrow" panose="020B0604020202020204" pitchFamily="34" charset="0"/>
                <a:cs typeface="Arial Narrow" panose="020B0604020202020204" pitchFamily="34" charset="0"/>
              </a:rPr>
              <a:t>Drill max RPM</a:t>
            </a:r>
          </a:p>
          <a:p>
            <a:r>
              <a:rPr lang="en-US" sz="1100" dirty="0">
                <a:latin typeface="Arial Narrow" panose="020B0604020202020204" pitchFamily="34" charset="0"/>
                <a:cs typeface="Arial Narrow" panose="020B0604020202020204" pitchFamily="34" charset="0"/>
              </a:rPr>
              <a:t>     </a:t>
            </a:r>
            <a:r>
              <a:rPr lang="en-US" sz="1100" dirty="0">
                <a:highlight>
                  <a:srgbClr val="C0C0C0"/>
                </a:highlight>
                <a:latin typeface="Arial Narrow" panose="020B0604020202020204" pitchFamily="34" charset="0"/>
                <a:cs typeface="Arial Narrow" panose="020B0604020202020204" pitchFamily="34" charset="0"/>
              </a:rPr>
              <a:t>100</a:t>
            </a:r>
            <a:r>
              <a:rPr lang="en-US" sz="1100" dirty="0">
                <a:latin typeface="Arial Narrow" panose="020B0604020202020204" pitchFamily="34" charset="0"/>
                <a:cs typeface="Arial Narrow" panose="020B0604020202020204" pitchFamily="34" charset="0"/>
              </a:rPr>
              <a:t>% (global limit: 100%)</a:t>
            </a:r>
          </a:p>
          <a:p>
            <a:r>
              <a:rPr lang="en-US" sz="1100" b="1" dirty="0">
                <a:latin typeface="Arial Narrow" panose="020B0604020202020204" pitchFamily="34" charset="0"/>
                <a:cs typeface="Arial Narrow" panose="020B0604020202020204" pitchFamily="34" charset="0"/>
              </a:rPr>
              <a:t>Execute casing routine:</a:t>
            </a:r>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                </a:t>
            </a:r>
            <a:r>
              <a:rPr lang="en-US" sz="1100" dirty="0">
                <a:solidFill>
                  <a:srgbClr val="92D050"/>
                </a:solidFill>
                <a:highlight>
                  <a:srgbClr val="00FF00"/>
                </a:highlight>
                <a:latin typeface="Arial Narrow" panose="020B0604020202020204" pitchFamily="34" charset="0"/>
                <a:cs typeface="Arial Narrow" panose="020B0604020202020204" pitchFamily="34" charset="0"/>
              </a:rPr>
              <a:t>▶️ </a:t>
            </a:r>
            <a:r>
              <a:rPr lang="en-US" sz="1100" dirty="0">
                <a:highlight>
                  <a:srgbClr val="FF0000"/>
                </a:highlight>
                <a:latin typeface="Arial Narrow" panose="020B0604020202020204" pitchFamily="34" charset="0"/>
                <a:cs typeface="Arial Narrow" panose="020B0604020202020204" pitchFamily="34" charset="0"/>
              </a:rPr>
              <a:t> ⏹</a:t>
            </a:r>
            <a:r>
              <a:rPr lang="en-US" sz="300" dirty="0">
                <a:highlight>
                  <a:srgbClr val="FF0000"/>
                </a:highlight>
                <a:latin typeface="Arial Narrow" panose="020B0604020202020204" pitchFamily="34" charset="0"/>
                <a:cs typeface="Arial Narrow" panose="020B0604020202020204" pitchFamily="34" charset="0"/>
              </a:rPr>
              <a:t>…</a:t>
            </a:r>
            <a:r>
              <a:rPr lang="en-US" sz="1100" dirty="0">
                <a:latin typeface="Arial Narrow" panose="020B0604020202020204" pitchFamily="34" charset="0"/>
                <a:cs typeface="Arial Narrow" panose="020B0604020202020204" pitchFamily="34" charset="0"/>
              </a:rPr>
              <a:t> </a:t>
            </a:r>
            <a:endParaRPr lang="en-US" sz="1100" b="1" dirty="0">
              <a:latin typeface="Arial Narrow" panose="020B0604020202020204" pitchFamily="34" charset="0"/>
              <a:cs typeface="Arial Narrow" panose="020B0604020202020204" pitchFamily="34" charset="0"/>
            </a:endParaRPr>
          </a:p>
          <a:p>
            <a:r>
              <a:rPr lang="en-US" sz="1100" b="1" dirty="0">
                <a:latin typeface="Arial Narrow" panose="020B0604020202020204" pitchFamily="34" charset="0"/>
                <a:cs typeface="Arial Narrow" panose="020B0604020202020204" pitchFamily="34" charset="0"/>
              </a:rPr>
              <a:t>Verify borehole depth:</a:t>
            </a:r>
            <a:endParaRPr lang="en-US" sz="1100" dirty="0">
              <a:latin typeface="Arial Narrow" panose="020B0604020202020204" pitchFamily="34" charset="0"/>
              <a:cs typeface="Arial Narrow" panose="020B0604020202020204" pitchFamily="34" charset="0"/>
            </a:endParaRPr>
          </a:p>
          <a:p>
            <a:r>
              <a:rPr lang="en-US" sz="1100" dirty="0">
                <a:latin typeface="Arial Narrow" panose="020B0604020202020204" pitchFamily="34" charset="0"/>
                <a:cs typeface="Arial Narrow" panose="020B0604020202020204" pitchFamily="34" charset="0"/>
              </a:rPr>
              <a:t>                </a:t>
            </a:r>
            <a:r>
              <a:rPr lang="en-US" sz="1100" dirty="0">
                <a:solidFill>
                  <a:srgbClr val="92D050"/>
                </a:solidFill>
                <a:highlight>
                  <a:srgbClr val="00FF00"/>
                </a:highlight>
                <a:latin typeface="Arial Narrow" panose="020B0604020202020204" pitchFamily="34" charset="0"/>
                <a:cs typeface="Arial Narrow" panose="020B0604020202020204" pitchFamily="34" charset="0"/>
              </a:rPr>
              <a:t>▶️ </a:t>
            </a:r>
            <a:r>
              <a:rPr lang="en-US" sz="1100" dirty="0">
                <a:highlight>
                  <a:srgbClr val="FF0000"/>
                </a:highlight>
                <a:latin typeface="Arial Narrow" panose="020B0604020202020204" pitchFamily="34" charset="0"/>
                <a:cs typeface="Arial Narrow" panose="020B0604020202020204" pitchFamily="34" charset="0"/>
              </a:rPr>
              <a:t> ⏹</a:t>
            </a:r>
            <a:r>
              <a:rPr lang="en-US" sz="300" dirty="0">
                <a:highlight>
                  <a:srgbClr val="FF0000"/>
                </a:highlight>
                <a:latin typeface="Arial Narrow" panose="020B0604020202020204" pitchFamily="34" charset="0"/>
                <a:cs typeface="Arial Narrow" panose="020B0604020202020204" pitchFamily="34" charset="0"/>
              </a:rPr>
              <a:t>…</a:t>
            </a:r>
            <a:r>
              <a:rPr lang="en-US" sz="1100" dirty="0">
                <a:latin typeface="Arial Narrow" panose="020B0604020202020204" pitchFamily="34" charset="0"/>
                <a:cs typeface="Arial Narrow" panose="020B0604020202020204" pitchFamily="34" charset="0"/>
              </a:rPr>
              <a:t> </a:t>
            </a:r>
          </a:p>
        </p:txBody>
      </p:sp>
      <p:pic>
        <p:nvPicPr>
          <p:cNvPr id="23" name="Picture 22">
            <a:hlinkClick r:id="rId4" tooltip="Click to download or view a 2 minute video of HYDRATION drilling and casing the hole with a wet clay and limestone mix."/>
            <a:extLst>
              <a:ext uri="{FF2B5EF4-FFF2-40B4-BE49-F238E27FC236}">
                <a16:creationId xmlns:a16="http://schemas.microsoft.com/office/drawing/2014/main" id="{F37368B0-EBE9-8149-AAD4-39EAF60872D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6495535" y="947960"/>
            <a:ext cx="1550941" cy="2067921"/>
          </a:xfrm>
          <a:prstGeom prst="rect">
            <a:avLst/>
          </a:prstGeom>
          <a:ln w="76200">
            <a:solidFill>
              <a:schemeClr val="bg1"/>
            </a:solidFill>
          </a:ln>
        </p:spPr>
      </p:pic>
      <p:sp>
        <p:nvSpPr>
          <p:cNvPr id="2" name="Rectangle 1">
            <a:extLst>
              <a:ext uri="{FF2B5EF4-FFF2-40B4-BE49-F238E27FC236}">
                <a16:creationId xmlns:a16="http://schemas.microsoft.com/office/drawing/2014/main" id="{27D35786-7CE0-FF47-B122-30B792635DC3}"/>
              </a:ext>
            </a:extLst>
          </p:cNvPr>
          <p:cNvSpPr/>
          <p:nvPr/>
        </p:nvSpPr>
        <p:spPr>
          <a:xfrm>
            <a:off x="5987417" y="653143"/>
            <a:ext cx="1835781" cy="4348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riped Right Arrow 23">
            <a:extLst>
              <a:ext uri="{FF2B5EF4-FFF2-40B4-BE49-F238E27FC236}">
                <a16:creationId xmlns:a16="http://schemas.microsoft.com/office/drawing/2014/main" id="{95E35897-752F-234C-80CB-E83227C41EF1}"/>
              </a:ext>
            </a:extLst>
          </p:cNvPr>
          <p:cNvSpPr/>
          <p:nvPr/>
        </p:nvSpPr>
        <p:spPr>
          <a:xfrm rot="197422">
            <a:off x="1088768" y="4748167"/>
            <a:ext cx="4862858" cy="567160"/>
          </a:xfrm>
          <a:prstGeom prst="stripedRightArrow">
            <a:avLst/>
          </a:prstGeom>
          <a:solidFill>
            <a:srgbClr val="FFFF0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6CD32BE-27CC-AD4E-9872-5646602F875C}"/>
              </a:ext>
            </a:extLst>
          </p:cNvPr>
          <p:cNvSpPr txBox="1"/>
          <p:nvPr/>
        </p:nvSpPr>
        <p:spPr>
          <a:xfrm>
            <a:off x="32451" y="5167261"/>
            <a:ext cx="2247371" cy="1569660"/>
          </a:xfrm>
          <a:prstGeom prst="rect">
            <a:avLst/>
          </a:prstGeom>
          <a:noFill/>
        </p:spPr>
        <p:txBody>
          <a:bodyPr wrap="square" rtlCol="0">
            <a:spAutoFit/>
          </a:bodyPr>
          <a:lstStyle/>
          <a:p>
            <a:r>
              <a:rPr lang="en-US" sz="1200" dirty="0"/>
              <a:t>The backgrounds here need to have high contrast with the lines. Probably white. Also, we will need to organize screen to fit a few more strip charts – perhaps three more, one for each acoustic frequency range (see slide notes)</a:t>
            </a:r>
          </a:p>
        </p:txBody>
      </p:sp>
      <p:sp>
        <p:nvSpPr>
          <p:cNvPr id="26" name="Rectangle 25">
            <a:extLst>
              <a:ext uri="{FF2B5EF4-FFF2-40B4-BE49-F238E27FC236}">
                <a16:creationId xmlns:a16="http://schemas.microsoft.com/office/drawing/2014/main" id="{87060A32-7CA4-4D45-950C-8C2D70151786}"/>
              </a:ext>
            </a:extLst>
          </p:cNvPr>
          <p:cNvSpPr/>
          <p:nvPr/>
        </p:nvSpPr>
        <p:spPr>
          <a:xfrm>
            <a:off x="6213984" y="623647"/>
            <a:ext cx="3816177" cy="434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Hole elapsed time: </a:t>
            </a:r>
            <a:r>
              <a:rPr lang="en-US" sz="1200" b="1" dirty="0"/>
              <a:t>8.2min  </a:t>
            </a:r>
            <a:r>
              <a:rPr lang="en-US" sz="1200" dirty="0"/>
              <a:t>    Current Depth: -</a:t>
            </a:r>
            <a:r>
              <a:rPr lang="en-US" sz="1200" b="1" dirty="0"/>
              <a:t>75cm</a:t>
            </a:r>
            <a:r>
              <a:rPr lang="en-US" sz="1200" dirty="0"/>
              <a:t>     </a:t>
            </a:r>
            <a:br>
              <a:rPr lang="en-US" sz="1200" dirty="0"/>
            </a:br>
            <a:r>
              <a:rPr lang="en-US" sz="1200" dirty="0"/>
              <a:t>Target borehole depth: -</a:t>
            </a:r>
            <a:r>
              <a:rPr lang="en-US" sz="1200" b="1" dirty="0"/>
              <a:t>100cm</a:t>
            </a:r>
            <a:r>
              <a:rPr lang="en-US" sz="1200" dirty="0"/>
              <a:t>   Actual hole depth: TBD</a:t>
            </a:r>
            <a:endParaRPr lang="en-US" sz="1200" b="1" dirty="0"/>
          </a:p>
        </p:txBody>
      </p:sp>
      <p:sp>
        <p:nvSpPr>
          <p:cNvPr id="27" name="Rectangle 26">
            <a:extLst>
              <a:ext uri="{FF2B5EF4-FFF2-40B4-BE49-F238E27FC236}">
                <a16:creationId xmlns:a16="http://schemas.microsoft.com/office/drawing/2014/main" id="{8F3575D2-2EAE-A040-B7F9-2738C7AFC8CD}"/>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P04 screen and then amend it</a:t>
            </a:r>
          </a:p>
        </p:txBody>
      </p:sp>
    </p:spTree>
    <p:extLst>
      <p:ext uri="{BB962C8B-B14F-4D97-AF65-F5344CB8AC3E}">
        <p14:creationId xmlns:p14="http://schemas.microsoft.com/office/powerpoint/2010/main" val="241360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7"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6183103" cy="369332"/>
          </a:xfrm>
          <a:prstGeom prst="rect">
            <a:avLst/>
          </a:prstGeom>
          <a:noFill/>
        </p:spPr>
        <p:txBody>
          <a:bodyPr wrap="none" rtlCol="0">
            <a:spAutoFit/>
          </a:bodyPr>
          <a:lstStyle/>
          <a:p>
            <a:r>
              <a:rPr lang="en-US" dirty="0"/>
              <a:t>Program 06 (P06): Translate frame and insert heater in borehole</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FF0000"/>
                </a:solidFill>
              </a:rPr>
              <a:t>◉</a:t>
            </a:r>
          </a:p>
          <a:p>
            <a:r>
              <a:rPr lang="en-US" sz="1400" dirty="0"/>
              <a:t>Z2 axis servo             </a:t>
            </a:r>
            <a:r>
              <a:rPr lang="en-US" sz="1400" dirty="0">
                <a:solidFill>
                  <a:srgbClr val="92D05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0.7A</a:t>
            </a:r>
          </a:p>
          <a:p>
            <a:r>
              <a:rPr lang="en-US" sz="1400" dirty="0">
                <a:solidFill>
                  <a:schemeClr val="bg1"/>
                </a:solidFill>
              </a:rPr>
              <a:t>Mission time: </a:t>
            </a:r>
            <a:r>
              <a:rPr lang="en-US" sz="1400" dirty="0">
                <a:solidFill>
                  <a:srgbClr val="92D050"/>
                </a:solidFill>
              </a:rPr>
              <a:t>+0h44m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92D05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11" name="Rectangle 10">
            <a:extLst>
              <a:ext uri="{FF2B5EF4-FFF2-40B4-BE49-F238E27FC236}">
                <a16:creationId xmlns:a16="http://schemas.microsoft.com/office/drawing/2014/main" id="{9BA86539-299F-1548-AD27-B2EDD9B2554F}"/>
              </a:ext>
            </a:extLst>
          </p:cNvPr>
          <p:cNvSpPr/>
          <p:nvPr/>
        </p:nvSpPr>
        <p:spPr>
          <a:xfrm>
            <a:off x="4228188" y="984388"/>
            <a:ext cx="2840578" cy="2975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P06 – Return Z1 axis to home position and translate Y frame axis</a:t>
            </a:r>
            <a:br>
              <a:rPr lang="en-US" sz="1200" b="1" dirty="0">
                <a:solidFill>
                  <a:srgbClr val="FFFF00"/>
                </a:solidFill>
              </a:rPr>
            </a:br>
            <a:endParaRPr lang="en-US" sz="1200" dirty="0"/>
          </a:p>
          <a:p>
            <a:r>
              <a:rPr lang="en-US" sz="1100" b="1" dirty="0">
                <a:latin typeface="Arial" panose="020B0604020202020204" pitchFamily="34" charset="0"/>
                <a:cs typeface="Arial" panose="020B0604020202020204" pitchFamily="34" charset="0"/>
              </a:rPr>
              <a:t>Set Z1 homing options</a:t>
            </a:r>
          </a:p>
          <a:p>
            <a:r>
              <a:rPr lang="en-US" sz="1100" dirty="0">
                <a:latin typeface="Arial" panose="020B0604020202020204" pitchFamily="34" charset="0"/>
                <a:cs typeface="Arial" panose="020B0604020202020204" pitchFamily="34" charset="0"/>
              </a:rPr>
              <a:t>Timeout to stop if not homed </a:t>
            </a:r>
            <a:r>
              <a:rPr lang="en-US" sz="1100" dirty="0">
                <a:highlight>
                  <a:srgbClr val="C0C0C0"/>
                </a:highlight>
                <a:latin typeface="Arial" panose="020B0604020202020204" pitchFamily="34" charset="0"/>
                <a:cs typeface="Arial" panose="020B0604020202020204" pitchFamily="34" charset="0"/>
              </a:rPr>
              <a:t>60</a:t>
            </a:r>
            <a:r>
              <a:rPr lang="en-US" sz="1100" dirty="0">
                <a:latin typeface="Arial" panose="020B0604020202020204" pitchFamily="34" charset="0"/>
                <a:cs typeface="Arial" panose="020B0604020202020204" pitchFamily="34" charset="0"/>
              </a:rPr>
              <a:t> sec</a:t>
            </a:r>
          </a:p>
          <a:p>
            <a:r>
              <a:rPr lang="en-US" sz="1100" dirty="0">
                <a:latin typeface="Arial" panose="020B0604020202020204" pitchFamily="34" charset="0"/>
                <a:cs typeface="Arial" panose="020B0604020202020204" pitchFamily="34" charset="0"/>
              </a:rPr>
              <a:t>Spin drill while in regolith? RPM </a:t>
            </a:r>
            <a:r>
              <a:rPr lang="en-US" sz="1100" dirty="0">
                <a:highlight>
                  <a:srgbClr val="C0C0C0"/>
                </a:highlight>
                <a:latin typeface="Arial" panose="020B0604020202020204" pitchFamily="34" charset="0"/>
                <a:cs typeface="Arial" panose="020B0604020202020204" pitchFamily="34" charset="0"/>
              </a:rPr>
              <a:t>0</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Z1 vertical speed while homing?</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Rate of Ascent (ROA) </a:t>
            </a:r>
            <a:r>
              <a:rPr lang="en-US" sz="1100" dirty="0">
                <a:highlight>
                  <a:srgbClr val="C0C0C0"/>
                </a:highlight>
                <a:latin typeface="Arial" panose="020B0604020202020204" pitchFamily="34" charset="0"/>
                <a:cs typeface="Arial" panose="020B0604020202020204" pitchFamily="34" charset="0"/>
              </a:rPr>
              <a:t>20</a:t>
            </a:r>
            <a:r>
              <a:rPr lang="en-US" sz="1100" dirty="0">
                <a:latin typeface="Arial" panose="020B0604020202020204" pitchFamily="34" charset="0"/>
                <a:cs typeface="Arial" panose="020B0604020202020204" pitchFamily="34" charset="0"/>
              </a:rPr>
              <a:t>mm/sec</a:t>
            </a:r>
          </a:p>
          <a:p>
            <a:r>
              <a:rPr lang="en-US" sz="1100" dirty="0">
                <a:latin typeface="Arial" panose="020B0604020202020204" pitchFamily="34" charset="0"/>
                <a:cs typeface="Arial" panose="020B0604020202020204" pitchFamily="34" charset="0"/>
              </a:rPr>
              <a:t>Z1 servo homing torque limits</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when in air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     in regolith </a:t>
            </a:r>
            <a:r>
              <a:rPr lang="en-US" sz="1100" dirty="0">
                <a:highlight>
                  <a:srgbClr val="C0C0C0"/>
                </a:highlight>
                <a:latin typeface="Arial" panose="020B0604020202020204" pitchFamily="34" charset="0"/>
                <a:cs typeface="Arial" panose="020B0604020202020204" pitchFamily="34" charset="0"/>
              </a:rPr>
              <a:t>80</a:t>
            </a:r>
            <a:r>
              <a:rPr lang="en-US" sz="1100" dirty="0">
                <a:latin typeface="Arial" panose="020B0604020202020204" pitchFamily="34" charset="0"/>
                <a:cs typeface="Arial" panose="020B0604020202020204" pitchFamily="34" charset="0"/>
              </a:rPr>
              <a:t> %</a:t>
            </a: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1. Homing of Z1 and Z2 axes</a:t>
            </a:r>
          </a:p>
          <a:p>
            <a:r>
              <a:rPr lang="en-US" sz="1100" dirty="0">
                <a:latin typeface="Arial" panose="020B0604020202020204" pitchFamily="34" charset="0"/>
                <a:cs typeface="Arial" panose="020B0604020202020204" pitchFamily="34" charset="0"/>
              </a:rPr>
              <a:t>Start homing Z1 and then Z2 axes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p>
          <a:p>
            <a:r>
              <a:rPr lang="en-US" sz="1100" b="1" dirty="0">
                <a:latin typeface="Arial" panose="020B0604020202020204" pitchFamily="34" charset="0"/>
                <a:cs typeface="Arial" panose="020B0604020202020204" pitchFamily="34" charset="0"/>
              </a:rPr>
              <a:t>2. Put heater over hole</a:t>
            </a:r>
          </a:p>
          <a:p>
            <a:r>
              <a:rPr lang="en-US" sz="1100" dirty="0">
                <a:latin typeface="Arial" panose="020B0604020202020204" pitchFamily="34" charset="0"/>
                <a:cs typeface="Arial" panose="020B0604020202020204" pitchFamily="34" charset="0"/>
              </a:rPr>
              <a:t>Start translating Y (frame) axis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p>
          <a:p>
            <a:r>
              <a:rPr lang="en-US" sz="1100" b="1" dirty="0">
                <a:latin typeface="Arial" panose="020B0604020202020204" pitchFamily="34" charset="0"/>
                <a:cs typeface="Arial" panose="020B0604020202020204" pitchFamily="34" charset="0"/>
              </a:rPr>
              <a:t>3. Put drill bit over hole</a:t>
            </a:r>
          </a:p>
          <a:p>
            <a:r>
              <a:rPr lang="en-US" sz="1100" dirty="0">
                <a:latin typeface="Arial" panose="020B0604020202020204" pitchFamily="34" charset="0"/>
                <a:cs typeface="Arial" panose="020B0604020202020204" pitchFamily="34" charset="0"/>
              </a:rPr>
              <a:t>Start translating Y (frame) axis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p>
          <a:p>
            <a:endParaRPr lang="en-US" sz="200" dirty="0">
              <a:highlight>
                <a:srgbClr val="FF0000"/>
              </a:highlight>
              <a:latin typeface="Arial" panose="020B0604020202020204" pitchFamily="34" charset="0"/>
              <a:cs typeface="Arial" panose="020B0604020202020204" pitchFamily="34" charset="0"/>
            </a:endParaRPr>
          </a:p>
          <a:p>
            <a:endParaRPr lang="en-US" sz="2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12B6496-D54A-AC4B-8047-9233CC68B452}"/>
              </a:ext>
            </a:extLst>
          </p:cNvPr>
          <p:cNvPicPr preferRelativeResize="0">
            <a:picLocks/>
          </p:cNvPicPr>
          <p:nvPr/>
        </p:nvPicPr>
        <p:blipFill>
          <a:blip r:embed="rId4"/>
          <a:stretch>
            <a:fillRect/>
          </a:stretch>
        </p:blipFill>
        <p:spPr>
          <a:xfrm>
            <a:off x="4238035" y="3953128"/>
            <a:ext cx="4712977" cy="2718030"/>
          </a:xfrm>
          <a:prstGeom prst="rect">
            <a:avLst/>
          </a:prstGeom>
        </p:spPr>
      </p:pic>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31063" y="1499130"/>
            <a:ext cx="1728486" cy="5262979"/>
          </a:xfrm>
          <a:prstGeom prst="rect">
            <a:avLst/>
          </a:prstGeom>
          <a:noFill/>
        </p:spPr>
        <p:txBody>
          <a:bodyPr wrap="square" rtlCol="0">
            <a:spAutoFit/>
          </a:bodyPr>
          <a:lstStyle/>
          <a:p>
            <a:br>
              <a:rPr lang="en-US" sz="1200" dirty="0"/>
            </a:br>
            <a:r>
              <a:rPr lang="en-US" sz="1200" dirty="0"/>
              <a:t>Same notes as before for dials…</a:t>
            </a:r>
          </a:p>
          <a:p>
            <a:br>
              <a:rPr lang="en-US" sz="1200" dirty="0"/>
            </a:br>
            <a:r>
              <a:rPr lang="en-US" sz="1200" b="1" dirty="0"/>
              <a:t>Dials:</a:t>
            </a:r>
            <a:r>
              <a:rPr lang="en-US" sz="1200" dirty="0"/>
              <a:t> Great start, let’s build on it! Show all four dials with a uniform interface: large boldface names for all, value for WOB and RPM at 0 decimal places but current and ROP in 1 decimal, graphical dial as shown. values with font colors depending on soft / hard limits chosen  above.</a:t>
            </a:r>
            <a:br>
              <a:rPr lang="en-US" sz="1200" dirty="0"/>
            </a:br>
            <a:r>
              <a:rPr lang="en-US" sz="1200" b="1" dirty="0"/>
              <a:t>WOB</a:t>
            </a:r>
            <a:r>
              <a:rPr lang="en-US" sz="1200" dirty="0"/>
              <a:t> in N, </a:t>
            </a:r>
            <a:br>
              <a:rPr lang="en-US" sz="1200" dirty="0"/>
            </a:br>
            <a:r>
              <a:rPr lang="en-US" sz="1200" dirty="0"/>
              <a:t>overall range 0 to 250N, </a:t>
            </a:r>
            <a:br>
              <a:rPr lang="en-US" sz="1200" dirty="0"/>
            </a:br>
            <a:r>
              <a:rPr lang="en-US" sz="1200" dirty="0"/>
              <a:t>green: [0 to soft limit]</a:t>
            </a:r>
            <a:br>
              <a:rPr lang="en-US" sz="1200" dirty="0"/>
            </a:br>
            <a:r>
              <a:rPr lang="en-US" sz="1200" dirty="0"/>
              <a:t>orange: [soft to hard], </a:t>
            </a:r>
            <a:br>
              <a:rPr lang="en-US" sz="1200" dirty="0"/>
            </a:br>
            <a:r>
              <a:rPr lang="en-US" sz="1200" dirty="0"/>
              <a:t>red: [hard up to 250]</a:t>
            </a:r>
            <a:br>
              <a:rPr lang="en-US" sz="1200" dirty="0"/>
            </a:br>
            <a:endParaRPr lang="en-US" sz="1200" dirty="0"/>
          </a:p>
          <a:p>
            <a:r>
              <a:rPr lang="en-US" sz="1200" dirty="0"/>
              <a:t>Similarly for </a:t>
            </a:r>
          </a:p>
          <a:p>
            <a:r>
              <a:rPr lang="en-US" sz="1200" b="1" dirty="0"/>
              <a:t>AMPS</a:t>
            </a:r>
            <a:r>
              <a:rPr lang="en-US" sz="1200" dirty="0"/>
              <a:t> in A, (0 – 10)</a:t>
            </a:r>
            <a:br>
              <a:rPr lang="en-US" sz="1200" dirty="0"/>
            </a:br>
            <a:r>
              <a:rPr lang="en-US" sz="1200" b="1" dirty="0"/>
              <a:t>ROP</a:t>
            </a:r>
            <a:r>
              <a:rPr lang="en-US" sz="1200" dirty="0"/>
              <a:t> in mm/sec, (-10 to +10)</a:t>
            </a:r>
            <a:br>
              <a:rPr lang="en-US" sz="1200" dirty="0"/>
            </a:br>
            <a:r>
              <a:rPr lang="en-US" sz="1200" b="1" dirty="0"/>
              <a:t>RPM</a:t>
            </a:r>
            <a:r>
              <a:rPr lang="en-US" sz="1200" dirty="0"/>
              <a:t> in rpm (0 – 1400)</a:t>
            </a:r>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57144" y="4008415"/>
            <a:ext cx="1647243" cy="2370620"/>
            <a:chOff x="4426855" y="2300264"/>
            <a:chExt cx="2685147" cy="3367567"/>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2300264"/>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-0cm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6" y="4682963"/>
              <a:ext cx="1132116" cy="580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-90cm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2063385"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-90</a:t>
            </a:r>
            <a:r>
              <a:rPr lang="en-US" sz="1200" dirty="0">
                <a:solidFill>
                  <a:schemeClr val="bg1"/>
                </a:solidFill>
              </a:rPr>
              <a:t>CM</a:t>
            </a:r>
          </a:p>
        </p:txBody>
      </p:sp>
      <p:sp>
        <p:nvSpPr>
          <p:cNvPr id="23" name="Rectangle 22">
            <a:extLst>
              <a:ext uri="{FF2B5EF4-FFF2-40B4-BE49-F238E27FC236}">
                <a16:creationId xmlns:a16="http://schemas.microsoft.com/office/drawing/2014/main" id="{9AE8ED98-BD36-F54E-9CC6-BE9EA0D3C933}"/>
              </a:ext>
            </a:extLst>
          </p:cNvPr>
          <p:cNvSpPr/>
          <p:nvPr/>
        </p:nvSpPr>
        <p:spPr>
          <a:xfrm>
            <a:off x="7052362" y="957978"/>
            <a:ext cx="2982890" cy="297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P06 –Lower heater (Z2) into borehole</a:t>
            </a:r>
            <a:br>
              <a:rPr lang="en-US" sz="1200" b="1" dirty="0">
                <a:solidFill>
                  <a:srgbClr val="FFFF00"/>
                </a:solidFill>
              </a:rPr>
            </a:br>
            <a:r>
              <a:rPr lang="en-US" sz="1100" b="1" dirty="0">
                <a:latin typeface="Arial" panose="020B0604020202020204" pitchFamily="34" charset="0"/>
                <a:cs typeface="Arial" panose="020B0604020202020204" pitchFamily="34" charset="0"/>
              </a:rPr>
              <a:t>Set Z2 lowering options</a:t>
            </a:r>
          </a:p>
          <a:p>
            <a:r>
              <a:rPr lang="en-US" sz="1100" dirty="0">
                <a:latin typeface="Arial" panose="020B0604020202020204" pitchFamily="34" charset="0"/>
                <a:cs typeface="Arial" panose="020B0604020202020204" pitchFamily="34" charset="0"/>
              </a:rPr>
              <a:t>Desired heater depth </a:t>
            </a:r>
            <a:r>
              <a:rPr lang="en-US" sz="1100" dirty="0">
                <a:highlight>
                  <a:srgbClr val="C0C0C0"/>
                </a:highlight>
                <a:latin typeface="Arial" panose="020B0604020202020204" pitchFamily="34" charset="0"/>
                <a:cs typeface="Arial" panose="020B0604020202020204" pitchFamily="34" charset="0"/>
              </a:rPr>
              <a:t>98</a:t>
            </a:r>
            <a:r>
              <a:rPr lang="en-US" sz="1100" dirty="0">
                <a:latin typeface="Arial" panose="020B0604020202020204" pitchFamily="34" charset="0"/>
                <a:cs typeface="Arial" panose="020B0604020202020204" pitchFamily="34" charset="0"/>
              </a:rPr>
              <a:t> cm</a:t>
            </a:r>
          </a:p>
          <a:p>
            <a:r>
              <a:rPr lang="en-US" sz="1100" dirty="0">
                <a:latin typeface="Arial" panose="020B0604020202020204" pitchFamily="34" charset="0"/>
                <a:cs typeface="Arial" panose="020B0604020202020204" pitchFamily="34" charset="0"/>
              </a:rPr>
              <a:t>Timeout to stop if not done </a:t>
            </a:r>
            <a:r>
              <a:rPr lang="en-US" sz="1100" dirty="0">
                <a:highlight>
                  <a:srgbClr val="C0C0C0"/>
                </a:highlight>
                <a:latin typeface="Arial" panose="020B0604020202020204" pitchFamily="34" charset="0"/>
                <a:cs typeface="Arial" panose="020B0604020202020204" pitchFamily="34" charset="0"/>
              </a:rPr>
              <a:t>60</a:t>
            </a:r>
            <a:r>
              <a:rPr lang="en-US" sz="1100" dirty="0">
                <a:latin typeface="Arial" panose="020B0604020202020204" pitchFamily="34" charset="0"/>
                <a:cs typeface="Arial" panose="020B0604020202020204" pitchFamily="34" charset="0"/>
              </a:rPr>
              <a:t> sec</a:t>
            </a:r>
          </a:p>
          <a:p>
            <a:r>
              <a:rPr lang="en-US" sz="1100" dirty="0">
                <a:latin typeface="Arial" panose="020B0604020202020204" pitchFamily="34" charset="0"/>
                <a:cs typeface="Arial" panose="020B0604020202020204" pitchFamily="34" charset="0"/>
              </a:rPr>
              <a:t>WOB limit to interrupt descent: </a:t>
            </a:r>
            <a:r>
              <a:rPr lang="en-US" sz="1100" dirty="0">
                <a:highlight>
                  <a:srgbClr val="C0C0C0"/>
                </a:highlight>
                <a:latin typeface="Arial" panose="020B0604020202020204" pitchFamily="34" charset="0"/>
                <a:cs typeface="Arial" panose="020B0604020202020204" pitchFamily="34" charset="0"/>
              </a:rPr>
              <a:t>25</a:t>
            </a:r>
            <a:r>
              <a:rPr lang="en-US" sz="1100" dirty="0">
                <a:latin typeface="Arial" panose="020B0604020202020204" pitchFamily="34" charset="0"/>
                <a:cs typeface="Arial" panose="020B0604020202020204" pitchFamily="34" charset="0"/>
              </a:rPr>
              <a:t> N</a:t>
            </a:r>
          </a:p>
          <a:p>
            <a:r>
              <a:rPr lang="en-US" sz="1100" dirty="0">
                <a:latin typeface="Arial" panose="020B0604020202020204" pitchFamily="34" charset="0"/>
                <a:cs typeface="Arial" panose="020B0604020202020204" pitchFamily="34" charset="0"/>
              </a:rPr>
              <a:t>Z2 vertical speed while descending?</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Rate of Descent (ROD) </a:t>
            </a:r>
            <a:r>
              <a:rPr lang="en-US" sz="1100" dirty="0">
                <a:highlight>
                  <a:srgbClr val="C0C0C0"/>
                </a:highlight>
                <a:latin typeface="Arial" panose="020B0604020202020204" pitchFamily="34" charset="0"/>
                <a:cs typeface="Arial" panose="020B0604020202020204" pitchFamily="34" charset="0"/>
              </a:rPr>
              <a:t>20</a:t>
            </a:r>
            <a:r>
              <a:rPr lang="en-US" sz="1100" dirty="0">
                <a:latin typeface="Arial" panose="020B0604020202020204" pitchFamily="34" charset="0"/>
                <a:cs typeface="Arial" panose="020B0604020202020204" pitchFamily="34" charset="0"/>
              </a:rPr>
              <a:t>mm/sec</a:t>
            </a:r>
          </a:p>
          <a:p>
            <a:r>
              <a:rPr lang="en-US" sz="1100" dirty="0">
                <a:latin typeface="Arial" panose="020B0604020202020204" pitchFamily="34" charset="0"/>
                <a:cs typeface="Arial" panose="020B0604020202020204" pitchFamily="34" charset="0"/>
              </a:rPr>
              <a:t>Z2 servo descent torque limits</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when in air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     in regolith </a:t>
            </a:r>
            <a:r>
              <a:rPr lang="en-US" sz="1100" dirty="0">
                <a:highlight>
                  <a:srgbClr val="C0C0C0"/>
                </a:highlight>
                <a:latin typeface="Arial" panose="020B0604020202020204" pitchFamily="34" charset="0"/>
                <a:cs typeface="Arial" panose="020B0604020202020204" pitchFamily="34" charset="0"/>
              </a:rPr>
              <a:t>20</a:t>
            </a:r>
            <a:r>
              <a:rPr lang="en-US" sz="1100" dirty="0">
                <a:latin typeface="Arial" panose="020B0604020202020204" pitchFamily="34" charset="0"/>
                <a:cs typeface="Arial" panose="020B0604020202020204" pitchFamily="34" charset="0"/>
              </a:rPr>
              <a:t> %</a:t>
            </a:r>
          </a:p>
          <a:p>
            <a:r>
              <a:rPr lang="en-US" sz="1100" dirty="0">
                <a:latin typeface="Arial" panose="020B0604020202020204" pitchFamily="34" charset="0"/>
                <a:cs typeface="Arial" panose="020B0604020202020204" pitchFamily="34" charset="0"/>
              </a:rPr>
              <a:t>Activate heater while descending and in regolith?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Activate pump in filter cleaning mode while descending and in regolith?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Lowering of heater (Z2 axis)</a:t>
            </a:r>
          </a:p>
          <a:p>
            <a:r>
              <a:rPr lang="en-US" sz="1100" dirty="0">
                <a:latin typeface="Arial" panose="020B0604020202020204" pitchFamily="34" charset="0"/>
                <a:cs typeface="Arial" panose="020B0604020202020204" pitchFamily="34" charset="0"/>
              </a:rPr>
              <a:t>Start lowering heater (Z2 axis)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Raising of heater (Z2 axis)</a:t>
            </a:r>
          </a:p>
          <a:p>
            <a:r>
              <a:rPr lang="en-US" sz="1100" dirty="0">
                <a:latin typeface="Arial" panose="020B0604020202020204" pitchFamily="34" charset="0"/>
                <a:cs typeface="Arial" panose="020B0604020202020204" pitchFamily="34" charset="0"/>
              </a:rPr>
              <a:t>Raise heater (Z2 axis) by </a:t>
            </a:r>
            <a:r>
              <a:rPr lang="en-US" sz="1100" dirty="0">
                <a:highlight>
                  <a:srgbClr val="C0C0C0"/>
                </a:highlight>
                <a:latin typeface="Arial" panose="020B0604020202020204" pitchFamily="34" charset="0"/>
                <a:cs typeface="Arial" panose="020B0604020202020204" pitchFamily="34" charset="0"/>
              </a:rPr>
              <a:t> 5 </a:t>
            </a:r>
            <a:r>
              <a:rPr lang="en-US" sz="1100" dirty="0">
                <a:latin typeface="Arial" panose="020B0604020202020204" pitchFamily="34" charset="0"/>
                <a:cs typeface="Arial" panose="020B0604020202020204" pitchFamily="34" charset="0"/>
              </a:rPr>
              <a:t>cm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EF493E7-83DA-964F-B121-4BFB288D9D94}"/>
              </a:ext>
            </a:extLst>
          </p:cNvPr>
          <p:cNvSpPr txBox="1"/>
          <p:nvPr/>
        </p:nvSpPr>
        <p:spPr>
          <a:xfrm>
            <a:off x="70121" y="705037"/>
            <a:ext cx="2131545" cy="6001643"/>
          </a:xfrm>
          <a:prstGeom prst="rect">
            <a:avLst/>
          </a:prstGeom>
          <a:noFill/>
        </p:spPr>
        <p:txBody>
          <a:bodyPr wrap="square" rtlCol="0">
            <a:spAutoFit/>
          </a:bodyPr>
          <a:lstStyle/>
          <a:p>
            <a:r>
              <a:rPr lang="en-US" sz="1200" b="1" dirty="0"/>
              <a:t>Program notes</a:t>
            </a:r>
            <a:endParaRPr lang="en-US" sz="1200" dirty="0"/>
          </a:p>
          <a:p>
            <a:r>
              <a:rPr lang="en-US" sz="1200" dirty="0"/>
              <a:t>In mode P06, while we are moving Z1 up to home position and lowering Z2 into the hole, the X and Y position is soft-locked. However, if during Z2 descent the operator is trying to manually unjam a stuck heater boom, it may be helpful to allow very small nudges in the X+, X-, Y+ and Y- directions which are then reverted automatically back to the soft-locked X and Y coordinates IFF these nudges exceed +/- 0.5cm of cumulative translation relative to original hole center-axis coordinates. This simulates an operator adjusting the center of the heater axis to try to match the hole center axis.</a:t>
            </a:r>
            <a:br>
              <a:rPr lang="en-US" sz="1200" dirty="0"/>
            </a:br>
            <a:br>
              <a:rPr lang="en-US" sz="1200" dirty="0"/>
            </a:br>
            <a:r>
              <a:rPr lang="en-US" sz="1200" dirty="0"/>
              <a:t>Therefore, </a:t>
            </a:r>
            <a:r>
              <a:rPr lang="en-US" sz="1200" b="1" dirty="0">
                <a:highlight>
                  <a:srgbClr val="FFFF00"/>
                </a:highlight>
              </a:rPr>
              <a:t>UI note </a:t>
            </a:r>
            <a:r>
              <a:rPr lang="en-US" sz="1200" dirty="0"/>
              <a:t>– lock the values in the X and Y position boxes (user can’t edit them in P06), and interpret movements of the sliders as nudges in the desired direction which are executed and NOT </a:t>
            </a:r>
            <a:r>
              <a:rPr lang="en-US" sz="1200" dirty="0" err="1"/>
              <a:t>reverte</a:t>
            </a:r>
            <a:r>
              <a:rPr lang="en-US" sz="1200" dirty="0"/>
              <a:t>  unless they exceed a maximum of +/- 0.5cm from the original X,Y coordinate</a:t>
            </a:r>
          </a:p>
        </p:txBody>
      </p:sp>
      <p:sp>
        <p:nvSpPr>
          <p:cNvPr id="22" name="Rectangle 21">
            <a:extLst>
              <a:ext uri="{FF2B5EF4-FFF2-40B4-BE49-F238E27FC236}">
                <a16:creationId xmlns:a16="http://schemas.microsoft.com/office/drawing/2014/main" id="{FEC77709-500C-D341-80D3-2222125EC47B}"/>
              </a:ext>
            </a:extLst>
          </p:cNvPr>
          <p:cNvSpPr/>
          <p:nvPr/>
        </p:nvSpPr>
        <p:spPr>
          <a:xfrm>
            <a:off x="4238036" y="623647"/>
            <a:ext cx="5792126" cy="35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Hole elapsed time: </a:t>
            </a:r>
            <a:r>
              <a:rPr lang="en-US" sz="1100" b="1" dirty="0"/>
              <a:t>15.2min  </a:t>
            </a:r>
            <a:r>
              <a:rPr lang="en-US" sz="1100" dirty="0"/>
              <a:t>    Current heater depth: -</a:t>
            </a:r>
            <a:r>
              <a:rPr lang="en-US" sz="1100" b="1" dirty="0"/>
              <a:t>90cm</a:t>
            </a:r>
            <a:r>
              <a:rPr lang="en-US" sz="1100" dirty="0"/>
              <a:t>     </a:t>
            </a:r>
            <a:br>
              <a:rPr lang="en-US" sz="1100" dirty="0"/>
            </a:br>
            <a:r>
              <a:rPr lang="en-US" sz="1100" dirty="0"/>
              <a:t>Target borehole depth: -</a:t>
            </a:r>
            <a:r>
              <a:rPr lang="en-US" sz="1100" b="1" dirty="0"/>
              <a:t>100cm</a:t>
            </a:r>
            <a:r>
              <a:rPr lang="en-US" sz="1100" dirty="0"/>
              <a:t>   Actual borehole depth: </a:t>
            </a:r>
            <a:r>
              <a:rPr lang="en-US" sz="1100" b="1" dirty="0"/>
              <a:t>98cm</a:t>
            </a:r>
          </a:p>
        </p:txBody>
      </p:sp>
      <p:pic>
        <p:nvPicPr>
          <p:cNvPr id="24" name="Picture 23">
            <a:hlinkClick r:id="rId5" tooltip="Click to download or view a 2 minute video of HYDRATION drilling and casing the hole with a wet clay and limestone mix."/>
            <a:extLst>
              <a:ext uri="{FF2B5EF4-FFF2-40B4-BE49-F238E27FC236}">
                <a16:creationId xmlns:a16="http://schemas.microsoft.com/office/drawing/2014/main" id="{45D08D8C-F81D-E242-B8F6-F42C2ABB1B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5400000">
            <a:off x="4981498" y="4119345"/>
            <a:ext cx="1550941" cy="2067921"/>
          </a:xfrm>
          <a:prstGeom prst="rect">
            <a:avLst/>
          </a:prstGeom>
          <a:ln w="76200">
            <a:solidFill>
              <a:schemeClr val="bg1"/>
            </a:solidFill>
          </a:ln>
        </p:spPr>
      </p:pic>
      <p:sp>
        <p:nvSpPr>
          <p:cNvPr id="34" name="Rectangle 33">
            <a:extLst>
              <a:ext uri="{FF2B5EF4-FFF2-40B4-BE49-F238E27FC236}">
                <a16:creationId xmlns:a16="http://schemas.microsoft.com/office/drawing/2014/main" id="{7B43A60D-55E7-1748-B197-0E7608EDD899}"/>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P02 screen and then amend it</a:t>
            </a:r>
          </a:p>
        </p:txBody>
      </p:sp>
      <p:sp>
        <p:nvSpPr>
          <p:cNvPr id="6" name="Striped Right Arrow 5">
            <a:extLst>
              <a:ext uri="{FF2B5EF4-FFF2-40B4-BE49-F238E27FC236}">
                <a16:creationId xmlns:a16="http://schemas.microsoft.com/office/drawing/2014/main" id="{5DEB9A2C-510B-784C-847B-34EA75B60F3E}"/>
              </a:ext>
            </a:extLst>
          </p:cNvPr>
          <p:cNvSpPr/>
          <p:nvPr/>
        </p:nvSpPr>
        <p:spPr>
          <a:xfrm rot="301691">
            <a:off x="2114030" y="5909307"/>
            <a:ext cx="2844840" cy="567160"/>
          </a:xfrm>
          <a:prstGeom prst="stripedRightArrow">
            <a:avLst>
              <a:gd name="adj1" fmla="val 5439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72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25"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3522118" cy="369332"/>
          </a:xfrm>
          <a:prstGeom prst="rect">
            <a:avLst/>
          </a:prstGeom>
          <a:noFill/>
        </p:spPr>
        <p:txBody>
          <a:bodyPr wrap="none" rtlCol="0">
            <a:spAutoFit/>
          </a:bodyPr>
          <a:lstStyle/>
          <a:p>
            <a:r>
              <a:rPr lang="en-US" dirty="0"/>
              <a:t>Program 07 (P07): Water ice mining</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FF000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92D050"/>
                </a:solidFill>
              </a:rPr>
              <a:t>◉</a:t>
            </a:r>
          </a:p>
          <a:p>
            <a:r>
              <a:rPr lang="en-US" sz="1400" dirty="0"/>
              <a:t>Heater                       </a:t>
            </a:r>
            <a:r>
              <a:rPr lang="en-US" sz="1400" dirty="0">
                <a:solidFill>
                  <a:srgbClr val="92D050"/>
                </a:solidFill>
              </a:rPr>
              <a:t>◉</a:t>
            </a:r>
          </a:p>
          <a:p>
            <a:r>
              <a:rPr lang="en-US" sz="1400" dirty="0"/>
              <a:t>Current: </a:t>
            </a:r>
            <a:r>
              <a:rPr lang="en-US" sz="1400" dirty="0">
                <a:solidFill>
                  <a:srgbClr val="92D050"/>
                </a:solidFill>
              </a:rPr>
              <a:t>6.7A</a:t>
            </a:r>
          </a:p>
          <a:p>
            <a:r>
              <a:rPr lang="en-US" sz="1400" dirty="0">
                <a:solidFill>
                  <a:schemeClr val="bg1"/>
                </a:solidFill>
              </a:rPr>
              <a:t>Mission time: </a:t>
            </a:r>
            <a:r>
              <a:rPr lang="en-US" sz="1400" dirty="0">
                <a:solidFill>
                  <a:srgbClr val="92D050"/>
                </a:solidFill>
              </a:rPr>
              <a:t>+0h50m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92D05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FF0000"/>
                </a:solidFill>
              </a:rPr>
              <a:t>◉</a:t>
            </a:r>
          </a:p>
        </p:txBody>
      </p:sp>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31063" y="789676"/>
            <a:ext cx="1728486" cy="5816977"/>
          </a:xfrm>
          <a:prstGeom prst="rect">
            <a:avLst/>
          </a:prstGeom>
          <a:noFill/>
        </p:spPr>
        <p:txBody>
          <a:bodyPr wrap="square" rtlCol="0">
            <a:spAutoFit/>
          </a:bodyPr>
          <a:lstStyle/>
          <a:p>
            <a:r>
              <a:rPr lang="en-US" sz="1200" dirty="0"/>
              <a:t>Need new dials for this one</a:t>
            </a:r>
          </a:p>
          <a:p>
            <a:br>
              <a:rPr lang="en-US" sz="1200" dirty="0"/>
            </a:br>
            <a:r>
              <a:rPr lang="en-US" sz="1200" b="1" dirty="0"/>
              <a:t>Dials:</a:t>
            </a:r>
            <a:r>
              <a:rPr lang="en-US" sz="1200" dirty="0"/>
              <a:t> Same design rules in general as the drilling dials</a:t>
            </a:r>
          </a:p>
          <a:p>
            <a:br>
              <a:rPr lang="en-US" sz="1200" dirty="0"/>
            </a:br>
            <a:r>
              <a:rPr lang="en-US" sz="1200" b="1" dirty="0"/>
              <a:t>WOB</a:t>
            </a:r>
            <a:r>
              <a:rPr lang="en-US" sz="1200" dirty="0"/>
              <a:t> in N, </a:t>
            </a:r>
            <a:br>
              <a:rPr lang="en-US" sz="1200" dirty="0"/>
            </a:br>
            <a:r>
              <a:rPr lang="en-US" sz="1200" dirty="0"/>
              <a:t>overall range 0 to 30N, </a:t>
            </a:r>
            <a:br>
              <a:rPr lang="en-US" sz="1200" dirty="0"/>
            </a:br>
            <a:r>
              <a:rPr lang="en-US" sz="1200" dirty="0"/>
              <a:t>green: [0 to 5N</a:t>
            </a:r>
            <a:br>
              <a:rPr lang="en-US" sz="1200" dirty="0"/>
            </a:br>
            <a:r>
              <a:rPr lang="en-US" sz="1200" dirty="0"/>
              <a:t>orange: [5N to 10N, </a:t>
            </a:r>
            <a:br>
              <a:rPr lang="en-US" sz="1200" dirty="0"/>
            </a:br>
            <a:r>
              <a:rPr lang="en-US" sz="1200" dirty="0"/>
              <a:t>red: [10N to 30N]</a:t>
            </a:r>
          </a:p>
          <a:p>
            <a:r>
              <a:rPr lang="en-US" sz="1200" b="1" dirty="0"/>
              <a:t>WATTS</a:t>
            </a:r>
            <a:r>
              <a:rPr lang="en-US" sz="1200" dirty="0"/>
              <a:t> in W, (0 to 1000) measures heater power if we can measure it…e.g. it can be a total system power minus a fixed overhead for computers, pump </a:t>
            </a:r>
            <a:r>
              <a:rPr lang="en-US" sz="1200" dirty="0" err="1"/>
              <a:t>etc</a:t>
            </a:r>
            <a:br>
              <a:rPr lang="en-US" sz="1200" dirty="0"/>
            </a:br>
            <a:r>
              <a:rPr lang="en-US" sz="1200" b="1" dirty="0"/>
              <a:t>FLOW</a:t>
            </a:r>
            <a:r>
              <a:rPr lang="en-US" sz="1200" dirty="0"/>
              <a:t> in ml/sec, (0 to +10), this is water flow rate, either measured or calculated, if possible.. Red font when low flow</a:t>
            </a:r>
            <a:br>
              <a:rPr lang="en-US" sz="1200" dirty="0"/>
            </a:br>
            <a:r>
              <a:rPr lang="en-US" sz="1200" b="1" dirty="0"/>
              <a:t>PRESSURE</a:t>
            </a:r>
            <a:r>
              <a:rPr lang="en-US" sz="1200" dirty="0"/>
              <a:t> in Pascals (0 – 10,000) of the vacuum side of the pump. Red font when low pressure</a:t>
            </a:r>
          </a:p>
          <a:p>
            <a:r>
              <a:rPr lang="en-US" sz="1200" b="1" dirty="0"/>
              <a:t>TEMPERATURE</a:t>
            </a:r>
            <a:r>
              <a:rPr lang="en-US" sz="1200" dirty="0"/>
              <a:t> in Celsius (0 – 1,500) of the heater cartridge</a:t>
            </a:r>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57144" y="4008415"/>
            <a:ext cx="1647243" cy="2370620"/>
            <a:chOff x="4426855" y="2300264"/>
            <a:chExt cx="2685147" cy="3367567"/>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2300264"/>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-0cm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6" y="4682963"/>
              <a:ext cx="1132116" cy="580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-90cm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2063385"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-90</a:t>
            </a:r>
            <a:r>
              <a:rPr lang="en-US" sz="1200" dirty="0">
                <a:solidFill>
                  <a:schemeClr val="bg1"/>
                </a:solidFill>
              </a:rPr>
              <a:t>CM</a:t>
            </a:r>
          </a:p>
        </p:txBody>
      </p:sp>
      <p:sp>
        <p:nvSpPr>
          <p:cNvPr id="23" name="Rectangle 22">
            <a:extLst>
              <a:ext uri="{FF2B5EF4-FFF2-40B4-BE49-F238E27FC236}">
                <a16:creationId xmlns:a16="http://schemas.microsoft.com/office/drawing/2014/main" id="{9AE8ED98-BD36-F54E-9CC6-BE9EA0D3C933}"/>
              </a:ext>
            </a:extLst>
          </p:cNvPr>
          <p:cNvSpPr/>
          <p:nvPr/>
        </p:nvSpPr>
        <p:spPr>
          <a:xfrm>
            <a:off x="7052362" y="894914"/>
            <a:ext cx="2982890" cy="2979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P07 –Lower heater further into borehole</a:t>
            </a:r>
            <a:br>
              <a:rPr lang="en-US" sz="1200" b="1" dirty="0">
                <a:solidFill>
                  <a:srgbClr val="FFFF00"/>
                </a:solidFill>
              </a:rPr>
            </a:br>
            <a:r>
              <a:rPr lang="en-US" sz="1100" b="1" dirty="0">
                <a:latin typeface="Arial" panose="020B0604020202020204" pitchFamily="34" charset="0"/>
                <a:cs typeface="Arial" panose="020B0604020202020204" pitchFamily="34" charset="0"/>
              </a:rPr>
              <a:t>Set Z2 lowering options</a:t>
            </a:r>
          </a:p>
          <a:p>
            <a:r>
              <a:rPr lang="en-US" sz="1100" dirty="0">
                <a:latin typeface="Arial" panose="020B0604020202020204" pitchFamily="34" charset="0"/>
                <a:cs typeface="Arial" panose="020B0604020202020204" pitchFamily="34" charset="0"/>
              </a:rPr>
              <a:t>Turn off heater while lowering:  </a:t>
            </a:r>
            <a:r>
              <a:rPr lang="en-US" sz="1100" dirty="0">
                <a:highlight>
                  <a:srgbClr val="C0C0C0"/>
                </a:highlight>
                <a:latin typeface="Arial" panose="020B0604020202020204" pitchFamily="34" charset="0"/>
                <a:cs typeface="Arial" panose="020B0604020202020204" pitchFamily="34" charset="0"/>
              </a:rPr>
              <a:t>Yes</a:t>
            </a:r>
          </a:p>
          <a:p>
            <a:r>
              <a:rPr lang="en-US" sz="1100" dirty="0">
                <a:latin typeface="Arial" panose="020B0604020202020204" pitchFamily="34" charset="0"/>
                <a:cs typeface="Arial" panose="020B0604020202020204" pitchFamily="34" charset="0"/>
              </a:rPr>
              <a:t>Maximum heater depth = actual borehole depth </a:t>
            </a:r>
            <a:r>
              <a:rPr lang="en-US" sz="1100" dirty="0">
                <a:highlight>
                  <a:srgbClr val="C0C0C0"/>
                </a:highlight>
                <a:latin typeface="Arial" panose="020B0604020202020204" pitchFamily="34" charset="0"/>
                <a:cs typeface="Arial" panose="020B0604020202020204" pitchFamily="34" charset="0"/>
              </a:rPr>
              <a:t>98</a:t>
            </a:r>
            <a:r>
              <a:rPr lang="en-US" sz="1100" dirty="0">
                <a:latin typeface="Arial" panose="020B0604020202020204" pitchFamily="34" charset="0"/>
                <a:cs typeface="Arial" panose="020B0604020202020204" pitchFamily="34" charset="0"/>
              </a:rPr>
              <a:t> cm</a:t>
            </a:r>
          </a:p>
          <a:p>
            <a:r>
              <a:rPr lang="en-US" sz="1100" dirty="0">
                <a:latin typeface="Arial" panose="020B0604020202020204" pitchFamily="34" charset="0"/>
                <a:cs typeface="Arial" panose="020B0604020202020204" pitchFamily="34" charset="0"/>
              </a:rPr>
              <a:t>Timeout to stop if not done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 sec</a:t>
            </a:r>
          </a:p>
          <a:p>
            <a:r>
              <a:rPr lang="en-US" sz="1100" dirty="0">
                <a:latin typeface="Arial" panose="020B0604020202020204" pitchFamily="34" charset="0"/>
                <a:cs typeface="Arial" panose="020B0604020202020204" pitchFamily="34" charset="0"/>
              </a:rPr>
              <a:t>WOB limit to interrupt descent: </a:t>
            </a:r>
            <a:r>
              <a:rPr lang="en-US" sz="1100" dirty="0">
                <a:highlight>
                  <a:srgbClr val="C0C0C0"/>
                </a:highlight>
                <a:latin typeface="Arial" panose="020B0604020202020204" pitchFamily="34" charset="0"/>
                <a:cs typeface="Arial" panose="020B0604020202020204" pitchFamily="34" charset="0"/>
              </a:rPr>
              <a:t>25</a:t>
            </a:r>
            <a:r>
              <a:rPr lang="en-US" sz="1100" dirty="0">
                <a:latin typeface="Arial" panose="020B0604020202020204" pitchFamily="34" charset="0"/>
                <a:cs typeface="Arial" panose="020B0604020202020204" pitchFamily="34" charset="0"/>
              </a:rPr>
              <a:t> N</a:t>
            </a:r>
          </a:p>
          <a:p>
            <a:r>
              <a:rPr lang="en-US" sz="1100" dirty="0">
                <a:latin typeface="Arial" panose="020B0604020202020204" pitchFamily="34" charset="0"/>
                <a:cs typeface="Arial" panose="020B0604020202020204" pitchFamily="34" charset="0"/>
              </a:rPr>
              <a:t>Z2 vertical speed while descending?</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Rate of Descent (ROD)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mm/sec</a:t>
            </a:r>
          </a:p>
          <a:p>
            <a:r>
              <a:rPr lang="en-US" sz="1100" dirty="0">
                <a:latin typeface="Arial" panose="020B0604020202020204" pitchFamily="34" charset="0"/>
                <a:cs typeface="Arial" panose="020B0604020202020204" pitchFamily="34" charset="0"/>
              </a:rPr>
              <a:t>Z2 servo descent torque limits</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    when in air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     in cavity </a:t>
            </a:r>
            <a:r>
              <a:rPr lang="en-US" sz="1100" dirty="0">
                <a:highlight>
                  <a:srgbClr val="C0C0C0"/>
                </a:highlight>
                <a:latin typeface="Arial" panose="020B0604020202020204" pitchFamily="34" charset="0"/>
                <a:cs typeface="Arial" panose="020B0604020202020204" pitchFamily="34" charset="0"/>
              </a:rPr>
              <a:t>10</a:t>
            </a:r>
            <a:r>
              <a:rPr lang="en-US" sz="1100" dirty="0">
                <a:latin typeface="Arial" panose="020B0604020202020204" pitchFamily="34" charset="0"/>
                <a:cs typeface="Arial" panose="020B0604020202020204" pitchFamily="34" charset="0"/>
              </a:rPr>
              <a:t> %</a:t>
            </a:r>
          </a:p>
          <a:p>
            <a:r>
              <a:rPr lang="en-US" sz="1100" b="1" dirty="0">
                <a:latin typeface="Arial" panose="020B0604020202020204" pitchFamily="34" charset="0"/>
                <a:cs typeface="Arial" panose="020B0604020202020204" pitchFamily="34" charset="0"/>
              </a:rPr>
              <a:t>Lowering of heater (Z2 axis)</a:t>
            </a:r>
          </a:p>
          <a:p>
            <a:r>
              <a:rPr lang="en-US" sz="1100" dirty="0">
                <a:latin typeface="Arial" panose="020B0604020202020204" pitchFamily="34" charset="0"/>
                <a:cs typeface="Arial" panose="020B0604020202020204" pitchFamily="34" charset="0"/>
              </a:rPr>
              <a:t>Lower heater (Z2 axis) by </a:t>
            </a:r>
            <a:r>
              <a:rPr lang="en-US" sz="1100" dirty="0">
                <a:highlight>
                  <a:srgbClr val="C0C0C0"/>
                </a:highlight>
                <a:latin typeface="Arial" panose="020B0604020202020204" pitchFamily="34" charset="0"/>
                <a:cs typeface="Arial" panose="020B0604020202020204" pitchFamily="34" charset="0"/>
              </a:rPr>
              <a:t> 5 </a:t>
            </a:r>
            <a:r>
              <a:rPr lang="en-US" sz="1100" dirty="0">
                <a:latin typeface="Arial" panose="020B0604020202020204" pitchFamily="34" charset="0"/>
                <a:cs typeface="Arial" panose="020B0604020202020204" pitchFamily="34" charset="0"/>
              </a:rPr>
              <a:t>cm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Raising of heater (Z2 axis)</a:t>
            </a:r>
          </a:p>
          <a:p>
            <a:r>
              <a:rPr lang="en-US" sz="1100" dirty="0">
                <a:latin typeface="Arial" panose="020B0604020202020204" pitchFamily="34" charset="0"/>
                <a:cs typeface="Arial" panose="020B0604020202020204" pitchFamily="34" charset="0"/>
              </a:rPr>
              <a:t>Raise heater (Z2 axis) by </a:t>
            </a:r>
            <a:r>
              <a:rPr lang="en-US" sz="1100" dirty="0">
                <a:highlight>
                  <a:srgbClr val="C0C0C0"/>
                </a:highlight>
                <a:latin typeface="Arial" panose="020B0604020202020204" pitchFamily="34" charset="0"/>
                <a:cs typeface="Arial" panose="020B0604020202020204" pitchFamily="34" charset="0"/>
              </a:rPr>
              <a:t> 5 </a:t>
            </a:r>
            <a:r>
              <a:rPr lang="en-US" sz="1100" dirty="0">
                <a:latin typeface="Arial" panose="020B0604020202020204" pitchFamily="34" charset="0"/>
                <a:cs typeface="Arial" panose="020B0604020202020204" pitchFamily="34" charset="0"/>
              </a:rPr>
              <a:t>cm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Homing of Z2 (heater) axis</a:t>
            </a:r>
          </a:p>
          <a:p>
            <a:r>
              <a:rPr lang="en-US" sz="1100" dirty="0">
                <a:latin typeface="Arial" panose="020B0604020202020204" pitchFamily="34" charset="0"/>
                <a:cs typeface="Arial" panose="020B0604020202020204" pitchFamily="34" charset="0"/>
              </a:rPr>
              <a:t>Start homing Z2 (heater) axis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200" dirty="0">
              <a:latin typeface="Arial" panose="020B0604020202020204" pitchFamily="34" charset="0"/>
              <a:cs typeface="Arial" panose="020B0604020202020204" pitchFamily="34" charset="0"/>
            </a:endParaRPr>
          </a:p>
          <a:p>
            <a:endParaRPr lang="en-US" sz="1100" b="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EC77709-500C-D341-80D3-2222125EC47B}"/>
              </a:ext>
            </a:extLst>
          </p:cNvPr>
          <p:cNvSpPr/>
          <p:nvPr/>
        </p:nvSpPr>
        <p:spPr>
          <a:xfrm>
            <a:off x="4238036" y="529051"/>
            <a:ext cx="5792126" cy="35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Hole elapsed time: </a:t>
            </a:r>
            <a:r>
              <a:rPr lang="en-US" sz="1100" b="1" dirty="0"/>
              <a:t>21.2min  </a:t>
            </a:r>
            <a:r>
              <a:rPr lang="en-US" sz="1100" dirty="0"/>
              <a:t>Water production time: </a:t>
            </a:r>
            <a:r>
              <a:rPr lang="en-US" sz="1100" b="1" dirty="0"/>
              <a:t>6.2min       </a:t>
            </a:r>
            <a:r>
              <a:rPr lang="en-US" sz="1100" b="1" dirty="0">
                <a:solidFill>
                  <a:srgbClr val="FFFF00"/>
                </a:solidFill>
                <a:highlight>
                  <a:srgbClr val="FF0000"/>
                </a:highlight>
              </a:rPr>
              <a:t>LOW FLOW ALERT  </a:t>
            </a:r>
            <a:r>
              <a:rPr lang="en-US" sz="1100" dirty="0">
                <a:solidFill>
                  <a:srgbClr val="FFFF00"/>
                </a:solidFill>
                <a:highlight>
                  <a:srgbClr val="FF0000"/>
                </a:highlight>
              </a:rPr>
              <a:t>   </a:t>
            </a:r>
            <a:r>
              <a:rPr lang="en-US" sz="1100" dirty="0"/>
              <a:t> </a:t>
            </a:r>
            <a:br>
              <a:rPr lang="en-US" sz="1100" dirty="0"/>
            </a:br>
            <a:r>
              <a:rPr lang="en-US" sz="1100" dirty="0"/>
              <a:t>Current heater depth: -</a:t>
            </a:r>
            <a:r>
              <a:rPr lang="en-US" sz="1100" b="1" dirty="0"/>
              <a:t>90cm</a:t>
            </a:r>
            <a:r>
              <a:rPr lang="en-US" sz="1100" dirty="0"/>
              <a:t>      Target borehole depth: -</a:t>
            </a:r>
            <a:r>
              <a:rPr lang="en-US" sz="1100" b="1" dirty="0"/>
              <a:t>100cm</a:t>
            </a:r>
            <a:r>
              <a:rPr lang="en-US" sz="1100" dirty="0"/>
              <a:t>   Actual borehole depth: </a:t>
            </a:r>
            <a:r>
              <a:rPr lang="en-US" sz="1100" b="1" dirty="0"/>
              <a:t>98cm</a:t>
            </a:r>
          </a:p>
        </p:txBody>
      </p:sp>
      <p:sp>
        <p:nvSpPr>
          <p:cNvPr id="42" name="Rectangle 41">
            <a:extLst>
              <a:ext uri="{FF2B5EF4-FFF2-40B4-BE49-F238E27FC236}">
                <a16:creationId xmlns:a16="http://schemas.microsoft.com/office/drawing/2014/main" id="{7C44BFC5-3B94-3C4E-8405-1FA3A4C68D71}"/>
              </a:ext>
            </a:extLst>
          </p:cNvPr>
          <p:cNvSpPr/>
          <p:nvPr/>
        </p:nvSpPr>
        <p:spPr>
          <a:xfrm>
            <a:off x="4239857" y="891609"/>
            <a:ext cx="2812504" cy="311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P07 – Activate Heater and Pump</a:t>
            </a:r>
            <a:br>
              <a:rPr lang="en-US" sz="1200" b="1" dirty="0">
                <a:solidFill>
                  <a:srgbClr val="FFFF00"/>
                </a:solidFill>
              </a:rPr>
            </a:br>
            <a:r>
              <a:rPr lang="en-US" sz="1100" b="1" dirty="0">
                <a:latin typeface="Arial" panose="020B0604020202020204" pitchFamily="34" charset="0"/>
                <a:cs typeface="Arial" panose="020B0604020202020204" pitchFamily="34" charset="0"/>
              </a:rPr>
              <a:t>Set water production options</a:t>
            </a:r>
          </a:p>
          <a:p>
            <a:r>
              <a:rPr lang="en-US" sz="1100" dirty="0">
                <a:latin typeface="Arial" panose="020B0604020202020204" pitchFamily="34" charset="0"/>
                <a:cs typeface="Arial" panose="020B0604020202020204" pitchFamily="34" charset="0"/>
              </a:rPr>
              <a:t>Normal heater power </a:t>
            </a:r>
            <a:r>
              <a:rPr lang="en-US" sz="1100" dirty="0">
                <a:highlight>
                  <a:srgbClr val="C0C0C0"/>
                </a:highlight>
                <a:latin typeface="Arial" panose="020B0604020202020204" pitchFamily="34" charset="0"/>
                <a:cs typeface="Arial" panose="020B0604020202020204" pitchFamily="34" charset="0"/>
              </a:rPr>
              <a:t>100</a:t>
            </a:r>
            <a:r>
              <a:rPr lang="en-US" sz="1100" dirty="0">
                <a:latin typeface="Arial" panose="020B0604020202020204" pitchFamily="34" charset="0"/>
                <a:cs typeface="Arial" panose="020B0604020202020204" pitchFamily="34" charset="0"/>
              </a:rPr>
              <a:t>% of max</a:t>
            </a:r>
          </a:p>
          <a:p>
            <a:r>
              <a:rPr lang="en-US" sz="1100" dirty="0">
                <a:latin typeface="Arial" panose="020B0604020202020204" pitchFamily="34" charset="0"/>
                <a:cs typeface="Arial" panose="020B0604020202020204" pitchFamily="34" charset="0"/>
              </a:rPr>
              <a:t>Pump speed  </a:t>
            </a:r>
            <a:r>
              <a:rPr lang="en-US" sz="1100" dirty="0">
                <a:highlight>
                  <a:srgbClr val="C0C0C0"/>
                </a:highlight>
                <a:latin typeface="Arial" panose="020B0604020202020204" pitchFamily="34" charset="0"/>
                <a:cs typeface="Arial" panose="020B0604020202020204" pitchFamily="34" charset="0"/>
              </a:rPr>
              <a:t>100</a:t>
            </a:r>
            <a:r>
              <a:rPr lang="en-US" sz="1100" dirty="0">
                <a:latin typeface="Arial" panose="020B0604020202020204" pitchFamily="34" charset="0"/>
                <a:cs typeface="Arial" panose="020B0604020202020204" pitchFamily="34" charset="0"/>
              </a:rPr>
              <a:t>% of max</a:t>
            </a:r>
          </a:p>
          <a:p>
            <a:r>
              <a:rPr lang="en-US" sz="1100" dirty="0">
                <a:latin typeface="Arial" panose="020B0604020202020204" pitchFamily="34" charset="0"/>
                <a:cs typeface="Arial" panose="020B0604020202020204" pitchFamily="34" charset="0"/>
              </a:rPr>
              <a:t>Low flow/pressure threshold for cleaning </a:t>
            </a:r>
          </a:p>
          <a:p>
            <a:r>
              <a:rPr lang="en-US" sz="1100" dirty="0">
                <a:latin typeface="Arial" panose="020B0604020202020204" pitchFamily="34" charset="0"/>
                <a:cs typeface="Arial" panose="020B0604020202020204" pitchFamily="34" charset="0"/>
              </a:rPr>
              <a:t>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 of nominal flow/pressure</a:t>
            </a:r>
          </a:p>
          <a:p>
            <a:r>
              <a:rPr lang="en-US" sz="1100" dirty="0">
                <a:latin typeface="Arial" panose="020B0604020202020204" pitchFamily="34" charset="0"/>
                <a:cs typeface="Arial" panose="020B0604020202020204" pitchFamily="34" charset="0"/>
              </a:rPr>
              <a:t>Reduced heater power for cleaning </a:t>
            </a:r>
            <a:r>
              <a:rPr lang="en-US" sz="1100" dirty="0">
                <a:highlight>
                  <a:srgbClr val="C0C0C0"/>
                </a:highlight>
                <a:latin typeface="Arial" panose="020B0604020202020204" pitchFamily="34" charset="0"/>
                <a:cs typeface="Arial" panose="020B0604020202020204" pitchFamily="34" charset="0"/>
              </a:rPr>
              <a:t>80</a:t>
            </a:r>
            <a:r>
              <a:rPr lang="en-US" sz="1100" dirty="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Pump speed during cleaning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Length of cleaning cycle: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sec</a:t>
            </a:r>
          </a:p>
          <a:p>
            <a:r>
              <a:rPr lang="en-US" sz="1100" dirty="0">
                <a:latin typeface="Arial" panose="020B0604020202020204" pitchFamily="34" charset="0"/>
                <a:cs typeface="Arial" panose="020B0604020202020204" pitchFamily="34" charset="0"/>
              </a:rPr>
              <a:t>Time division of cleaning cycle</a:t>
            </a:r>
          </a:p>
          <a:p>
            <a:r>
              <a:rPr lang="en-US" sz="1100" dirty="0">
                <a:latin typeface="Arial" panose="020B0604020202020204" pitchFamily="34" charset="0"/>
                <a:cs typeface="Arial" panose="020B0604020202020204" pitchFamily="34" charset="0"/>
              </a:rPr>
              <a:t>Blow  </a:t>
            </a:r>
            <a:r>
              <a:rPr lang="en-US" sz="1100" dirty="0">
                <a:highlight>
                  <a:srgbClr val="C0C0C0"/>
                </a:highlight>
                <a:latin typeface="Arial" panose="020B0604020202020204" pitchFamily="34" charset="0"/>
                <a:cs typeface="Arial" panose="020B0604020202020204" pitchFamily="34" charset="0"/>
              </a:rPr>
              <a:t>50%</a:t>
            </a:r>
            <a:r>
              <a:rPr lang="en-US" sz="1100" dirty="0">
                <a:latin typeface="Arial" panose="020B0604020202020204" pitchFamily="34" charset="0"/>
                <a:cs typeface="Arial" panose="020B0604020202020204" pitchFamily="34" charset="0"/>
              </a:rPr>
              <a:t>  Settle  </a:t>
            </a:r>
            <a:r>
              <a:rPr lang="en-US" sz="1100" dirty="0">
                <a:highlight>
                  <a:srgbClr val="C0C0C0"/>
                </a:highlight>
                <a:latin typeface="Arial" panose="020B0604020202020204" pitchFamily="34" charset="0"/>
                <a:cs typeface="Arial" panose="020B0604020202020204" pitchFamily="34" charset="0"/>
              </a:rPr>
              <a:t>25%</a:t>
            </a:r>
            <a:r>
              <a:rPr lang="en-US" sz="1100" dirty="0">
                <a:latin typeface="Arial" panose="020B0604020202020204" pitchFamily="34" charset="0"/>
                <a:cs typeface="Arial" panose="020B0604020202020204" pitchFamily="34" charset="0"/>
              </a:rPr>
              <a:t>   Pump </a:t>
            </a:r>
            <a:r>
              <a:rPr lang="en-US" sz="1100" dirty="0">
                <a:highlight>
                  <a:srgbClr val="C0C0C0"/>
                </a:highlight>
                <a:latin typeface="Arial" panose="020B0604020202020204" pitchFamily="34" charset="0"/>
                <a:cs typeface="Arial" panose="020B0604020202020204" pitchFamily="34" charset="0"/>
              </a:rPr>
              <a:t>25%</a:t>
            </a: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Activate Heater and Pump</a:t>
            </a:r>
          </a:p>
          <a:p>
            <a:r>
              <a:rPr lang="en-US" sz="1100" dirty="0">
                <a:latin typeface="Arial" panose="020B0604020202020204" pitchFamily="34" charset="0"/>
                <a:cs typeface="Arial" panose="020B0604020202020204" pitchFamily="34" charset="0"/>
              </a:rPr>
              <a:t>Enable heater and pump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Mark nominal flow &amp; pressure: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Manual filter cleaning</a:t>
            </a:r>
          </a:p>
          <a:p>
            <a:r>
              <a:rPr lang="en-US" sz="1100" dirty="0">
                <a:latin typeface="Arial" panose="020B0604020202020204" pitchFamily="34" charset="0"/>
                <a:cs typeface="Arial" panose="020B0604020202020204" pitchFamily="34" charset="0"/>
              </a:rPr>
              <a:t>Engage cleaning for </a:t>
            </a:r>
            <a:r>
              <a:rPr lang="en-US" sz="1100" dirty="0">
                <a:highlight>
                  <a:srgbClr val="C0C0C0"/>
                </a:highlight>
                <a:latin typeface="Arial" panose="020B0604020202020204" pitchFamily="34" charset="0"/>
                <a:cs typeface="Arial" panose="020B0604020202020204" pitchFamily="34" charset="0"/>
              </a:rPr>
              <a:t>3</a:t>
            </a:r>
            <a:r>
              <a:rPr lang="en-US" sz="1100" dirty="0">
                <a:latin typeface="Arial" panose="020B0604020202020204" pitchFamily="34" charset="0"/>
                <a:cs typeface="Arial" panose="020B0604020202020204" pitchFamily="34" charset="0"/>
              </a:rPr>
              <a:t> cycles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E198662A-186B-D846-8710-70F006A8EFD3}"/>
              </a:ext>
            </a:extLst>
          </p:cNvPr>
          <p:cNvSpPr/>
          <p:nvPr/>
        </p:nvSpPr>
        <p:spPr>
          <a:xfrm>
            <a:off x="4255844" y="3944297"/>
            <a:ext cx="679013"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ED1F305-622D-B144-A749-771B5850C7F5}"/>
              </a:ext>
            </a:extLst>
          </p:cNvPr>
          <p:cNvSpPr txBox="1"/>
          <p:nvPr/>
        </p:nvSpPr>
        <p:spPr>
          <a:xfrm>
            <a:off x="4256763" y="4008415"/>
            <a:ext cx="593432" cy="323165"/>
          </a:xfrm>
          <a:prstGeom prst="rect">
            <a:avLst/>
          </a:prstGeom>
          <a:noFill/>
        </p:spPr>
        <p:txBody>
          <a:bodyPr wrap="none" rtlCol="0">
            <a:spAutoFit/>
          </a:bodyPr>
          <a:lstStyle/>
          <a:p>
            <a:r>
              <a:rPr lang="en-US" sz="1500" b="1" dirty="0">
                <a:solidFill>
                  <a:srgbClr val="FFFF00"/>
                </a:solidFill>
              </a:rPr>
              <a:t>WOB</a:t>
            </a:r>
          </a:p>
        </p:txBody>
      </p:sp>
      <p:sp>
        <p:nvSpPr>
          <p:cNvPr id="44" name="TextBox 43">
            <a:extLst>
              <a:ext uri="{FF2B5EF4-FFF2-40B4-BE49-F238E27FC236}">
                <a16:creationId xmlns:a16="http://schemas.microsoft.com/office/drawing/2014/main" id="{55072DB1-896A-D249-BBEA-B250EADF064C}"/>
              </a:ext>
            </a:extLst>
          </p:cNvPr>
          <p:cNvSpPr txBox="1"/>
          <p:nvPr/>
        </p:nvSpPr>
        <p:spPr>
          <a:xfrm>
            <a:off x="4219972" y="4602252"/>
            <a:ext cx="734496" cy="323165"/>
          </a:xfrm>
          <a:prstGeom prst="rect">
            <a:avLst/>
          </a:prstGeom>
          <a:noFill/>
        </p:spPr>
        <p:txBody>
          <a:bodyPr wrap="none" rtlCol="0">
            <a:spAutoFit/>
          </a:bodyPr>
          <a:lstStyle/>
          <a:p>
            <a:r>
              <a:rPr lang="en-US" sz="1500" b="1" dirty="0">
                <a:solidFill>
                  <a:srgbClr val="FFFF00"/>
                </a:solidFill>
              </a:rPr>
              <a:t>WATTS</a:t>
            </a:r>
          </a:p>
        </p:txBody>
      </p:sp>
      <p:sp>
        <p:nvSpPr>
          <p:cNvPr id="45" name="TextBox 44">
            <a:extLst>
              <a:ext uri="{FF2B5EF4-FFF2-40B4-BE49-F238E27FC236}">
                <a16:creationId xmlns:a16="http://schemas.microsoft.com/office/drawing/2014/main" id="{B4AC78E3-2517-6B40-A2CE-6FD1AD11F607}"/>
              </a:ext>
            </a:extLst>
          </p:cNvPr>
          <p:cNvSpPr txBox="1"/>
          <p:nvPr/>
        </p:nvSpPr>
        <p:spPr>
          <a:xfrm>
            <a:off x="4183183" y="5180321"/>
            <a:ext cx="998991" cy="553998"/>
          </a:xfrm>
          <a:prstGeom prst="rect">
            <a:avLst/>
          </a:prstGeom>
          <a:noFill/>
        </p:spPr>
        <p:txBody>
          <a:bodyPr wrap="none" rtlCol="0">
            <a:spAutoFit/>
          </a:bodyPr>
          <a:lstStyle/>
          <a:p>
            <a:r>
              <a:rPr lang="en-US" sz="1500" b="1" dirty="0">
                <a:solidFill>
                  <a:srgbClr val="FFFF00"/>
                </a:solidFill>
              </a:rPr>
              <a:t>FLOW &amp; </a:t>
            </a:r>
            <a:br>
              <a:rPr lang="en-US" sz="1500" b="1" dirty="0">
                <a:solidFill>
                  <a:srgbClr val="FFFF00"/>
                </a:solidFill>
              </a:rPr>
            </a:br>
            <a:r>
              <a:rPr lang="en-US" sz="1500" b="1" dirty="0">
                <a:solidFill>
                  <a:srgbClr val="FFFF00"/>
                </a:solidFill>
              </a:rPr>
              <a:t>PRESSURE</a:t>
            </a:r>
          </a:p>
        </p:txBody>
      </p:sp>
      <p:sp>
        <p:nvSpPr>
          <p:cNvPr id="46" name="TextBox 45">
            <a:extLst>
              <a:ext uri="{FF2B5EF4-FFF2-40B4-BE49-F238E27FC236}">
                <a16:creationId xmlns:a16="http://schemas.microsoft.com/office/drawing/2014/main" id="{08AC5DB8-EF8E-144E-B121-4F08F041B01E}"/>
              </a:ext>
            </a:extLst>
          </p:cNvPr>
          <p:cNvSpPr txBox="1"/>
          <p:nvPr/>
        </p:nvSpPr>
        <p:spPr>
          <a:xfrm>
            <a:off x="4258592" y="6049687"/>
            <a:ext cx="644728" cy="323165"/>
          </a:xfrm>
          <a:prstGeom prst="rect">
            <a:avLst/>
          </a:prstGeom>
          <a:noFill/>
        </p:spPr>
        <p:txBody>
          <a:bodyPr wrap="none" rtlCol="0">
            <a:spAutoFit/>
          </a:bodyPr>
          <a:lstStyle/>
          <a:p>
            <a:r>
              <a:rPr lang="en-US" sz="1500" b="1" dirty="0">
                <a:solidFill>
                  <a:srgbClr val="FFFF00"/>
                </a:solidFill>
              </a:rPr>
              <a:t>TEMP</a:t>
            </a:r>
          </a:p>
        </p:txBody>
      </p:sp>
      <p:pic>
        <p:nvPicPr>
          <p:cNvPr id="47" name="Picture 46">
            <a:hlinkClick r:id="rId4" tooltip="Click to download or view a 2 minute video of HYDRATION drilling and casing the hole with a wet clay and limestone mix."/>
            <a:extLst>
              <a:ext uri="{FF2B5EF4-FFF2-40B4-BE49-F238E27FC236}">
                <a16:creationId xmlns:a16="http://schemas.microsoft.com/office/drawing/2014/main" id="{D5622D40-0DD7-1044-9369-1E25BE40DB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1929937" y="2766362"/>
            <a:ext cx="1550941" cy="2067921"/>
          </a:xfrm>
          <a:prstGeom prst="rect">
            <a:avLst/>
          </a:prstGeom>
          <a:ln w="76200">
            <a:solidFill>
              <a:schemeClr val="bg1"/>
            </a:solidFill>
          </a:ln>
        </p:spPr>
      </p:pic>
      <p:sp>
        <p:nvSpPr>
          <p:cNvPr id="48" name="Rectangle 47">
            <a:extLst>
              <a:ext uri="{FF2B5EF4-FFF2-40B4-BE49-F238E27FC236}">
                <a16:creationId xmlns:a16="http://schemas.microsoft.com/office/drawing/2014/main" id="{2E2629AD-6940-3047-8B86-E74E69595DE8}"/>
              </a:ext>
            </a:extLst>
          </p:cNvPr>
          <p:cNvSpPr/>
          <p:nvPr/>
        </p:nvSpPr>
        <p:spPr>
          <a:xfrm>
            <a:off x="0" y="15853"/>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P05 screen and then amend it</a:t>
            </a:r>
          </a:p>
        </p:txBody>
      </p:sp>
    </p:spTree>
    <p:extLst>
      <p:ext uri="{BB962C8B-B14F-4D97-AF65-F5344CB8AC3E}">
        <p14:creationId xmlns:p14="http://schemas.microsoft.com/office/powerpoint/2010/main" val="353099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5" grpId="0" animBg="1"/>
      <p:bldP spid="23"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4812536" cy="369332"/>
          </a:xfrm>
          <a:prstGeom prst="rect">
            <a:avLst/>
          </a:prstGeom>
          <a:noFill/>
        </p:spPr>
        <p:txBody>
          <a:bodyPr wrap="none" rtlCol="0">
            <a:spAutoFit/>
          </a:bodyPr>
          <a:lstStyle/>
          <a:p>
            <a:r>
              <a:rPr lang="en-US" dirty="0"/>
              <a:t>Program 08 (P08): Data download and processing</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FF000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0000"/>
                </a:solidFill>
              </a:rPr>
              <a:t>◉</a:t>
            </a:r>
          </a:p>
          <a:p>
            <a:r>
              <a:rPr lang="en-US" sz="1400" dirty="0"/>
              <a:t>Pump                         </a:t>
            </a:r>
            <a:r>
              <a:rPr lang="en-US" sz="1400" dirty="0">
                <a:solidFill>
                  <a:srgbClr val="92D050"/>
                </a:solidFill>
              </a:rPr>
              <a:t>◉</a:t>
            </a:r>
          </a:p>
          <a:p>
            <a:r>
              <a:rPr lang="en-US" sz="1400" dirty="0"/>
              <a:t>Heater                       </a:t>
            </a:r>
            <a:r>
              <a:rPr lang="en-US" sz="1400" dirty="0">
                <a:solidFill>
                  <a:srgbClr val="92D050"/>
                </a:solidFill>
              </a:rPr>
              <a:t>◉</a:t>
            </a:r>
          </a:p>
          <a:p>
            <a:r>
              <a:rPr lang="en-US" sz="1400" dirty="0"/>
              <a:t>Current: </a:t>
            </a:r>
            <a:r>
              <a:rPr lang="en-US" sz="1400" dirty="0">
                <a:solidFill>
                  <a:srgbClr val="92D050"/>
                </a:solidFill>
              </a:rPr>
              <a:t>6.7A</a:t>
            </a:r>
          </a:p>
          <a:p>
            <a:r>
              <a:rPr lang="en-US" sz="1400" dirty="0">
                <a:solidFill>
                  <a:schemeClr val="bg1"/>
                </a:solidFill>
              </a:rPr>
              <a:t>Mission time: </a:t>
            </a:r>
            <a:r>
              <a:rPr lang="en-US" sz="1400" dirty="0">
                <a:solidFill>
                  <a:srgbClr val="92D050"/>
                </a:solidFill>
              </a:rPr>
              <a:t>+0h54m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FF000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0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92D050"/>
                </a:solidFill>
              </a:rPr>
              <a:t>◉</a:t>
            </a:r>
          </a:p>
          <a:p>
            <a:r>
              <a:rPr lang="en-US" sz="1400" dirty="0"/>
              <a:t>08 Data download    </a:t>
            </a:r>
            <a:r>
              <a:rPr lang="en-US" sz="1400" dirty="0">
                <a:solidFill>
                  <a:srgbClr val="92D050"/>
                </a:solidFill>
              </a:rPr>
              <a:t>◉</a:t>
            </a:r>
          </a:p>
          <a:p>
            <a:r>
              <a:rPr lang="en-US" sz="1400" dirty="0"/>
              <a:t>09 Troubleshoot       </a:t>
            </a:r>
            <a:r>
              <a:rPr lang="en-US" sz="1400" dirty="0">
                <a:solidFill>
                  <a:srgbClr val="FF0000"/>
                </a:solidFill>
              </a:rPr>
              <a:t>◉</a:t>
            </a:r>
          </a:p>
        </p:txBody>
      </p:sp>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38E0E460-918B-9B41-ADAB-5E84F717A53C}"/>
              </a:ext>
            </a:extLst>
          </p:cNvPr>
          <p:cNvSpPr/>
          <p:nvPr/>
        </p:nvSpPr>
        <p:spPr>
          <a:xfrm>
            <a:off x="7303769" y="3965594"/>
            <a:ext cx="1647242"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7257144" y="4008415"/>
            <a:ext cx="1647243" cy="2370620"/>
            <a:chOff x="4426855" y="2300264"/>
            <a:chExt cx="2685147" cy="3367567"/>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2300264"/>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-0cm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6" y="4727756"/>
              <a:ext cx="1132116" cy="580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Z2: -95cm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7068765" y="6392868"/>
            <a:ext cx="2031325" cy="276999"/>
          </a:xfrm>
          <a:prstGeom prst="rect">
            <a:avLst/>
          </a:prstGeom>
          <a:noFill/>
        </p:spPr>
        <p:txBody>
          <a:bodyPr wrap="none" rtlCol="0">
            <a:spAutoFit/>
          </a:bodyPr>
          <a:lstStyle/>
          <a:p>
            <a:r>
              <a:rPr lang="en-US" sz="1200" dirty="0">
                <a:solidFill>
                  <a:schemeClr val="bg1"/>
                </a:solidFill>
              </a:rPr>
              <a:t>Z1 POS: </a:t>
            </a:r>
            <a:r>
              <a:rPr lang="en-US" sz="1200" dirty="0">
                <a:solidFill>
                  <a:schemeClr val="bg1"/>
                </a:solidFill>
                <a:highlight>
                  <a:srgbClr val="C0C0C0"/>
                </a:highlight>
              </a:rPr>
              <a:t>0</a:t>
            </a:r>
            <a:r>
              <a:rPr lang="en-US" sz="1200" dirty="0">
                <a:solidFill>
                  <a:schemeClr val="bg1"/>
                </a:solidFill>
              </a:rPr>
              <a:t>CM   Z2 POS:</a:t>
            </a:r>
            <a:r>
              <a:rPr lang="en-US" sz="1200" dirty="0">
                <a:solidFill>
                  <a:schemeClr val="bg1"/>
                </a:solidFill>
                <a:highlight>
                  <a:srgbClr val="C0C0C0"/>
                </a:highlight>
              </a:rPr>
              <a:t> -95</a:t>
            </a:r>
            <a:r>
              <a:rPr lang="en-US" sz="1200" dirty="0">
                <a:solidFill>
                  <a:schemeClr val="bg1"/>
                </a:solidFill>
              </a:rPr>
              <a:t>CM</a:t>
            </a:r>
          </a:p>
        </p:txBody>
      </p:sp>
      <p:sp>
        <p:nvSpPr>
          <p:cNvPr id="23" name="Rectangle 22">
            <a:extLst>
              <a:ext uri="{FF2B5EF4-FFF2-40B4-BE49-F238E27FC236}">
                <a16:creationId xmlns:a16="http://schemas.microsoft.com/office/drawing/2014/main" id="{9AE8ED98-BD36-F54E-9CC6-BE9EA0D3C933}"/>
              </a:ext>
            </a:extLst>
          </p:cNvPr>
          <p:cNvSpPr/>
          <p:nvPr/>
        </p:nvSpPr>
        <p:spPr>
          <a:xfrm>
            <a:off x="7052362" y="894914"/>
            <a:ext cx="2982890" cy="3127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P08 – Data download and processing</a:t>
            </a:r>
            <a:br>
              <a:rPr lang="en-US" sz="1200" b="1" dirty="0">
                <a:solidFill>
                  <a:srgbClr val="FFFF00"/>
                </a:solidFill>
              </a:rPr>
            </a:br>
            <a:r>
              <a:rPr lang="en-US" sz="1100" b="1" dirty="0">
                <a:latin typeface="Arial" panose="020B0604020202020204" pitchFamily="34" charset="0"/>
                <a:cs typeface="Arial" panose="020B0604020202020204" pitchFamily="34" charset="0"/>
              </a:rPr>
              <a:t>Set data download options</a:t>
            </a:r>
          </a:p>
          <a:p>
            <a:r>
              <a:rPr lang="en-US" sz="1100" dirty="0">
                <a:latin typeface="Arial" panose="020B0604020202020204" pitchFamily="34" charset="0"/>
                <a:cs typeface="Arial" panose="020B0604020202020204" pitchFamily="34" charset="0"/>
              </a:rPr>
              <a:t>Automatically download data file for last hole during P07 execution:  </a:t>
            </a:r>
            <a:r>
              <a:rPr lang="en-US" sz="1100" dirty="0">
                <a:highlight>
                  <a:srgbClr val="C0C0C0"/>
                </a:highlight>
                <a:latin typeface="Arial" panose="020B0604020202020204" pitchFamily="34" charset="0"/>
                <a:cs typeface="Arial" panose="020B0604020202020204" pitchFamily="34" charset="0"/>
              </a:rPr>
              <a:t>Yes</a:t>
            </a:r>
          </a:p>
          <a:p>
            <a:r>
              <a:rPr lang="en-US" sz="1100" dirty="0">
                <a:latin typeface="Arial" panose="020B0604020202020204" pitchFamily="34" charset="0"/>
                <a:cs typeface="Arial" panose="020B0604020202020204" pitchFamily="34" charset="0"/>
              </a:rPr>
              <a:t>Use results from previous holes as inputs to analysis of current hole: </a:t>
            </a:r>
            <a:r>
              <a:rPr lang="en-US" sz="1100" dirty="0">
                <a:highlight>
                  <a:srgbClr val="C0C0C0"/>
                </a:highlight>
                <a:latin typeface="Arial" panose="020B0604020202020204" pitchFamily="34" charset="0"/>
                <a:cs typeface="Arial" panose="020B0604020202020204" pitchFamily="34" charset="0"/>
              </a:rPr>
              <a:t>Yes</a:t>
            </a:r>
            <a:endParaRPr lang="en-US" sz="1100" dirty="0">
              <a:latin typeface="Arial" panose="020B0604020202020204" pitchFamily="34" charset="0"/>
              <a:cs typeface="Arial" panose="020B0604020202020204" pitchFamily="34" charset="0"/>
            </a:endParaRP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List of data files (click to re-download)</a:t>
            </a:r>
          </a:p>
          <a:p>
            <a:r>
              <a:rPr lang="en-US" sz="1100" b="1" u="sng" dirty="0">
                <a:solidFill>
                  <a:schemeClr val="accent2"/>
                </a:solidFill>
                <a:latin typeface="Arial" panose="020B0604020202020204" pitchFamily="34" charset="0"/>
                <a:cs typeface="Arial" panose="020B0604020202020204" pitchFamily="34" charset="0"/>
              </a:rPr>
              <a:t>01</a:t>
            </a:r>
            <a:r>
              <a:rPr lang="en-US" sz="1100" b="1" dirty="0">
                <a:latin typeface="Arial" panose="020B0604020202020204" pitchFamily="34" charset="0"/>
                <a:cs typeface="Arial" panose="020B0604020202020204" pitchFamily="34" charset="0"/>
              </a:rPr>
              <a:t>  </a:t>
            </a:r>
            <a:r>
              <a:rPr lang="en-US" sz="1100" b="1" u="sng" dirty="0">
                <a:solidFill>
                  <a:srgbClr val="92D050"/>
                </a:solidFill>
                <a:latin typeface="Arial" panose="020B0604020202020204" pitchFamily="34" charset="0"/>
                <a:cs typeface="Arial" panose="020B0604020202020204" pitchFamily="34" charset="0"/>
              </a:rPr>
              <a:t>02</a:t>
            </a:r>
            <a:r>
              <a:rPr lang="en-US" sz="1100" dirty="0">
                <a:solidFill>
                  <a:schemeClr val="bg1">
                    <a:lumMod val="85000"/>
                  </a:schemeClr>
                </a:solidFill>
                <a:latin typeface="Arial" panose="020B0604020202020204" pitchFamily="34" charset="0"/>
                <a:cs typeface="Arial" panose="020B0604020202020204" pitchFamily="34" charset="0"/>
              </a:rPr>
              <a:t>  03  04  05  06  07  08   09  10</a:t>
            </a: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Analyze data file</a:t>
            </a:r>
          </a:p>
          <a:p>
            <a:r>
              <a:rPr lang="en-US" sz="1100" dirty="0">
                <a:latin typeface="Arial" panose="020B0604020202020204" pitchFamily="34" charset="0"/>
                <a:cs typeface="Arial" panose="020B0604020202020204" pitchFamily="34" charset="0"/>
              </a:rPr>
              <a:t>View data file# </a:t>
            </a:r>
            <a:r>
              <a:rPr lang="en-US" sz="1100" dirty="0">
                <a:highlight>
                  <a:srgbClr val="C0C0C0"/>
                </a:highlight>
                <a:latin typeface="Arial" panose="020B0604020202020204" pitchFamily="34" charset="0"/>
                <a:cs typeface="Arial" panose="020B0604020202020204" pitchFamily="34" charset="0"/>
              </a:rPr>
              <a:t>02</a:t>
            </a:r>
            <a:r>
              <a:rPr lang="en-US" sz="1100" dirty="0">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Clean data file# </a:t>
            </a:r>
            <a:r>
              <a:rPr lang="en-US" sz="1100" dirty="0">
                <a:highlight>
                  <a:srgbClr val="C0C0C0"/>
                </a:highlight>
                <a:latin typeface="Arial" panose="020B0604020202020204" pitchFamily="34" charset="0"/>
                <a:cs typeface="Arial" panose="020B0604020202020204" pitchFamily="34" charset="0"/>
              </a:rPr>
              <a:t>02</a:t>
            </a:r>
            <a:r>
              <a:rPr lang="en-US" sz="1100" dirty="0">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Execute NN analysis of file# </a:t>
            </a:r>
            <a:r>
              <a:rPr lang="en-US" sz="1100" dirty="0">
                <a:highlight>
                  <a:srgbClr val="C0C0C0"/>
                </a:highlight>
                <a:latin typeface="Arial" panose="020B0604020202020204" pitchFamily="34" charset="0"/>
                <a:cs typeface="Arial" panose="020B0604020202020204" pitchFamily="34" charset="0"/>
              </a:rPr>
              <a:t>02</a:t>
            </a:r>
            <a:r>
              <a:rPr lang="en-US" sz="1100" dirty="0">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200" dirty="0">
              <a:latin typeface="Arial" panose="020B0604020202020204" pitchFamily="34" charset="0"/>
              <a:cs typeface="Arial" panose="020B0604020202020204" pitchFamily="34" charset="0"/>
            </a:endParaRP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Use of results</a:t>
            </a:r>
          </a:p>
          <a:p>
            <a:r>
              <a:rPr lang="en-US" sz="1100" dirty="0">
                <a:latin typeface="Arial" panose="020B0604020202020204" pitchFamily="34" charset="0"/>
                <a:cs typeface="Arial" panose="020B0604020202020204" pitchFamily="34" charset="0"/>
              </a:rPr>
              <a:t>Send results back to HYDRATION III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p>
          <a:p>
            <a:r>
              <a:rPr lang="en-US" sz="200" dirty="0">
                <a:highlight>
                  <a:srgbClr val="FF0000"/>
                </a:highlight>
                <a:latin typeface="Arial" panose="020B0604020202020204" pitchFamily="34" charset="0"/>
                <a:cs typeface="Arial" panose="020B0604020202020204" pitchFamily="34" charset="0"/>
              </a:rPr>
              <a:t>S</a:t>
            </a:r>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Print overburden layers to PDF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p>
          <a:p>
            <a:r>
              <a:rPr lang="en-US" sz="200" dirty="0">
                <a:highlight>
                  <a:srgbClr val="FF0000"/>
                </a:highlight>
                <a:latin typeface="Arial" panose="020B0604020202020204" pitchFamily="34" charset="0"/>
                <a:cs typeface="Arial" panose="020B0604020202020204" pitchFamily="34" charset="0"/>
              </a:rPr>
              <a:t>S</a:t>
            </a:r>
            <a:endParaRPr lang="en-US" sz="11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EC77709-500C-D341-80D3-2222125EC47B}"/>
              </a:ext>
            </a:extLst>
          </p:cNvPr>
          <p:cNvSpPr/>
          <p:nvPr/>
        </p:nvSpPr>
        <p:spPr>
          <a:xfrm>
            <a:off x="4238036" y="529051"/>
            <a:ext cx="5792126" cy="355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Hole elapsed time: </a:t>
            </a:r>
            <a:r>
              <a:rPr lang="en-US" sz="1100" b="1" dirty="0"/>
              <a:t>25.2min  </a:t>
            </a:r>
            <a:r>
              <a:rPr lang="en-US" sz="1100" dirty="0"/>
              <a:t>Water production time: </a:t>
            </a:r>
            <a:r>
              <a:rPr lang="en-US" sz="1100" b="1" dirty="0"/>
              <a:t>10.2min       </a:t>
            </a:r>
            <a:r>
              <a:rPr lang="en-US" sz="1100" b="1" dirty="0">
                <a:solidFill>
                  <a:srgbClr val="FFFF00"/>
                </a:solidFill>
                <a:highlight>
                  <a:srgbClr val="FF0000"/>
                </a:highlight>
              </a:rPr>
              <a:t>LOW FLOW ALERT  </a:t>
            </a:r>
            <a:r>
              <a:rPr lang="en-US" sz="1100" dirty="0">
                <a:solidFill>
                  <a:srgbClr val="FFFF00"/>
                </a:solidFill>
                <a:highlight>
                  <a:srgbClr val="FF0000"/>
                </a:highlight>
              </a:rPr>
              <a:t>   </a:t>
            </a:r>
            <a:r>
              <a:rPr lang="en-US" sz="1100" dirty="0"/>
              <a:t> </a:t>
            </a:r>
            <a:br>
              <a:rPr lang="en-US" sz="1100" dirty="0"/>
            </a:br>
            <a:r>
              <a:rPr lang="en-US" sz="1100" dirty="0"/>
              <a:t>Current heater depth: -</a:t>
            </a:r>
            <a:r>
              <a:rPr lang="en-US" sz="1100" b="1" dirty="0"/>
              <a:t>95cm</a:t>
            </a:r>
            <a:r>
              <a:rPr lang="en-US" sz="1100" dirty="0"/>
              <a:t>      Target borehole depth: -</a:t>
            </a:r>
            <a:r>
              <a:rPr lang="en-US" sz="1100" b="1" dirty="0"/>
              <a:t>100cm</a:t>
            </a:r>
            <a:r>
              <a:rPr lang="en-US" sz="1100" dirty="0"/>
              <a:t>   Actual borehole depth: </a:t>
            </a:r>
            <a:r>
              <a:rPr lang="en-US" sz="1100" b="1" dirty="0"/>
              <a:t>98cm</a:t>
            </a:r>
          </a:p>
        </p:txBody>
      </p:sp>
      <p:sp>
        <p:nvSpPr>
          <p:cNvPr id="42" name="Rectangle 41">
            <a:extLst>
              <a:ext uri="{FF2B5EF4-FFF2-40B4-BE49-F238E27FC236}">
                <a16:creationId xmlns:a16="http://schemas.microsoft.com/office/drawing/2014/main" id="{7C44BFC5-3B94-3C4E-8405-1FA3A4C68D71}"/>
              </a:ext>
            </a:extLst>
          </p:cNvPr>
          <p:cNvSpPr/>
          <p:nvPr/>
        </p:nvSpPr>
        <p:spPr>
          <a:xfrm>
            <a:off x="4239857" y="891609"/>
            <a:ext cx="2812504" cy="3116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FFFF00"/>
                </a:solidFill>
              </a:rPr>
              <a:t>P07 Repeater– Activate Heater and Pump</a:t>
            </a:r>
            <a:br>
              <a:rPr lang="en-US" sz="1200" b="1" dirty="0">
                <a:solidFill>
                  <a:srgbClr val="FFFF00"/>
                </a:solidFill>
              </a:rPr>
            </a:br>
            <a:r>
              <a:rPr lang="en-US" sz="1100" b="1" dirty="0">
                <a:latin typeface="Arial" panose="020B0604020202020204" pitchFamily="34" charset="0"/>
                <a:cs typeface="Arial" panose="020B0604020202020204" pitchFamily="34" charset="0"/>
              </a:rPr>
              <a:t>Set water production options</a:t>
            </a:r>
          </a:p>
          <a:p>
            <a:r>
              <a:rPr lang="en-US" sz="1100" dirty="0">
                <a:latin typeface="Arial" panose="020B0604020202020204" pitchFamily="34" charset="0"/>
                <a:cs typeface="Arial" panose="020B0604020202020204" pitchFamily="34" charset="0"/>
              </a:rPr>
              <a:t>Normal heater power </a:t>
            </a:r>
            <a:r>
              <a:rPr lang="en-US" sz="1100" dirty="0">
                <a:highlight>
                  <a:srgbClr val="C0C0C0"/>
                </a:highlight>
                <a:latin typeface="Arial" panose="020B0604020202020204" pitchFamily="34" charset="0"/>
                <a:cs typeface="Arial" panose="020B0604020202020204" pitchFamily="34" charset="0"/>
              </a:rPr>
              <a:t>100</a:t>
            </a:r>
            <a:r>
              <a:rPr lang="en-US" sz="1100" dirty="0">
                <a:latin typeface="Arial" panose="020B0604020202020204" pitchFamily="34" charset="0"/>
                <a:cs typeface="Arial" panose="020B0604020202020204" pitchFamily="34" charset="0"/>
              </a:rPr>
              <a:t>% of max</a:t>
            </a:r>
          </a:p>
          <a:p>
            <a:r>
              <a:rPr lang="en-US" sz="1100" dirty="0">
                <a:latin typeface="Arial" panose="020B0604020202020204" pitchFamily="34" charset="0"/>
                <a:cs typeface="Arial" panose="020B0604020202020204" pitchFamily="34" charset="0"/>
              </a:rPr>
              <a:t>Pump speed  </a:t>
            </a:r>
            <a:r>
              <a:rPr lang="en-US" sz="1100" dirty="0">
                <a:highlight>
                  <a:srgbClr val="C0C0C0"/>
                </a:highlight>
                <a:latin typeface="Arial" panose="020B0604020202020204" pitchFamily="34" charset="0"/>
                <a:cs typeface="Arial" panose="020B0604020202020204" pitchFamily="34" charset="0"/>
              </a:rPr>
              <a:t>100</a:t>
            </a:r>
            <a:r>
              <a:rPr lang="en-US" sz="1100" dirty="0">
                <a:latin typeface="Arial" panose="020B0604020202020204" pitchFamily="34" charset="0"/>
                <a:cs typeface="Arial" panose="020B0604020202020204" pitchFamily="34" charset="0"/>
              </a:rPr>
              <a:t>% of max</a:t>
            </a:r>
          </a:p>
          <a:p>
            <a:r>
              <a:rPr lang="en-US" sz="1100" dirty="0">
                <a:latin typeface="Arial" panose="020B0604020202020204" pitchFamily="34" charset="0"/>
                <a:cs typeface="Arial" panose="020B0604020202020204" pitchFamily="34" charset="0"/>
              </a:rPr>
              <a:t>Low flow/pressure threshold for cleaning </a:t>
            </a:r>
          </a:p>
          <a:p>
            <a:r>
              <a:rPr lang="en-US" sz="1100" dirty="0">
                <a:latin typeface="Arial" panose="020B0604020202020204" pitchFamily="34" charset="0"/>
                <a:cs typeface="Arial" panose="020B0604020202020204" pitchFamily="34" charset="0"/>
              </a:rPr>
              <a:t>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 of nominal flow/pressure</a:t>
            </a:r>
          </a:p>
          <a:p>
            <a:r>
              <a:rPr lang="en-US" sz="1100" dirty="0">
                <a:latin typeface="Arial" panose="020B0604020202020204" pitchFamily="34" charset="0"/>
                <a:cs typeface="Arial" panose="020B0604020202020204" pitchFamily="34" charset="0"/>
              </a:rPr>
              <a:t>Reduced heater power for cleaning </a:t>
            </a:r>
            <a:r>
              <a:rPr lang="en-US" sz="1100" dirty="0">
                <a:highlight>
                  <a:srgbClr val="C0C0C0"/>
                </a:highlight>
                <a:latin typeface="Arial" panose="020B0604020202020204" pitchFamily="34" charset="0"/>
                <a:cs typeface="Arial" panose="020B0604020202020204" pitchFamily="34" charset="0"/>
              </a:rPr>
              <a:t>80</a:t>
            </a:r>
            <a:r>
              <a:rPr lang="en-US" sz="1100" dirty="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Pump speed during cleaning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Length of cleaning cycle: </a:t>
            </a:r>
            <a:r>
              <a:rPr lang="en-US" sz="1100" dirty="0">
                <a:highlight>
                  <a:srgbClr val="C0C0C0"/>
                </a:highlight>
                <a:latin typeface="Arial" panose="020B0604020202020204" pitchFamily="34" charset="0"/>
                <a:cs typeface="Arial" panose="020B0604020202020204" pitchFamily="34" charset="0"/>
              </a:rPr>
              <a:t>30</a:t>
            </a:r>
            <a:r>
              <a:rPr lang="en-US" sz="1100" dirty="0">
                <a:latin typeface="Arial" panose="020B0604020202020204" pitchFamily="34" charset="0"/>
                <a:cs typeface="Arial" panose="020B0604020202020204" pitchFamily="34" charset="0"/>
              </a:rPr>
              <a:t>sec</a:t>
            </a:r>
          </a:p>
          <a:p>
            <a:r>
              <a:rPr lang="en-US" sz="1100" dirty="0">
                <a:latin typeface="Arial" panose="020B0604020202020204" pitchFamily="34" charset="0"/>
                <a:cs typeface="Arial" panose="020B0604020202020204" pitchFamily="34" charset="0"/>
              </a:rPr>
              <a:t>Time division of cleaning cycle</a:t>
            </a:r>
          </a:p>
          <a:p>
            <a:r>
              <a:rPr lang="en-US" sz="1100" dirty="0">
                <a:latin typeface="Arial" panose="020B0604020202020204" pitchFamily="34" charset="0"/>
                <a:cs typeface="Arial" panose="020B0604020202020204" pitchFamily="34" charset="0"/>
              </a:rPr>
              <a:t>Blow  </a:t>
            </a:r>
            <a:r>
              <a:rPr lang="en-US" sz="1100" dirty="0">
                <a:highlight>
                  <a:srgbClr val="C0C0C0"/>
                </a:highlight>
                <a:latin typeface="Arial" panose="020B0604020202020204" pitchFamily="34" charset="0"/>
                <a:cs typeface="Arial" panose="020B0604020202020204" pitchFamily="34" charset="0"/>
              </a:rPr>
              <a:t>50%</a:t>
            </a:r>
            <a:r>
              <a:rPr lang="en-US" sz="1100" dirty="0">
                <a:latin typeface="Arial" panose="020B0604020202020204" pitchFamily="34" charset="0"/>
                <a:cs typeface="Arial" panose="020B0604020202020204" pitchFamily="34" charset="0"/>
              </a:rPr>
              <a:t>  Settle  </a:t>
            </a:r>
            <a:r>
              <a:rPr lang="en-US" sz="1100" dirty="0">
                <a:highlight>
                  <a:srgbClr val="C0C0C0"/>
                </a:highlight>
                <a:latin typeface="Arial" panose="020B0604020202020204" pitchFamily="34" charset="0"/>
                <a:cs typeface="Arial" panose="020B0604020202020204" pitchFamily="34" charset="0"/>
              </a:rPr>
              <a:t>25%</a:t>
            </a:r>
            <a:r>
              <a:rPr lang="en-US" sz="1100" dirty="0">
                <a:latin typeface="Arial" panose="020B0604020202020204" pitchFamily="34" charset="0"/>
                <a:cs typeface="Arial" panose="020B0604020202020204" pitchFamily="34" charset="0"/>
              </a:rPr>
              <a:t>   Pump </a:t>
            </a:r>
            <a:r>
              <a:rPr lang="en-US" sz="1100" dirty="0">
                <a:highlight>
                  <a:srgbClr val="C0C0C0"/>
                </a:highlight>
                <a:latin typeface="Arial" panose="020B0604020202020204" pitchFamily="34" charset="0"/>
                <a:cs typeface="Arial" panose="020B0604020202020204" pitchFamily="34" charset="0"/>
              </a:rPr>
              <a:t>25%</a:t>
            </a: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Activate Heater and Pump</a:t>
            </a:r>
          </a:p>
          <a:p>
            <a:r>
              <a:rPr lang="en-US" sz="1100" dirty="0">
                <a:latin typeface="Arial" panose="020B0604020202020204" pitchFamily="34" charset="0"/>
                <a:cs typeface="Arial" panose="020B0604020202020204" pitchFamily="34" charset="0"/>
              </a:rPr>
              <a:t>Enable heater and pump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Mark nominal flow &amp; pressure:  </a:t>
            </a:r>
            <a:r>
              <a:rPr lang="en-US" sz="1100" dirty="0">
                <a:highlight>
                  <a:srgbClr val="00FF00"/>
                </a:highlight>
                <a:latin typeface="Arial" panose="020B0604020202020204" pitchFamily="34" charset="0"/>
                <a:cs typeface="Arial" panose="020B0604020202020204" pitchFamily="34" charset="0"/>
              </a:rPr>
              <a:t> </a:t>
            </a:r>
            <a:r>
              <a:rPr lang="en-US" sz="1100" dirty="0">
                <a:solidFill>
                  <a:srgbClr val="92D050"/>
                </a:solidFill>
                <a:highlight>
                  <a:srgbClr val="00FF00"/>
                </a:highlight>
                <a:latin typeface="Arial" panose="020B0604020202020204" pitchFamily="34" charset="0"/>
                <a:cs typeface="Arial" panose="020B0604020202020204" pitchFamily="34" charset="0"/>
              </a:rPr>
              <a:t>▶️ </a:t>
            </a:r>
            <a:endParaRPr lang="en-US" sz="1100" b="1" dirty="0">
              <a:latin typeface="Arial" panose="020B0604020202020204" pitchFamily="34" charset="0"/>
              <a:cs typeface="Arial" panose="020B0604020202020204" pitchFamily="34" charset="0"/>
            </a:endParaRPr>
          </a:p>
          <a:p>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Manual filter cleaning</a:t>
            </a:r>
          </a:p>
          <a:p>
            <a:r>
              <a:rPr lang="en-US" sz="1100" dirty="0">
                <a:latin typeface="Arial" panose="020B0604020202020204" pitchFamily="34" charset="0"/>
                <a:cs typeface="Arial" panose="020B0604020202020204" pitchFamily="34" charset="0"/>
              </a:rPr>
              <a:t>Engage cleaning for </a:t>
            </a:r>
            <a:r>
              <a:rPr lang="en-US" sz="1100" dirty="0">
                <a:highlight>
                  <a:srgbClr val="C0C0C0"/>
                </a:highlight>
                <a:latin typeface="Arial" panose="020B0604020202020204" pitchFamily="34" charset="0"/>
                <a:cs typeface="Arial" panose="020B0604020202020204" pitchFamily="34" charset="0"/>
              </a:rPr>
              <a:t>3</a:t>
            </a:r>
            <a:r>
              <a:rPr lang="en-US" sz="1100" dirty="0">
                <a:latin typeface="Arial" panose="020B0604020202020204" pitchFamily="34" charset="0"/>
                <a:cs typeface="Arial" panose="020B0604020202020204" pitchFamily="34" charset="0"/>
              </a:rPr>
              <a:t> cycles   </a:t>
            </a:r>
            <a:r>
              <a:rPr lang="en-US" sz="1100" dirty="0">
                <a:solidFill>
                  <a:srgbClr val="92D050"/>
                </a:solidFill>
                <a:highlight>
                  <a:srgbClr val="00FF00"/>
                </a:highlight>
                <a:latin typeface="Arial" panose="020B0604020202020204" pitchFamily="34" charset="0"/>
                <a:cs typeface="Arial" panose="020B0604020202020204" pitchFamily="34" charset="0"/>
              </a:rPr>
              <a:t>▶️ </a:t>
            </a:r>
            <a:r>
              <a:rPr lang="en-US" sz="1100" dirty="0">
                <a:highlight>
                  <a:srgbClr val="FF0000"/>
                </a:highlight>
                <a:latin typeface="Arial" panose="020B0604020202020204" pitchFamily="34" charset="0"/>
                <a:cs typeface="Arial" panose="020B0604020202020204" pitchFamily="34" charset="0"/>
              </a:rPr>
              <a:t> ⏹</a:t>
            </a:r>
            <a:r>
              <a:rPr lang="en-US" sz="200" dirty="0">
                <a:highlight>
                  <a:srgbClr val="FF0000"/>
                </a:highlight>
                <a:latin typeface="Arial" panose="020B0604020202020204" pitchFamily="34" charset="0"/>
                <a:cs typeface="Arial" panose="020B0604020202020204" pitchFamily="34" charset="0"/>
              </a:rPr>
              <a:t>…</a:t>
            </a:r>
            <a:endParaRPr lang="en-US" sz="1100" b="1"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E198662A-186B-D846-8710-70F006A8EFD3}"/>
              </a:ext>
            </a:extLst>
          </p:cNvPr>
          <p:cNvSpPr/>
          <p:nvPr/>
        </p:nvSpPr>
        <p:spPr>
          <a:xfrm>
            <a:off x="4255844" y="3944297"/>
            <a:ext cx="679013" cy="2704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ED1F305-622D-B144-A749-771B5850C7F5}"/>
              </a:ext>
            </a:extLst>
          </p:cNvPr>
          <p:cNvSpPr txBox="1"/>
          <p:nvPr/>
        </p:nvSpPr>
        <p:spPr>
          <a:xfrm>
            <a:off x="4256763" y="4008415"/>
            <a:ext cx="593432" cy="323165"/>
          </a:xfrm>
          <a:prstGeom prst="rect">
            <a:avLst/>
          </a:prstGeom>
          <a:noFill/>
        </p:spPr>
        <p:txBody>
          <a:bodyPr wrap="none" rtlCol="0">
            <a:spAutoFit/>
          </a:bodyPr>
          <a:lstStyle/>
          <a:p>
            <a:r>
              <a:rPr lang="en-US" sz="1500" b="1" dirty="0">
                <a:solidFill>
                  <a:srgbClr val="FFFF00"/>
                </a:solidFill>
              </a:rPr>
              <a:t>WOB</a:t>
            </a:r>
          </a:p>
        </p:txBody>
      </p:sp>
      <p:sp>
        <p:nvSpPr>
          <p:cNvPr id="44" name="TextBox 43">
            <a:extLst>
              <a:ext uri="{FF2B5EF4-FFF2-40B4-BE49-F238E27FC236}">
                <a16:creationId xmlns:a16="http://schemas.microsoft.com/office/drawing/2014/main" id="{55072DB1-896A-D249-BBEA-B250EADF064C}"/>
              </a:ext>
            </a:extLst>
          </p:cNvPr>
          <p:cNvSpPr txBox="1"/>
          <p:nvPr/>
        </p:nvSpPr>
        <p:spPr>
          <a:xfrm>
            <a:off x="4219972" y="4602252"/>
            <a:ext cx="734496" cy="323165"/>
          </a:xfrm>
          <a:prstGeom prst="rect">
            <a:avLst/>
          </a:prstGeom>
          <a:noFill/>
        </p:spPr>
        <p:txBody>
          <a:bodyPr wrap="none" rtlCol="0">
            <a:spAutoFit/>
          </a:bodyPr>
          <a:lstStyle/>
          <a:p>
            <a:r>
              <a:rPr lang="en-US" sz="1500" b="1" dirty="0">
                <a:solidFill>
                  <a:srgbClr val="FFFF00"/>
                </a:solidFill>
              </a:rPr>
              <a:t>WATTS</a:t>
            </a:r>
          </a:p>
        </p:txBody>
      </p:sp>
      <p:sp>
        <p:nvSpPr>
          <p:cNvPr id="45" name="TextBox 44">
            <a:extLst>
              <a:ext uri="{FF2B5EF4-FFF2-40B4-BE49-F238E27FC236}">
                <a16:creationId xmlns:a16="http://schemas.microsoft.com/office/drawing/2014/main" id="{B4AC78E3-2517-6B40-A2CE-6FD1AD11F607}"/>
              </a:ext>
            </a:extLst>
          </p:cNvPr>
          <p:cNvSpPr txBox="1"/>
          <p:nvPr/>
        </p:nvSpPr>
        <p:spPr>
          <a:xfrm>
            <a:off x="4183183" y="5180321"/>
            <a:ext cx="998991" cy="553998"/>
          </a:xfrm>
          <a:prstGeom prst="rect">
            <a:avLst/>
          </a:prstGeom>
          <a:noFill/>
        </p:spPr>
        <p:txBody>
          <a:bodyPr wrap="none" rtlCol="0">
            <a:spAutoFit/>
          </a:bodyPr>
          <a:lstStyle/>
          <a:p>
            <a:r>
              <a:rPr lang="en-US" sz="1500" b="1" dirty="0">
                <a:solidFill>
                  <a:srgbClr val="FFFF00"/>
                </a:solidFill>
              </a:rPr>
              <a:t>FLOW &amp; </a:t>
            </a:r>
            <a:br>
              <a:rPr lang="en-US" sz="1500" b="1" dirty="0">
                <a:solidFill>
                  <a:srgbClr val="FFFF00"/>
                </a:solidFill>
              </a:rPr>
            </a:br>
            <a:r>
              <a:rPr lang="en-US" sz="1500" b="1" dirty="0">
                <a:solidFill>
                  <a:srgbClr val="FFFF00"/>
                </a:solidFill>
              </a:rPr>
              <a:t>PRESSURE</a:t>
            </a:r>
          </a:p>
        </p:txBody>
      </p:sp>
      <p:sp>
        <p:nvSpPr>
          <p:cNvPr id="46" name="TextBox 45">
            <a:extLst>
              <a:ext uri="{FF2B5EF4-FFF2-40B4-BE49-F238E27FC236}">
                <a16:creationId xmlns:a16="http://schemas.microsoft.com/office/drawing/2014/main" id="{08AC5DB8-EF8E-144E-B121-4F08F041B01E}"/>
              </a:ext>
            </a:extLst>
          </p:cNvPr>
          <p:cNvSpPr txBox="1"/>
          <p:nvPr/>
        </p:nvSpPr>
        <p:spPr>
          <a:xfrm>
            <a:off x="4258592" y="6049687"/>
            <a:ext cx="644728" cy="323165"/>
          </a:xfrm>
          <a:prstGeom prst="rect">
            <a:avLst/>
          </a:prstGeom>
          <a:noFill/>
        </p:spPr>
        <p:txBody>
          <a:bodyPr wrap="none" rtlCol="0">
            <a:spAutoFit/>
          </a:bodyPr>
          <a:lstStyle/>
          <a:p>
            <a:r>
              <a:rPr lang="en-US" sz="1500" b="1" dirty="0">
                <a:solidFill>
                  <a:srgbClr val="FFFF00"/>
                </a:solidFill>
              </a:rPr>
              <a:t>TEMP</a:t>
            </a:r>
          </a:p>
        </p:txBody>
      </p:sp>
      <p:pic>
        <p:nvPicPr>
          <p:cNvPr id="47" name="Picture 46">
            <a:hlinkClick r:id="rId4" tooltip="Click to download or view a 2 minute video of HYDRATION drilling and casing the hole with a wet clay and limestone mix."/>
            <a:extLst>
              <a:ext uri="{FF2B5EF4-FFF2-40B4-BE49-F238E27FC236}">
                <a16:creationId xmlns:a16="http://schemas.microsoft.com/office/drawing/2014/main" id="{D5622D40-0DD7-1044-9369-1E25BE40DBC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1929937" y="2766362"/>
            <a:ext cx="1550941" cy="2067921"/>
          </a:xfrm>
          <a:prstGeom prst="rect">
            <a:avLst/>
          </a:prstGeom>
          <a:ln w="76200">
            <a:solidFill>
              <a:schemeClr val="bg1"/>
            </a:solidFill>
          </a:ln>
        </p:spPr>
      </p:pic>
      <p:sp>
        <p:nvSpPr>
          <p:cNvPr id="34" name="TextBox 33">
            <a:extLst>
              <a:ext uri="{FF2B5EF4-FFF2-40B4-BE49-F238E27FC236}">
                <a16:creationId xmlns:a16="http://schemas.microsoft.com/office/drawing/2014/main" id="{98FFAC34-F67F-854B-B192-68C3FEB7188F}"/>
              </a:ext>
            </a:extLst>
          </p:cNvPr>
          <p:cNvSpPr txBox="1"/>
          <p:nvPr/>
        </p:nvSpPr>
        <p:spPr>
          <a:xfrm>
            <a:off x="10431063" y="789676"/>
            <a:ext cx="1728486" cy="5816977"/>
          </a:xfrm>
          <a:prstGeom prst="rect">
            <a:avLst/>
          </a:prstGeom>
          <a:noFill/>
        </p:spPr>
        <p:txBody>
          <a:bodyPr wrap="square" rtlCol="0">
            <a:spAutoFit/>
          </a:bodyPr>
          <a:lstStyle/>
          <a:p>
            <a:r>
              <a:rPr lang="en-US" sz="1200" dirty="0"/>
              <a:t>Need new dials for this one</a:t>
            </a:r>
          </a:p>
          <a:p>
            <a:br>
              <a:rPr lang="en-US" sz="1200" dirty="0"/>
            </a:br>
            <a:r>
              <a:rPr lang="en-US" sz="1200" b="1" dirty="0"/>
              <a:t>Dials:</a:t>
            </a:r>
            <a:r>
              <a:rPr lang="en-US" sz="1200" dirty="0"/>
              <a:t> Same design rules in general as the drilling dials</a:t>
            </a:r>
          </a:p>
          <a:p>
            <a:br>
              <a:rPr lang="en-US" sz="1200" dirty="0"/>
            </a:br>
            <a:r>
              <a:rPr lang="en-US" sz="1200" b="1" dirty="0"/>
              <a:t>WOB</a:t>
            </a:r>
            <a:r>
              <a:rPr lang="en-US" sz="1200" dirty="0"/>
              <a:t> in N, </a:t>
            </a:r>
            <a:br>
              <a:rPr lang="en-US" sz="1200" dirty="0"/>
            </a:br>
            <a:r>
              <a:rPr lang="en-US" sz="1200" dirty="0"/>
              <a:t>overall range 0 to 30N, </a:t>
            </a:r>
            <a:br>
              <a:rPr lang="en-US" sz="1200" dirty="0"/>
            </a:br>
            <a:r>
              <a:rPr lang="en-US" sz="1200" dirty="0"/>
              <a:t>green: [0 to 5N</a:t>
            </a:r>
            <a:br>
              <a:rPr lang="en-US" sz="1200" dirty="0"/>
            </a:br>
            <a:r>
              <a:rPr lang="en-US" sz="1200" dirty="0"/>
              <a:t>orange: [5N to 10N, </a:t>
            </a:r>
            <a:br>
              <a:rPr lang="en-US" sz="1200" dirty="0"/>
            </a:br>
            <a:r>
              <a:rPr lang="en-US" sz="1200" dirty="0"/>
              <a:t>red: [10N to 30N]</a:t>
            </a:r>
          </a:p>
          <a:p>
            <a:r>
              <a:rPr lang="en-US" sz="1200" b="1" dirty="0"/>
              <a:t>WATTS</a:t>
            </a:r>
            <a:r>
              <a:rPr lang="en-US" sz="1200" dirty="0"/>
              <a:t> in W, (0 to 1000) measures heater power if we can measure it…e.g. it can be a total system power minus a fixed overhead for computers, pump </a:t>
            </a:r>
            <a:r>
              <a:rPr lang="en-US" sz="1200" dirty="0" err="1"/>
              <a:t>etc</a:t>
            </a:r>
            <a:br>
              <a:rPr lang="en-US" sz="1200" dirty="0"/>
            </a:br>
            <a:r>
              <a:rPr lang="en-US" sz="1200" b="1" dirty="0"/>
              <a:t>FLOW</a:t>
            </a:r>
            <a:r>
              <a:rPr lang="en-US" sz="1200" dirty="0"/>
              <a:t> in ml/sec, (0 to +10), this is water flow rate, either measured or calculated, if possible.. Red font when low flow</a:t>
            </a:r>
            <a:br>
              <a:rPr lang="en-US" sz="1200" dirty="0"/>
            </a:br>
            <a:r>
              <a:rPr lang="en-US" sz="1200" b="1" dirty="0"/>
              <a:t>PRESSURE</a:t>
            </a:r>
            <a:r>
              <a:rPr lang="en-US" sz="1200" dirty="0"/>
              <a:t> in Pascals (0 – 10,000) of the vacuum side of the pump. Red font when low pressure</a:t>
            </a:r>
          </a:p>
          <a:p>
            <a:r>
              <a:rPr lang="en-US" sz="1200" b="1" dirty="0"/>
              <a:t>TEMPERATURE</a:t>
            </a:r>
            <a:r>
              <a:rPr lang="en-US" sz="1200" dirty="0"/>
              <a:t> in Celsius (0 – 1,500) of the heater cartridge</a:t>
            </a:r>
          </a:p>
        </p:txBody>
      </p:sp>
      <p:sp>
        <p:nvSpPr>
          <p:cNvPr id="35" name="Rectangle 34">
            <a:extLst>
              <a:ext uri="{FF2B5EF4-FFF2-40B4-BE49-F238E27FC236}">
                <a16:creationId xmlns:a16="http://schemas.microsoft.com/office/drawing/2014/main" id="{9A44A556-2F1C-5D41-A147-EA022B0C12EE}"/>
              </a:ext>
            </a:extLst>
          </p:cNvPr>
          <p:cNvSpPr/>
          <p:nvPr/>
        </p:nvSpPr>
        <p:spPr>
          <a:xfrm>
            <a:off x="4925" y="1105"/>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P07 screen and then amend it</a:t>
            </a:r>
          </a:p>
        </p:txBody>
      </p:sp>
    </p:spTree>
    <p:extLst>
      <p:ext uri="{BB962C8B-B14F-4D97-AF65-F5344CB8AC3E}">
        <p14:creationId xmlns:p14="http://schemas.microsoft.com/office/powerpoint/2010/main" val="11712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5" grpId="0" animBg="1"/>
      <p:bldP spid="23"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91B47-DD0C-E84F-BDAA-8E8AA92AF375}"/>
              </a:ext>
            </a:extLst>
          </p:cNvPr>
          <p:cNvPicPr>
            <a:picLocks noChangeAspect="1"/>
          </p:cNvPicPr>
          <p:nvPr/>
        </p:nvPicPr>
        <p:blipFill>
          <a:blip r:embed="rId3"/>
          <a:stretch>
            <a:fillRect/>
          </a:stretch>
        </p:blipFill>
        <p:spPr>
          <a:xfrm>
            <a:off x="2279823" y="384563"/>
            <a:ext cx="7755428" cy="6299818"/>
          </a:xfrm>
          <a:prstGeom prst="rect">
            <a:avLst/>
          </a:prstGeom>
        </p:spPr>
      </p:pic>
      <p:sp>
        <p:nvSpPr>
          <p:cNvPr id="2" name="TextBox 1">
            <a:extLst>
              <a:ext uri="{FF2B5EF4-FFF2-40B4-BE49-F238E27FC236}">
                <a16:creationId xmlns:a16="http://schemas.microsoft.com/office/drawing/2014/main" id="{5AD2811A-21E4-7C41-93C8-5868253F1495}"/>
              </a:ext>
            </a:extLst>
          </p:cNvPr>
          <p:cNvSpPr txBox="1"/>
          <p:nvPr/>
        </p:nvSpPr>
        <p:spPr>
          <a:xfrm>
            <a:off x="2279823" y="173619"/>
            <a:ext cx="3453189" cy="369332"/>
          </a:xfrm>
          <a:prstGeom prst="rect">
            <a:avLst/>
          </a:prstGeom>
          <a:noFill/>
        </p:spPr>
        <p:txBody>
          <a:bodyPr wrap="none" rtlCol="0">
            <a:spAutoFit/>
          </a:bodyPr>
          <a:lstStyle/>
          <a:p>
            <a:r>
              <a:rPr lang="en-US" dirty="0"/>
              <a:t>Program 09 (P09): Troubleshooting</a:t>
            </a:r>
          </a:p>
        </p:txBody>
      </p:sp>
      <p:sp>
        <p:nvSpPr>
          <p:cNvPr id="3" name="Rectangle 2">
            <a:extLst>
              <a:ext uri="{FF2B5EF4-FFF2-40B4-BE49-F238E27FC236}">
                <a16:creationId xmlns:a16="http://schemas.microsoft.com/office/drawing/2014/main" id="{43B998F0-82A6-2544-BD0E-4528C28132D8}"/>
              </a:ext>
            </a:extLst>
          </p:cNvPr>
          <p:cNvSpPr/>
          <p:nvPr/>
        </p:nvSpPr>
        <p:spPr>
          <a:xfrm>
            <a:off x="2279823" y="2998394"/>
            <a:ext cx="1958212" cy="3672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rPr>
              <a:t>System status</a:t>
            </a:r>
            <a:br>
              <a:rPr lang="en-US" sz="1400" dirty="0"/>
            </a:br>
            <a:r>
              <a:rPr lang="en-US" sz="1400" dirty="0"/>
              <a:t>Mains supply:  </a:t>
            </a:r>
            <a:r>
              <a:rPr lang="en-US" sz="1400" dirty="0">
                <a:solidFill>
                  <a:srgbClr val="92D050"/>
                </a:solidFill>
              </a:rPr>
              <a:t>114VAC</a:t>
            </a:r>
            <a:r>
              <a:rPr lang="en-US" sz="1400" dirty="0"/>
              <a:t>         </a:t>
            </a:r>
          </a:p>
          <a:p>
            <a:r>
              <a:rPr lang="en-US" sz="1400" dirty="0"/>
              <a:t>24VDC bus                </a:t>
            </a:r>
            <a:r>
              <a:rPr lang="en-US" sz="1400" dirty="0">
                <a:solidFill>
                  <a:srgbClr val="92D050"/>
                </a:solidFill>
              </a:rPr>
              <a:t>◉</a:t>
            </a:r>
          </a:p>
          <a:p>
            <a:r>
              <a:rPr lang="en-US" sz="1400" dirty="0"/>
              <a:t>75VDC bus</a:t>
            </a:r>
            <a:r>
              <a:rPr lang="en-US" sz="1400" dirty="0">
                <a:solidFill>
                  <a:srgbClr val="92D050"/>
                </a:solidFill>
              </a:rPr>
              <a:t>                ◉</a:t>
            </a:r>
            <a:endParaRPr lang="en-US" sz="1400" dirty="0"/>
          </a:p>
          <a:p>
            <a:r>
              <a:rPr lang="en-US" sz="1400" dirty="0"/>
              <a:t>Network                    </a:t>
            </a:r>
            <a:r>
              <a:rPr lang="en-US" sz="1400" dirty="0">
                <a:solidFill>
                  <a:srgbClr val="92D050"/>
                </a:solidFill>
              </a:rPr>
              <a:t>◉</a:t>
            </a:r>
            <a:endParaRPr lang="en-US" sz="1400" dirty="0"/>
          </a:p>
          <a:p>
            <a:r>
              <a:rPr lang="en-US" sz="1400" dirty="0"/>
              <a:t>Heartbeat 1              </a:t>
            </a:r>
            <a:r>
              <a:rPr lang="en-US" sz="1400" dirty="0">
                <a:solidFill>
                  <a:srgbClr val="92D050"/>
                </a:solidFill>
              </a:rPr>
              <a:t>◉</a:t>
            </a:r>
            <a:endParaRPr lang="en-US" sz="1400" dirty="0"/>
          </a:p>
          <a:p>
            <a:r>
              <a:rPr lang="en-US" sz="1400" dirty="0"/>
              <a:t>Heartbeat 2              </a:t>
            </a:r>
            <a:r>
              <a:rPr lang="en-US" sz="1400" dirty="0">
                <a:solidFill>
                  <a:srgbClr val="92D050"/>
                </a:solidFill>
              </a:rPr>
              <a:t>◉</a:t>
            </a:r>
            <a:endParaRPr lang="en-US" sz="1400" dirty="0"/>
          </a:p>
          <a:p>
            <a:r>
              <a:rPr lang="en-US" sz="1400" dirty="0"/>
              <a:t>Heartbeat 3              </a:t>
            </a:r>
            <a:r>
              <a:rPr lang="en-US" sz="1400" dirty="0">
                <a:solidFill>
                  <a:srgbClr val="92D050"/>
                </a:solidFill>
              </a:rPr>
              <a:t>◉</a:t>
            </a:r>
            <a:endParaRPr lang="en-US" sz="1400" dirty="0"/>
          </a:p>
          <a:p>
            <a:r>
              <a:rPr lang="en-US" sz="1400" dirty="0"/>
              <a:t>Z1 axis servo             </a:t>
            </a:r>
            <a:r>
              <a:rPr lang="en-US" sz="1400" dirty="0">
                <a:solidFill>
                  <a:srgbClr val="FFC000"/>
                </a:solidFill>
              </a:rPr>
              <a:t>◉</a:t>
            </a:r>
          </a:p>
          <a:p>
            <a:r>
              <a:rPr lang="en-US" sz="1400" dirty="0"/>
              <a:t>Z2 axis servo             </a:t>
            </a:r>
            <a:r>
              <a:rPr lang="en-US" sz="1400" dirty="0">
                <a:solidFill>
                  <a:srgbClr val="FF0000"/>
                </a:solidFill>
              </a:rPr>
              <a:t>◉</a:t>
            </a:r>
          </a:p>
          <a:p>
            <a:r>
              <a:rPr lang="en-US" sz="1400" dirty="0"/>
              <a:t>X axis servo               </a:t>
            </a:r>
            <a:r>
              <a:rPr lang="en-US" sz="1400" dirty="0">
                <a:solidFill>
                  <a:srgbClr val="FF0000"/>
                </a:solidFill>
              </a:rPr>
              <a:t>◉</a:t>
            </a:r>
          </a:p>
          <a:p>
            <a:r>
              <a:rPr lang="en-US" sz="1400" dirty="0"/>
              <a:t>Y axis servo               </a:t>
            </a:r>
            <a:r>
              <a:rPr lang="en-US" sz="1400" dirty="0">
                <a:solidFill>
                  <a:srgbClr val="FF0000"/>
                </a:solidFill>
              </a:rPr>
              <a:t>◉</a:t>
            </a:r>
          </a:p>
          <a:p>
            <a:r>
              <a:rPr lang="en-US" sz="1400" dirty="0"/>
              <a:t>Drill motor                </a:t>
            </a:r>
            <a:r>
              <a:rPr lang="en-US" sz="1400" dirty="0">
                <a:solidFill>
                  <a:srgbClr val="FFC000"/>
                </a:solidFill>
              </a:rPr>
              <a:t>◉</a:t>
            </a:r>
          </a:p>
          <a:p>
            <a:r>
              <a:rPr lang="en-US" sz="1400" dirty="0"/>
              <a:t>Pump                         </a:t>
            </a:r>
            <a:r>
              <a:rPr lang="en-US" sz="1400" dirty="0">
                <a:solidFill>
                  <a:srgbClr val="FF0000"/>
                </a:solidFill>
              </a:rPr>
              <a:t>◉</a:t>
            </a:r>
          </a:p>
          <a:p>
            <a:r>
              <a:rPr lang="en-US" sz="1400" dirty="0"/>
              <a:t>Heater                       </a:t>
            </a:r>
            <a:r>
              <a:rPr lang="en-US" sz="1400" dirty="0">
                <a:solidFill>
                  <a:srgbClr val="FF0000"/>
                </a:solidFill>
              </a:rPr>
              <a:t>◉</a:t>
            </a:r>
          </a:p>
          <a:p>
            <a:r>
              <a:rPr lang="en-US" sz="1400" dirty="0"/>
              <a:t>Current: </a:t>
            </a:r>
            <a:r>
              <a:rPr lang="en-US" sz="1400" dirty="0">
                <a:solidFill>
                  <a:srgbClr val="92D050"/>
                </a:solidFill>
              </a:rPr>
              <a:t>0.6A</a:t>
            </a:r>
          </a:p>
          <a:p>
            <a:r>
              <a:rPr lang="en-US" sz="1400" dirty="0">
                <a:solidFill>
                  <a:schemeClr val="bg1"/>
                </a:solidFill>
              </a:rPr>
              <a:t>Mission time: </a:t>
            </a:r>
            <a:r>
              <a:rPr lang="en-US" sz="1400" dirty="0">
                <a:solidFill>
                  <a:srgbClr val="92D050"/>
                </a:solidFill>
              </a:rPr>
              <a:t>+0h30m</a:t>
            </a:r>
          </a:p>
          <a:p>
            <a:pPr algn="ctr"/>
            <a:endParaRPr lang="en-US" dirty="0"/>
          </a:p>
        </p:txBody>
      </p:sp>
      <p:sp>
        <p:nvSpPr>
          <p:cNvPr id="10" name="Rectangle 9">
            <a:extLst>
              <a:ext uri="{FF2B5EF4-FFF2-40B4-BE49-F238E27FC236}">
                <a16:creationId xmlns:a16="http://schemas.microsoft.com/office/drawing/2014/main" id="{CA5CF367-0D79-4548-8F94-E70606E2AB42}"/>
              </a:ext>
            </a:extLst>
          </p:cNvPr>
          <p:cNvSpPr/>
          <p:nvPr/>
        </p:nvSpPr>
        <p:spPr>
          <a:xfrm>
            <a:off x="2279823" y="532302"/>
            <a:ext cx="1958212" cy="2466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rgbClr val="FFFF00"/>
                </a:solidFill>
                <a:highlight>
                  <a:srgbClr val="FF0000"/>
                </a:highlight>
              </a:rPr>
              <a:t>E-Stop (Press ESC)</a:t>
            </a:r>
            <a:r>
              <a:rPr lang="en-US" sz="1400" dirty="0">
                <a:solidFill>
                  <a:srgbClr val="C00000"/>
                </a:solidFill>
              </a:rPr>
              <a:t>   </a:t>
            </a:r>
            <a:r>
              <a:rPr lang="en-US" b="1" dirty="0">
                <a:solidFill>
                  <a:srgbClr val="92D050"/>
                </a:solidFill>
              </a:rPr>
              <a:t>◉</a:t>
            </a:r>
            <a:r>
              <a:rPr lang="en-US" sz="1400" b="1" dirty="0">
                <a:solidFill>
                  <a:srgbClr val="FFFF00"/>
                </a:solidFill>
                <a:highlight>
                  <a:srgbClr val="FF0000"/>
                </a:highlight>
              </a:rPr>
              <a:t>      </a:t>
            </a:r>
            <a:br>
              <a:rPr lang="en-US" sz="1400" b="1" dirty="0">
                <a:solidFill>
                  <a:srgbClr val="FFFF00"/>
                </a:solidFill>
              </a:rPr>
            </a:br>
            <a:r>
              <a:rPr lang="en-US" sz="1400" b="1" dirty="0">
                <a:solidFill>
                  <a:srgbClr val="FFFF00"/>
                </a:solidFill>
              </a:rPr>
              <a:t>Mode selection</a:t>
            </a:r>
            <a:br>
              <a:rPr lang="en-US" sz="1400" dirty="0"/>
            </a:br>
            <a:r>
              <a:rPr lang="en-US" sz="1400" dirty="0"/>
              <a:t>01 Startup/calibrate</a:t>
            </a:r>
            <a:r>
              <a:rPr lang="en-US" sz="1400" dirty="0">
                <a:solidFill>
                  <a:srgbClr val="FF0000"/>
                </a:solidFill>
              </a:rPr>
              <a:t>◉</a:t>
            </a:r>
          </a:p>
          <a:p>
            <a:r>
              <a:rPr lang="en-US" sz="1400" dirty="0"/>
              <a:t>02 Home Z1, Z2 </a:t>
            </a:r>
            <a:r>
              <a:rPr lang="en-US" sz="1400" dirty="0">
                <a:solidFill>
                  <a:srgbClr val="92D050"/>
                </a:solidFill>
              </a:rPr>
              <a:t>       </a:t>
            </a:r>
            <a:r>
              <a:rPr lang="en-US" sz="1400" dirty="0">
                <a:solidFill>
                  <a:srgbClr val="FF0000"/>
                </a:solidFill>
              </a:rPr>
              <a:t>◉</a:t>
            </a:r>
          </a:p>
          <a:p>
            <a:r>
              <a:rPr lang="en-US" sz="1400" dirty="0"/>
              <a:t>03 Move X, Y</a:t>
            </a:r>
            <a:r>
              <a:rPr lang="en-US" sz="1400" dirty="0">
                <a:solidFill>
                  <a:srgbClr val="92D050"/>
                </a:solidFill>
              </a:rPr>
              <a:t>             </a:t>
            </a:r>
            <a:r>
              <a:rPr lang="en-US" sz="1400" dirty="0">
                <a:solidFill>
                  <a:srgbClr val="FF0000"/>
                </a:solidFill>
              </a:rPr>
              <a:t>◉</a:t>
            </a:r>
          </a:p>
          <a:p>
            <a:r>
              <a:rPr lang="en-US" sz="1400" dirty="0"/>
              <a:t>04 Drill borehole      </a:t>
            </a:r>
            <a:r>
              <a:rPr lang="en-US" sz="1400" dirty="0">
                <a:solidFill>
                  <a:srgbClr val="FFC000"/>
                </a:solidFill>
              </a:rPr>
              <a:t>◉</a:t>
            </a:r>
          </a:p>
          <a:p>
            <a:r>
              <a:rPr lang="en-US" sz="1400" dirty="0"/>
              <a:t>05 Case borehole     </a:t>
            </a:r>
            <a:r>
              <a:rPr lang="en-US" sz="1400" dirty="0">
                <a:solidFill>
                  <a:srgbClr val="FF0000"/>
                </a:solidFill>
              </a:rPr>
              <a:t>◉</a:t>
            </a:r>
          </a:p>
          <a:p>
            <a:r>
              <a:rPr lang="en-US" sz="1400" dirty="0"/>
              <a:t>06 Insert heater       </a:t>
            </a:r>
            <a:r>
              <a:rPr lang="en-US" sz="1400" dirty="0">
                <a:solidFill>
                  <a:srgbClr val="FF0000"/>
                </a:solidFill>
              </a:rPr>
              <a:t>◉</a:t>
            </a:r>
          </a:p>
          <a:p>
            <a:r>
              <a:rPr lang="en-US" sz="1400" dirty="0"/>
              <a:t>07 Mine water          </a:t>
            </a:r>
            <a:r>
              <a:rPr lang="en-US" sz="1400" dirty="0">
                <a:solidFill>
                  <a:srgbClr val="FF0000"/>
                </a:solidFill>
              </a:rPr>
              <a:t>◉</a:t>
            </a:r>
          </a:p>
          <a:p>
            <a:r>
              <a:rPr lang="en-US" sz="1400" dirty="0"/>
              <a:t>08 Data download    </a:t>
            </a:r>
            <a:r>
              <a:rPr lang="en-US" sz="1400" dirty="0">
                <a:solidFill>
                  <a:srgbClr val="FF0000"/>
                </a:solidFill>
              </a:rPr>
              <a:t>◉</a:t>
            </a:r>
          </a:p>
          <a:p>
            <a:r>
              <a:rPr lang="en-US" sz="1400" dirty="0"/>
              <a:t>09 Troubleshoot       </a:t>
            </a:r>
            <a:r>
              <a:rPr lang="en-US" sz="1400" dirty="0">
                <a:solidFill>
                  <a:srgbClr val="92D050"/>
                </a:solidFill>
              </a:rPr>
              <a:t>◉</a:t>
            </a:r>
          </a:p>
        </p:txBody>
      </p:sp>
      <p:sp>
        <p:nvSpPr>
          <p:cNvPr id="11" name="Rectangle 10">
            <a:extLst>
              <a:ext uri="{FF2B5EF4-FFF2-40B4-BE49-F238E27FC236}">
                <a16:creationId xmlns:a16="http://schemas.microsoft.com/office/drawing/2014/main" id="{9BA86539-299F-1548-AD27-B2EDD9B2554F}"/>
              </a:ext>
            </a:extLst>
          </p:cNvPr>
          <p:cNvSpPr/>
          <p:nvPr/>
        </p:nvSpPr>
        <p:spPr>
          <a:xfrm>
            <a:off x="4228188" y="542952"/>
            <a:ext cx="2277116" cy="3219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rgbClr val="FFFF00"/>
                </a:solidFill>
                <a:latin typeface="Arial" panose="020B0604020202020204" pitchFamily="34" charset="0"/>
                <a:cs typeface="Arial" panose="020B0604020202020204" pitchFamily="34" charset="0"/>
              </a:rPr>
              <a:t>P09 – Troubleshooting</a:t>
            </a:r>
            <a:br>
              <a:rPr lang="en-US" sz="1000" b="1" dirty="0">
                <a:solidFill>
                  <a:srgbClr val="FFFF00"/>
                </a:solidFill>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Pause mission clock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Power cycle 5VDC (RPi)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Power cycle 24VDC bus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solidFill>
                <a:srgbClr val="92D050"/>
              </a:solidFill>
              <a:highlight>
                <a:srgbClr val="FF0000"/>
              </a:highlight>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Power cycle 75VDC bus</a:t>
            </a:r>
            <a:r>
              <a:rPr lang="en-US" sz="1000" dirty="0">
                <a:solidFill>
                  <a:srgbClr val="92D050"/>
                </a:solidFill>
                <a:latin typeface="Arial" panose="020B0604020202020204" pitchFamily="34" charset="0"/>
                <a:cs typeface="Arial" panose="020B0604020202020204" pitchFamily="34" charset="0"/>
              </a:rPr>
              <a:t>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Servo troubleshoot speed: </a:t>
            </a:r>
            <a:r>
              <a:rPr lang="en-US" sz="1000" dirty="0">
                <a:highlight>
                  <a:srgbClr val="C0C0C0"/>
                </a:highlight>
                <a:latin typeface="Arial" panose="020B0604020202020204" pitchFamily="34" charset="0"/>
                <a:cs typeface="Arial" panose="020B0604020202020204" pitchFamily="34" charset="0"/>
              </a:rPr>
              <a:t>1</a:t>
            </a:r>
            <a:r>
              <a:rPr lang="en-US" sz="1000" dirty="0">
                <a:latin typeface="Arial" panose="020B0604020202020204" pitchFamily="34" charset="0"/>
                <a:cs typeface="Arial" panose="020B0604020202020204" pitchFamily="34" charset="0"/>
              </a:rPr>
              <a:t> mm/sec</a:t>
            </a:r>
          </a:p>
          <a:p>
            <a:r>
              <a:rPr lang="en-US" sz="1000" dirty="0">
                <a:latin typeface="Arial" panose="020B0604020202020204" pitchFamily="34" charset="0"/>
                <a:cs typeface="Arial" panose="020B0604020202020204" pitchFamily="34" charset="0"/>
              </a:rPr>
              <a:t>Home Z1 axis servo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Home Z2 axis servo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Home X axis servo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Home Y axis servo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Spin drill motor   </a:t>
            </a:r>
            <a:r>
              <a:rPr lang="en-US" sz="1000" dirty="0">
                <a:highlight>
                  <a:srgbClr val="C0C0C0"/>
                </a:highlight>
                <a:latin typeface="Arial" panose="020B0604020202020204" pitchFamily="34" charset="0"/>
                <a:cs typeface="Arial" panose="020B0604020202020204" pitchFamily="34" charset="0"/>
              </a:rPr>
              <a:t> 10% </a:t>
            </a:r>
            <a:r>
              <a:rPr lang="en-US" sz="1000" dirty="0">
                <a:latin typeface="Arial" panose="020B0604020202020204" pitchFamily="34" charset="0"/>
                <a:cs typeface="Arial" panose="020B0604020202020204" pitchFamily="34" charset="0"/>
              </a:rPr>
              <a:t>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Spin pump        </a:t>
            </a:r>
            <a:r>
              <a:rPr lang="en-US" sz="1000" dirty="0">
                <a:highlight>
                  <a:srgbClr val="C0C0C0"/>
                </a:highlight>
                <a:latin typeface="Arial" panose="020B0604020202020204" pitchFamily="34" charset="0"/>
                <a:cs typeface="Arial" panose="020B0604020202020204" pitchFamily="34" charset="0"/>
              </a:rPr>
              <a:t> +/-10% </a:t>
            </a:r>
            <a:r>
              <a:rPr lang="en-US" sz="1000" dirty="0">
                <a:latin typeface="Arial" panose="020B0604020202020204" pitchFamily="34" charset="0"/>
                <a:cs typeface="Arial" panose="020B0604020202020204" pitchFamily="34" charset="0"/>
              </a:rPr>
              <a:t>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Test heater         </a:t>
            </a:r>
            <a:r>
              <a:rPr lang="en-US" sz="1000" dirty="0">
                <a:highlight>
                  <a:srgbClr val="C0C0C0"/>
                </a:highlight>
                <a:latin typeface="Arial" panose="020B0604020202020204" pitchFamily="34" charset="0"/>
                <a:cs typeface="Arial" panose="020B0604020202020204" pitchFamily="34" charset="0"/>
              </a:rPr>
              <a:t> 10% </a:t>
            </a:r>
            <a:r>
              <a:rPr lang="en-US" sz="1000" dirty="0">
                <a:latin typeface="Arial" panose="020B0604020202020204" pitchFamily="34" charset="0"/>
                <a:cs typeface="Arial" panose="020B0604020202020204" pitchFamily="34" charset="0"/>
              </a:rPr>
              <a:t>         </a:t>
            </a:r>
            <a:r>
              <a:rPr lang="en-US" sz="1000" dirty="0">
                <a:highlight>
                  <a:srgbClr val="00FF00"/>
                </a:highlight>
                <a:latin typeface="Arial" panose="020B0604020202020204" pitchFamily="34" charset="0"/>
                <a:cs typeface="Arial" panose="020B0604020202020204" pitchFamily="34" charset="0"/>
              </a:rPr>
              <a:t>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endParaRPr lang="en-US" sz="300" dirty="0">
              <a:latin typeface="Arial" panose="020B0604020202020204" pitchFamily="34" charset="0"/>
              <a:cs typeface="Arial" panose="020B0604020202020204" pitchFamily="34" charset="0"/>
            </a:endParaRPr>
          </a:p>
          <a:p>
            <a:endParaRPr lang="en-US" sz="1000" dirty="0">
              <a:solidFill>
                <a:schemeClr val="bg1"/>
              </a:solidFill>
              <a:highlight>
                <a:srgbClr val="FF0000"/>
              </a:highlight>
              <a:latin typeface="Arial" panose="020B0604020202020204" pitchFamily="34" charset="0"/>
              <a:cs typeface="Arial" panose="020B0604020202020204" pitchFamily="34" charset="0"/>
            </a:endParaRPr>
          </a:p>
          <a:p>
            <a:r>
              <a:rPr lang="en-US" sz="1000" b="1" dirty="0">
                <a:solidFill>
                  <a:srgbClr val="FFFF00"/>
                </a:solidFill>
                <a:latin typeface="Arial" panose="020B0604020202020204" pitchFamily="34" charset="0"/>
                <a:cs typeface="Arial" panose="020B0604020202020204" pitchFamily="34" charset="0"/>
              </a:rPr>
              <a:t>Referring program controls</a:t>
            </a:r>
          </a:p>
          <a:p>
            <a:r>
              <a:rPr lang="en-US" sz="1000" dirty="0">
                <a:latin typeface="Arial" panose="020B0604020202020204" pitchFamily="34" charset="0"/>
                <a:cs typeface="Arial" panose="020B0604020202020204" pitchFamily="34" charset="0"/>
              </a:rPr>
              <a:t>Control action  1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Control action  2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Control action  3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Control action  4                   </a:t>
            </a:r>
            <a:r>
              <a:rPr lang="en-US" sz="1000" dirty="0">
                <a:solidFill>
                  <a:srgbClr val="92D050"/>
                </a:solidFill>
                <a:highlight>
                  <a:srgbClr val="00FF00"/>
                </a:highlight>
                <a:latin typeface="Arial" panose="020B0604020202020204" pitchFamily="34" charset="0"/>
                <a:cs typeface="Arial" panose="020B0604020202020204" pitchFamily="34" charset="0"/>
              </a:rPr>
              <a:t>▶️ </a:t>
            </a:r>
            <a:r>
              <a:rPr lang="en-US" sz="1000" dirty="0">
                <a:highlight>
                  <a:srgbClr val="FF0000"/>
                </a:highlight>
                <a:latin typeface="Arial" panose="020B0604020202020204" pitchFamily="34" charset="0"/>
                <a:cs typeface="Arial" panose="020B0604020202020204" pitchFamily="34" charset="0"/>
              </a:rPr>
              <a:t> ⏹</a:t>
            </a:r>
            <a:r>
              <a:rPr lang="en-US" sz="300" dirty="0">
                <a:highlight>
                  <a:srgbClr val="FF0000"/>
                </a:highlight>
                <a:latin typeface="Arial" panose="020B0604020202020204" pitchFamily="34" charset="0"/>
                <a:cs typeface="Arial" panose="020B0604020202020204" pitchFamily="34" charset="0"/>
              </a:rPr>
              <a:t>…</a:t>
            </a:r>
            <a:r>
              <a:rPr lang="en-US" sz="1000" dirty="0">
                <a:solidFill>
                  <a:srgbClr val="92D050"/>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p>
          <a:p>
            <a:endParaRPr lang="en-US" sz="1000" b="1" dirty="0">
              <a:solidFill>
                <a:srgbClr val="FFFF00"/>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30F8077-5804-6E45-906C-5100BE16978C}"/>
              </a:ext>
            </a:extLst>
          </p:cNvPr>
          <p:cNvSpPr/>
          <p:nvPr/>
        </p:nvSpPr>
        <p:spPr>
          <a:xfrm>
            <a:off x="8118595" y="543002"/>
            <a:ext cx="1955919" cy="97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rgbClr val="FFFF00"/>
                </a:solidFill>
                <a:latin typeface="Arial" panose="020B0604020202020204" pitchFamily="34" charset="0"/>
                <a:cs typeface="Arial" panose="020B0604020202020204" pitchFamily="34" charset="0"/>
              </a:rPr>
              <a:t>Referring program data</a:t>
            </a:r>
            <a:br>
              <a:rPr lang="en-US" sz="900" b="1" dirty="0">
                <a:solidFill>
                  <a:srgbClr val="FFFF00"/>
                </a:solidFill>
                <a:latin typeface="Arial" panose="020B0604020202020204" pitchFamily="34" charset="0"/>
                <a:cs typeface="Arial" panose="020B0604020202020204" pitchFamily="34" charset="0"/>
              </a:rPr>
            </a:br>
            <a:endParaRPr lang="en-US" sz="900" dirty="0">
              <a:solidFill>
                <a:srgbClr val="FFFF00"/>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Referring Program: </a:t>
            </a:r>
            <a:r>
              <a:rPr lang="en-US" sz="900" b="1" u="sng" dirty="0">
                <a:solidFill>
                  <a:schemeClr val="bg1"/>
                </a:solidFill>
                <a:latin typeface="Arial" panose="020B0604020202020204" pitchFamily="34" charset="0"/>
                <a:cs typeface="Arial" panose="020B0604020202020204" pitchFamily="34" charset="0"/>
              </a:rPr>
              <a:t>P04 - Drilling</a:t>
            </a:r>
            <a:r>
              <a:rPr lang="en-US" sz="900" b="1" dirty="0">
                <a:solidFill>
                  <a:schemeClr val="bg1"/>
                </a:solidFill>
                <a:latin typeface="Arial" panose="020B0604020202020204" pitchFamily="34" charset="0"/>
                <a:cs typeface="Arial" panose="020B0604020202020204" pitchFamily="34" charset="0"/>
              </a:rPr>
              <a:t> </a:t>
            </a:r>
          </a:p>
          <a:p>
            <a:r>
              <a:rPr lang="en-US" sz="900" dirty="0">
                <a:solidFill>
                  <a:schemeClr val="bg1"/>
                </a:solidFill>
                <a:latin typeface="Arial" panose="020B0604020202020204" pitchFamily="34" charset="0"/>
                <a:cs typeface="Arial" panose="020B0604020202020204" pitchFamily="34" charset="0"/>
              </a:rPr>
              <a:t>Current Z1 axis depth: </a:t>
            </a:r>
            <a:r>
              <a:rPr lang="en-US" sz="900" dirty="0">
                <a:solidFill>
                  <a:srgbClr val="FFFF00"/>
                </a:solidFill>
                <a:highlight>
                  <a:srgbClr val="800000"/>
                </a:highlight>
                <a:latin typeface="Arial" panose="020B0604020202020204" pitchFamily="34" charset="0"/>
                <a:cs typeface="Arial" panose="020B0604020202020204" pitchFamily="34" charset="0"/>
              </a:rPr>
              <a:t>-45cm</a:t>
            </a:r>
            <a:endParaRPr lang="en-US" sz="900" dirty="0">
              <a:solidFill>
                <a:schemeClr val="bg1"/>
              </a:solidFill>
              <a:latin typeface="Arial" panose="020B0604020202020204" pitchFamily="34" charset="0"/>
              <a:cs typeface="Arial" panose="020B0604020202020204" pitchFamily="34" charset="0"/>
            </a:endParaRPr>
          </a:p>
          <a:p>
            <a:r>
              <a:rPr lang="en-US" sz="900" dirty="0">
                <a:solidFill>
                  <a:schemeClr val="bg1"/>
                </a:solidFill>
                <a:latin typeface="Arial" panose="020B0604020202020204" pitchFamily="34" charset="0"/>
                <a:cs typeface="Arial" panose="020B0604020202020204" pitchFamily="34" charset="0"/>
              </a:rPr>
              <a:t>Z1 servo motor temperature: </a:t>
            </a:r>
            <a:r>
              <a:rPr lang="en-US" sz="900" dirty="0">
                <a:solidFill>
                  <a:srgbClr val="FFFF00"/>
                </a:solidFill>
                <a:highlight>
                  <a:srgbClr val="800000"/>
                </a:highlight>
                <a:latin typeface="Arial" panose="020B0604020202020204" pitchFamily="34" charset="0"/>
                <a:cs typeface="Arial" panose="020B0604020202020204" pitchFamily="34" charset="0"/>
              </a:rPr>
              <a:t>55 </a:t>
            </a:r>
            <a:r>
              <a:rPr lang="en-US" sz="900" baseline="30000" dirty="0" err="1">
                <a:solidFill>
                  <a:srgbClr val="FFFF00"/>
                </a:solidFill>
                <a:highlight>
                  <a:srgbClr val="800000"/>
                </a:highlight>
                <a:latin typeface="Arial" panose="020B0604020202020204" pitchFamily="34" charset="0"/>
                <a:cs typeface="Arial" panose="020B0604020202020204" pitchFamily="34" charset="0"/>
              </a:rPr>
              <a:t>o</a:t>
            </a:r>
            <a:r>
              <a:rPr lang="en-US" sz="900" dirty="0" err="1">
                <a:solidFill>
                  <a:srgbClr val="FFFF00"/>
                </a:solidFill>
                <a:highlight>
                  <a:srgbClr val="800000"/>
                </a:highlight>
                <a:latin typeface="Arial" panose="020B0604020202020204" pitchFamily="34" charset="0"/>
                <a:cs typeface="Arial" panose="020B0604020202020204" pitchFamily="34" charset="0"/>
              </a:rPr>
              <a:t>C</a:t>
            </a:r>
            <a:br>
              <a:rPr lang="en-US" sz="900" dirty="0">
                <a:solidFill>
                  <a:srgbClr val="FFFF00"/>
                </a:solidFill>
                <a:highlight>
                  <a:srgbClr val="800000"/>
                </a:highlight>
                <a:latin typeface="Arial" panose="020B0604020202020204" pitchFamily="34" charset="0"/>
                <a:cs typeface="Arial" panose="020B0604020202020204" pitchFamily="34" charset="0"/>
              </a:rPr>
            </a:br>
            <a:endParaRPr lang="en-US" sz="900" dirty="0">
              <a:solidFill>
                <a:srgbClr val="FFFF00"/>
              </a:solidFill>
              <a:highlight>
                <a:srgbClr val="800000"/>
              </a:highlight>
              <a:latin typeface="Arial" panose="020B0604020202020204" pitchFamily="34" charset="0"/>
              <a:cs typeface="Arial" panose="020B0604020202020204" pitchFamily="34" charset="0"/>
            </a:endParaRPr>
          </a:p>
        </p:txBody>
      </p:sp>
      <p:sp>
        <p:nvSpPr>
          <p:cNvPr id="16" name="Right Brace 15">
            <a:extLst>
              <a:ext uri="{FF2B5EF4-FFF2-40B4-BE49-F238E27FC236}">
                <a16:creationId xmlns:a16="http://schemas.microsoft.com/office/drawing/2014/main" id="{5E46B0B9-A74E-9044-BC48-5136B5CD4AFC}"/>
              </a:ext>
            </a:extLst>
          </p:cNvPr>
          <p:cNvSpPr/>
          <p:nvPr/>
        </p:nvSpPr>
        <p:spPr>
          <a:xfrm>
            <a:off x="10197296" y="3980108"/>
            <a:ext cx="266218" cy="269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3C406E8-7F50-C642-AB5C-25C97238CE2B}"/>
              </a:ext>
            </a:extLst>
          </p:cNvPr>
          <p:cNvSpPr txBox="1"/>
          <p:nvPr/>
        </p:nvSpPr>
        <p:spPr>
          <a:xfrm>
            <a:off x="10463514" y="4414980"/>
            <a:ext cx="1728486" cy="1754326"/>
          </a:xfrm>
          <a:prstGeom prst="rect">
            <a:avLst/>
          </a:prstGeom>
          <a:noFill/>
        </p:spPr>
        <p:txBody>
          <a:bodyPr wrap="square" rtlCol="0">
            <a:spAutoFit/>
          </a:bodyPr>
          <a:lstStyle/>
          <a:p>
            <a:r>
              <a:rPr lang="en-US" sz="1200" b="1" dirty="0"/>
              <a:t>Dials and strip charts:</a:t>
            </a:r>
            <a:r>
              <a:rPr lang="en-US" sz="1200" dirty="0"/>
              <a:t> if the referring programs are drilling related, display the standard dials and strip charts. If the referring program is P07 or P08, display the dials and strip charts for those programs.</a:t>
            </a:r>
          </a:p>
        </p:txBody>
      </p:sp>
      <p:sp>
        <p:nvSpPr>
          <p:cNvPr id="25" name="Rectangle 24">
            <a:extLst>
              <a:ext uri="{FF2B5EF4-FFF2-40B4-BE49-F238E27FC236}">
                <a16:creationId xmlns:a16="http://schemas.microsoft.com/office/drawing/2014/main" id="{38E0E460-918B-9B41-ADAB-5E84F717A53C}"/>
              </a:ext>
            </a:extLst>
          </p:cNvPr>
          <p:cNvSpPr/>
          <p:nvPr/>
        </p:nvSpPr>
        <p:spPr>
          <a:xfrm>
            <a:off x="6451021" y="541550"/>
            <a:ext cx="1647242" cy="322055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9211498A-51E7-5A46-9EA9-CAA5D5FDD529}"/>
              </a:ext>
            </a:extLst>
          </p:cNvPr>
          <p:cNvGrpSpPr/>
          <p:nvPr/>
        </p:nvGrpSpPr>
        <p:grpSpPr>
          <a:xfrm>
            <a:off x="6424598" y="527036"/>
            <a:ext cx="1647243" cy="2395988"/>
            <a:chOff x="4426855" y="2264228"/>
            <a:chExt cx="2685147" cy="3403603"/>
          </a:xfrm>
        </p:grpSpPr>
        <p:sp>
          <p:nvSpPr>
            <p:cNvPr id="27" name="Rectangle 26">
              <a:extLst>
                <a:ext uri="{FF2B5EF4-FFF2-40B4-BE49-F238E27FC236}">
                  <a16:creationId xmlns:a16="http://schemas.microsoft.com/office/drawing/2014/main" id="{A70B1942-5391-254D-8533-66EC4333D577}"/>
                </a:ext>
              </a:extLst>
            </p:cNvPr>
            <p:cNvSpPr/>
            <p:nvPr/>
          </p:nvSpPr>
          <p:spPr>
            <a:xfrm>
              <a:off x="5457370" y="2554514"/>
              <a:ext cx="493486" cy="406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0CM</a:t>
              </a:r>
            </a:p>
          </p:txBody>
        </p:sp>
        <p:sp>
          <p:nvSpPr>
            <p:cNvPr id="28" name="Rectangle 27">
              <a:extLst>
                <a:ext uri="{FF2B5EF4-FFF2-40B4-BE49-F238E27FC236}">
                  <a16:creationId xmlns:a16="http://schemas.microsoft.com/office/drawing/2014/main" id="{ECD8F6C8-5302-2142-9C2C-D4E12A405DF6}"/>
                </a:ext>
              </a:extLst>
            </p:cNvPr>
            <p:cNvSpPr/>
            <p:nvPr/>
          </p:nvSpPr>
          <p:spPr>
            <a:xfrm>
              <a:off x="5457370" y="2960914"/>
              <a:ext cx="493486" cy="11466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17cm</a:t>
              </a:r>
            </a:p>
          </p:txBody>
        </p:sp>
        <p:sp>
          <p:nvSpPr>
            <p:cNvPr id="29" name="Rectangle 28">
              <a:extLst>
                <a:ext uri="{FF2B5EF4-FFF2-40B4-BE49-F238E27FC236}">
                  <a16:creationId xmlns:a16="http://schemas.microsoft.com/office/drawing/2014/main" id="{8F456A73-3528-754C-8301-2EFB6103F988}"/>
                </a:ext>
              </a:extLst>
            </p:cNvPr>
            <p:cNvSpPr/>
            <p:nvPr/>
          </p:nvSpPr>
          <p:spPr>
            <a:xfrm>
              <a:off x="5457370" y="4107542"/>
              <a:ext cx="493486" cy="1146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rgbClr val="FF0000"/>
                  </a:solidFill>
                </a:rPr>
                <a:t>?? cm</a:t>
              </a:r>
            </a:p>
          </p:txBody>
        </p:sp>
        <p:sp>
          <p:nvSpPr>
            <p:cNvPr id="30" name="Right Arrow 29">
              <a:extLst>
                <a:ext uri="{FF2B5EF4-FFF2-40B4-BE49-F238E27FC236}">
                  <a16:creationId xmlns:a16="http://schemas.microsoft.com/office/drawing/2014/main" id="{4CCA5D96-7ABC-D341-B53A-66A1941DC986}"/>
                </a:ext>
              </a:extLst>
            </p:cNvPr>
            <p:cNvSpPr/>
            <p:nvPr/>
          </p:nvSpPr>
          <p:spPr>
            <a:xfrm>
              <a:off x="4426855" y="3410546"/>
              <a:ext cx="1016000" cy="5805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Z1: </a:t>
              </a:r>
              <a:br>
                <a:rPr lang="en-US" sz="1000" dirty="0"/>
              </a:br>
              <a:r>
                <a:rPr lang="en-US" sz="1000" dirty="0"/>
                <a:t>-45cm</a:t>
              </a:r>
            </a:p>
          </p:txBody>
        </p:sp>
        <p:sp>
          <p:nvSpPr>
            <p:cNvPr id="31" name="Left Arrow 30">
              <a:extLst>
                <a:ext uri="{FF2B5EF4-FFF2-40B4-BE49-F238E27FC236}">
                  <a16:creationId xmlns:a16="http://schemas.microsoft.com/office/drawing/2014/main" id="{23B01C28-2766-A845-9747-B21DEDD8C64C}"/>
                </a:ext>
              </a:extLst>
            </p:cNvPr>
            <p:cNvSpPr/>
            <p:nvPr/>
          </p:nvSpPr>
          <p:spPr>
            <a:xfrm>
              <a:off x="5979887" y="2264228"/>
              <a:ext cx="1132115" cy="5805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Z2: 0cm</a:t>
              </a:r>
            </a:p>
          </p:txBody>
        </p:sp>
        <p:sp>
          <p:nvSpPr>
            <p:cNvPr id="32" name="Rectangle 31">
              <a:extLst>
                <a:ext uri="{FF2B5EF4-FFF2-40B4-BE49-F238E27FC236}">
                  <a16:creationId xmlns:a16="http://schemas.microsoft.com/office/drawing/2014/main" id="{31A3F412-E636-034F-B975-ABE6B798A6EB}"/>
                </a:ext>
              </a:extLst>
            </p:cNvPr>
            <p:cNvSpPr/>
            <p:nvPr/>
          </p:nvSpPr>
          <p:spPr>
            <a:xfrm>
              <a:off x="5152570" y="5261431"/>
              <a:ext cx="1132115" cy="4064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rgbClr val="FF0000"/>
                  </a:solidFill>
                  <a:highlight>
                    <a:srgbClr val="C0C0C0"/>
                  </a:highlight>
                </a:rPr>
                <a:t>117cm</a:t>
              </a:r>
            </a:p>
          </p:txBody>
        </p:sp>
      </p:grpSp>
      <p:sp>
        <p:nvSpPr>
          <p:cNvPr id="33" name="TextBox 32">
            <a:extLst>
              <a:ext uri="{FF2B5EF4-FFF2-40B4-BE49-F238E27FC236}">
                <a16:creationId xmlns:a16="http://schemas.microsoft.com/office/drawing/2014/main" id="{AD39D823-D171-B048-81D0-1BB1EA1A495A}"/>
              </a:ext>
            </a:extLst>
          </p:cNvPr>
          <p:cNvSpPr txBox="1"/>
          <p:nvPr/>
        </p:nvSpPr>
        <p:spPr>
          <a:xfrm>
            <a:off x="6317030" y="3192167"/>
            <a:ext cx="1885441"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Z1 POS: </a:t>
            </a:r>
            <a:r>
              <a:rPr lang="en-US" sz="1000" dirty="0">
                <a:solidFill>
                  <a:schemeClr val="bg1"/>
                </a:solidFill>
                <a:highlight>
                  <a:srgbClr val="C0C0C0"/>
                </a:highlight>
                <a:latin typeface="Arial" panose="020B0604020202020204" pitchFamily="34" charset="0"/>
                <a:cs typeface="Arial" panose="020B0604020202020204" pitchFamily="34" charset="0"/>
              </a:rPr>
              <a:t>-70</a:t>
            </a:r>
            <a:r>
              <a:rPr lang="en-US" sz="1000" dirty="0">
                <a:solidFill>
                  <a:schemeClr val="bg1"/>
                </a:solidFill>
                <a:latin typeface="Arial" panose="020B0604020202020204" pitchFamily="34" charset="0"/>
                <a:cs typeface="Arial" panose="020B0604020202020204" pitchFamily="34" charset="0"/>
              </a:rPr>
              <a:t>CM Z2 POS:</a:t>
            </a:r>
            <a:r>
              <a:rPr lang="en-US" sz="1000" dirty="0">
                <a:solidFill>
                  <a:schemeClr val="bg1"/>
                </a:solidFill>
                <a:highlight>
                  <a:srgbClr val="C0C0C0"/>
                </a:highlight>
                <a:latin typeface="Arial" panose="020B0604020202020204" pitchFamily="34" charset="0"/>
                <a:cs typeface="Arial" panose="020B0604020202020204" pitchFamily="34" charset="0"/>
              </a:rPr>
              <a:t>0</a:t>
            </a:r>
            <a:r>
              <a:rPr lang="en-US" sz="1000" dirty="0">
                <a:solidFill>
                  <a:schemeClr val="bg1"/>
                </a:solidFill>
                <a:latin typeface="Arial" panose="020B0604020202020204" pitchFamily="34" charset="0"/>
                <a:cs typeface="Arial" panose="020B0604020202020204" pitchFamily="34" charset="0"/>
              </a:rPr>
              <a:t>CM</a:t>
            </a:r>
          </a:p>
        </p:txBody>
      </p:sp>
      <p:sp>
        <p:nvSpPr>
          <p:cNvPr id="34" name="Left Brace 33">
            <a:extLst>
              <a:ext uri="{FF2B5EF4-FFF2-40B4-BE49-F238E27FC236}">
                <a16:creationId xmlns:a16="http://schemas.microsoft.com/office/drawing/2014/main" id="{1E6845A5-3AA2-B44C-8A3C-B4A45D82902C}"/>
              </a:ext>
            </a:extLst>
          </p:cNvPr>
          <p:cNvSpPr/>
          <p:nvPr/>
        </p:nvSpPr>
        <p:spPr>
          <a:xfrm>
            <a:off x="1886172" y="6169306"/>
            <a:ext cx="270576" cy="5731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B8E5049-94F2-D544-ABE3-ACDDAB1E8D45}"/>
              </a:ext>
            </a:extLst>
          </p:cNvPr>
          <p:cNvSpPr txBox="1"/>
          <p:nvPr/>
        </p:nvSpPr>
        <p:spPr>
          <a:xfrm>
            <a:off x="10463514" y="384563"/>
            <a:ext cx="1693874" cy="1107996"/>
          </a:xfrm>
          <a:prstGeom prst="rect">
            <a:avLst/>
          </a:prstGeom>
          <a:noFill/>
        </p:spPr>
        <p:txBody>
          <a:bodyPr wrap="square" rtlCol="0">
            <a:spAutoFit/>
          </a:bodyPr>
          <a:lstStyle/>
          <a:p>
            <a:r>
              <a:rPr lang="en-US" sz="1200" dirty="0"/>
              <a:t>This window displays vital statistics from the referring program. </a:t>
            </a:r>
            <a:r>
              <a:rPr lang="en-US" sz="1200" b="1" dirty="0">
                <a:highlight>
                  <a:srgbClr val="FFFF00"/>
                </a:highlight>
              </a:rPr>
              <a:t>See notes section below.</a:t>
            </a:r>
          </a:p>
          <a:p>
            <a:endParaRPr lang="en-US" dirty="0"/>
          </a:p>
        </p:txBody>
      </p:sp>
      <p:pic>
        <p:nvPicPr>
          <p:cNvPr id="24" name="Picture 23">
            <a:hlinkClick r:id="rId4" tooltip="Click to download or view a 2 minute video of HYDRATION drilling and casing the hole with a wet clay and limestone mix."/>
            <a:extLst>
              <a:ext uri="{FF2B5EF4-FFF2-40B4-BE49-F238E27FC236}">
                <a16:creationId xmlns:a16="http://schemas.microsoft.com/office/drawing/2014/main" id="{CB092CCB-2590-FC45-978F-EFF7AD4840C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5400000">
            <a:off x="1452221" y="1731058"/>
            <a:ext cx="1550941" cy="2067921"/>
          </a:xfrm>
          <a:prstGeom prst="rect">
            <a:avLst/>
          </a:prstGeom>
          <a:ln w="76200">
            <a:solidFill>
              <a:schemeClr val="bg1"/>
            </a:solidFill>
          </a:ln>
        </p:spPr>
      </p:pic>
      <p:graphicFrame>
        <p:nvGraphicFramePr>
          <p:cNvPr id="7" name="Table 7">
            <a:extLst>
              <a:ext uri="{FF2B5EF4-FFF2-40B4-BE49-F238E27FC236}">
                <a16:creationId xmlns:a16="http://schemas.microsoft.com/office/drawing/2014/main" id="{67FFD3AC-34E9-8145-AF64-5152AD269058}"/>
              </a:ext>
            </a:extLst>
          </p:cNvPr>
          <p:cNvGraphicFramePr>
            <a:graphicFrameLocks noGrp="1"/>
          </p:cNvGraphicFramePr>
          <p:nvPr>
            <p:extLst>
              <p:ext uri="{D42A27DB-BD31-4B8C-83A1-F6EECF244321}">
                <p14:modId xmlns:p14="http://schemas.microsoft.com/office/powerpoint/2010/main" val="911241485"/>
              </p:ext>
            </p:extLst>
          </p:nvPr>
        </p:nvGraphicFramePr>
        <p:xfrm>
          <a:off x="8137527" y="1472814"/>
          <a:ext cx="1955919" cy="2254131"/>
        </p:xfrm>
        <a:graphic>
          <a:graphicData uri="http://schemas.openxmlformats.org/drawingml/2006/table">
            <a:tbl>
              <a:tblPr firstRow="1" bandRow="1">
                <a:tableStyleId>{5C22544A-7EE6-4342-B048-85BDC9FD1C3A}</a:tableStyleId>
              </a:tblPr>
              <a:tblGrid>
                <a:gridCol w="607799">
                  <a:extLst>
                    <a:ext uri="{9D8B030D-6E8A-4147-A177-3AD203B41FA5}">
                      <a16:colId xmlns:a16="http://schemas.microsoft.com/office/drawing/2014/main" val="3643095840"/>
                    </a:ext>
                  </a:extLst>
                </a:gridCol>
                <a:gridCol w="392907">
                  <a:extLst>
                    <a:ext uri="{9D8B030D-6E8A-4147-A177-3AD203B41FA5}">
                      <a16:colId xmlns:a16="http://schemas.microsoft.com/office/drawing/2014/main" val="2595476716"/>
                    </a:ext>
                  </a:extLst>
                </a:gridCol>
                <a:gridCol w="416719">
                  <a:extLst>
                    <a:ext uri="{9D8B030D-6E8A-4147-A177-3AD203B41FA5}">
                      <a16:colId xmlns:a16="http://schemas.microsoft.com/office/drawing/2014/main" val="1765495323"/>
                    </a:ext>
                  </a:extLst>
                </a:gridCol>
                <a:gridCol w="538494">
                  <a:extLst>
                    <a:ext uri="{9D8B030D-6E8A-4147-A177-3AD203B41FA5}">
                      <a16:colId xmlns:a16="http://schemas.microsoft.com/office/drawing/2014/main" val="3748986996"/>
                    </a:ext>
                  </a:extLst>
                </a:gridCol>
              </a:tblGrid>
              <a:tr h="450906">
                <a:tc>
                  <a:txBody>
                    <a:bodyPr/>
                    <a:lstStyle/>
                    <a:p>
                      <a:r>
                        <a:rPr lang="en-US" sz="800" dirty="0">
                          <a:latin typeface="Arial" panose="020B0604020202020204" pitchFamily="34" charset="0"/>
                          <a:cs typeface="Arial" panose="020B0604020202020204" pitchFamily="34" charset="0"/>
                        </a:rPr>
                        <a:t>Metric (unit)</a:t>
                      </a:r>
                    </a:p>
                  </a:txBody>
                  <a:tcPr anchor="ctr"/>
                </a:tc>
                <a:tc>
                  <a:txBody>
                    <a:bodyPr/>
                    <a:lstStyle/>
                    <a:p>
                      <a:pPr algn="ctr"/>
                      <a:r>
                        <a:rPr lang="en-US" sz="800" dirty="0">
                          <a:latin typeface="Arial" panose="020B0604020202020204" pitchFamily="34" charset="0"/>
                          <a:cs typeface="Arial" panose="020B0604020202020204" pitchFamily="34" charset="0"/>
                        </a:rPr>
                        <a:t>Last</a:t>
                      </a:r>
                    </a:p>
                  </a:txBody>
                  <a:tcPr anchor="ctr"/>
                </a:tc>
                <a:tc>
                  <a:txBody>
                    <a:bodyPr/>
                    <a:lstStyle/>
                    <a:p>
                      <a:pPr algn="ctr"/>
                      <a:r>
                        <a:rPr lang="en-US" sz="800" dirty="0">
                          <a:latin typeface="Arial" panose="020B0604020202020204" pitchFamily="34" charset="0"/>
                          <a:cs typeface="Arial" panose="020B0604020202020204" pitchFamily="34" charset="0"/>
                        </a:rPr>
                        <a:t>3-sec Avg</a:t>
                      </a:r>
                    </a:p>
                  </a:txBody>
                  <a:tcPr anchor="ctr"/>
                </a:tc>
                <a:tc>
                  <a:txBody>
                    <a:bodyPr/>
                    <a:lstStyle/>
                    <a:p>
                      <a:pPr algn="ctr"/>
                      <a:r>
                        <a:rPr lang="en-US" sz="800" dirty="0">
                          <a:latin typeface="Arial" panose="020B0604020202020204" pitchFamily="34" charset="0"/>
                          <a:cs typeface="Arial" panose="020B0604020202020204" pitchFamily="34" charset="0"/>
                        </a:rPr>
                        <a:t>10-sec Avg</a:t>
                      </a:r>
                    </a:p>
                  </a:txBody>
                  <a:tcPr anchor="ctr"/>
                </a:tc>
                <a:extLst>
                  <a:ext uri="{0D108BD9-81ED-4DB2-BD59-A6C34878D82A}">
                    <a16:rowId xmlns:a16="http://schemas.microsoft.com/office/drawing/2014/main" val="628926517"/>
                  </a:ext>
                </a:extLst>
              </a:tr>
              <a:tr h="369609">
                <a:tc>
                  <a:txBody>
                    <a:bodyPr/>
                    <a:lstStyle/>
                    <a:p>
                      <a:r>
                        <a:rPr lang="en-US" sz="800" dirty="0">
                          <a:latin typeface="Arial" panose="020B0604020202020204" pitchFamily="34" charset="0"/>
                          <a:cs typeface="Arial" panose="020B0604020202020204" pitchFamily="34" charset="0"/>
                        </a:rPr>
                        <a:t>Z1 TRQ ERR (%)</a:t>
                      </a:r>
                    </a:p>
                  </a:txBody>
                  <a:tcPr/>
                </a:tc>
                <a:tc>
                  <a:txBody>
                    <a:bodyPr/>
                    <a:lstStyle/>
                    <a:p>
                      <a:pPr algn="ctr"/>
                      <a:r>
                        <a:rPr lang="en-US" sz="800" dirty="0">
                          <a:latin typeface="Arial" panose="020B0604020202020204" pitchFamily="34" charset="0"/>
                          <a:cs typeface="Arial" panose="020B0604020202020204" pitchFamily="34" charset="0"/>
                        </a:rPr>
                        <a:t>5%</a:t>
                      </a:r>
                    </a:p>
                  </a:txBody>
                  <a:tcPr anchor="ctr"/>
                </a:tc>
                <a:tc>
                  <a:txBody>
                    <a:bodyPr/>
                    <a:lstStyle/>
                    <a:p>
                      <a:pPr algn="ctr"/>
                      <a:r>
                        <a:rPr lang="en-US" sz="800" dirty="0">
                          <a:latin typeface="Arial" panose="020B0604020202020204" pitchFamily="34" charset="0"/>
                          <a:cs typeface="Arial" panose="020B0604020202020204" pitchFamily="34" charset="0"/>
                        </a:rPr>
                        <a:t>&lt;1%</a:t>
                      </a:r>
                    </a:p>
                  </a:txBody>
                  <a:tcPr anchor="ctr"/>
                </a:tc>
                <a:tc>
                  <a:txBody>
                    <a:bodyPr/>
                    <a:lstStyle/>
                    <a:p>
                      <a:pPr algn="ctr"/>
                      <a:r>
                        <a:rPr lang="en-US" sz="800" dirty="0">
                          <a:latin typeface="Arial" panose="020B0604020202020204" pitchFamily="34" charset="0"/>
                          <a:cs typeface="Arial" panose="020B0604020202020204" pitchFamily="34" charset="0"/>
                        </a:rPr>
                        <a:t>&lt;1%</a:t>
                      </a:r>
                    </a:p>
                  </a:txBody>
                  <a:tcPr anchor="ctr"/>
                </a:tc>
                <a:extLst>
                  <a:ext uri="{0D108BD9-81ED-4DB2-BD59-A6C34878D82A}">
                    <a16:rowId xmlns:a16="http://schemas.microsoft.com/office/drawing/2014/main" val="4078607957"/>
                  </a:ext>
                </a:extLst>
              </a:tr>
              <a:tr h="252254">
                <a:tc>
                  <a:txBody>
                    <a:bodyPr/>
                    <a:lstStyle/>
                    <a:p>
                      <a:r>
                        <a:rPr lang="en-US" sz="800" dirty="0">
                          <a:latin typeface="Arial" panose="020B0604020202020204" pitchFamily="34" charset="0"/>
                          <a:cs typeface="Arial" panose="020B0604020202020204" pitchFamily="34" charset="0"/>
                        </a:rPr>
                        <a:t>WOB (N)</a:t>
                      </a:r>
                    </a:p>
                  </a:txBody>
                  <a:tcPr/>
                </a:tc>
                <a:tc>
                  <a:txBody>
                    <a:bodyPr/>
                    <a:lstStyle/>
                    <a:p>
                      <a:pPr algn="ctr"/>
                      <a:r>
                        <a:rPr lang="en-US" sz="800" dirty="0">
                          <a:latin typeface="Arial" panose="020B0604020202020204" pitchFamily="34" charset="0"/>
                          <a:cs typeface="Arial" panose="020B0604020202020204" pitchFamily="34" charset="0"/>
                        </a:rPr>
                        <a:t>150</a:t>
                      </a:r>
                    </a:p>
                  </a:txBody>
                  <a:tcPr anchor="ctr"/>
                </a:tc>
                <a:tc>
                  <a:txBody>
                    <a:bodyPr/>
                    <a:lstStyle/>
                    <a:p>
                      <a:pPr algn="ctr"/>
                      <a:r>
                        <a:rPr lang="en-US" sz="800" dirty="0">
                          <a:latin typeface="Arial" panose="020B0604020202020204" pitchFamily="34" charset="0"/>
                          <a:cs typeface="Arial" panose="020B0604020202020204" pitchFamily="34" charset="0"/>
                        </a:rPr>
                        <a:t>140</a:t>
                      </a:r>
                    </a:p>
                  </a:txBody>
                  <a:tcPr anchor="ctr"/>
                </a:tc>
                <a:tc>
                  <a:txBody>
                    <a:bodyPr/>
                    <a:lstStyle/>
                    <a:p>
                      <a:pPr algn="ctr"/>
                      <a:r>
                        <a:rPr lang="en-US" sz="800" dirty="0">
                          <a:latin typeface="Arial" panose="020B0604020202020204" pitchFamily="34" charset="0"/>
                          <a:cs typeface="Arial" panose="020B0604020202020204" pitchFamily="34" charset="0"/>
                        </a:rPr>
                        <a:t>130</a:t>
                      </a:r>
                    </a:p>
                  </a:txBody>
                  <a:tcPr anchor="ctr"/>
                </a:tc>
                <a:extLst>
                  <a:ext uri="{0D108BD9-81ED-4DB2-BD59-A6C34878D82A}">
                    <a16:rowId xmlns:a16="http://schemas.microsoft.com/office/drawing/2014/main" val="548905630"/>
                  </a:ext>
                </a:extLst>
              </a:tr>
              <a:tr h="252254">
                <a:tc>
                  <a:txBody>
                    <a:bodyPr/>
                    <a:lstStyle/>
                    <a:p>
                      <a:r>
                        <a:rPr lang="en-US" sz="800" dirty="0">
                          <a:latin typeface="Arial" panose="020B0604020202020204" pitchFamily="34" charset="0"/>
                          <a:cs typeface="Arial" panose="020B0604020202020204" pitchFamily="34" charset="0"/>
                        </a:rPr>
                        <a:t>AMPS (A)</a:t>
                      </a:r>
                    </a:p>
                  </a:txBody>
                  <a:tcPr/>
                </a:tc>
                <a:tc>
                  <a:txBody>
                    <a:bodyPr/>
                    <a:lstStyle/>
                    <a:p>
                      <a:pPr algn="ctr"/>
                      <a:r>
                        <a:rPr lang="en-US" sz="800" dirty="0">
                          <a:latin typeface="Arial" panose="020B0604020202020204" pitchFamily="34" charset="0"/>
                          <a:cs typeface="Arial" panose="020B0604020202020204" pitchFamily="34" charset="0"/>
                        </a:rPr>
                        <a:t>9.0</a:t>
                      </a:r>
                    </a:p>
                  </a:txBody>
                  <a:tcPr anchor="ctr"/>
                </a:tc>
                <a:tc>
                  <a:txBody>
                    <a:bodyPr/>
                    <a:lstStyle/>
                    <a:p>
                      <a:pPr algn="ctr"/>
                      <a:r>
                        <a:rPr lang="en-US" sz="800" dirty="0">
                          <a:latin typeface="Arial" panose="020B0604020202020204" pitchFamily="34" charset="0"/>
                          <a:cs typeface="Arial" panose="020B0604020202020204" pitchFamily="34" charset="0"/>
                        </a:rPr>
                        <a:t>8.0</a:t>
                      </a:r>
                    </a:p>
                  </a:txBody>
                  <a:tcPr anchor="ctr"/>
                </a:tc>
                <a:tc>
                  <a:txBody>
                    <a:bodyPr/>
                    <a:lstStyle/>
                    <a:p>
                      <a:pPr algn="ctr"/>
                      <a:r>
                        <a:rPr lang="en-US" sz="800" dirty="0">
                          <a:latin typeface="Arial" panose="020B0604020202020204" pitchFamily="34" charset="0"/>
                          <a:cs typeface="Arial" panose="020B0604020202020204" pitchFamily="34" charset="0"/>
                        </a:rPr>
                        <a:t>7.2</a:t>
                      </a:r>
                    </a:p>
                  </a:txBody>
                  <a:tcPr anchor="ctr"/>
                </a:tc>
                <a:extLst>
                  <a:ext uri="{0D108BD9-81ED-4DB2-BD59-A6C34878D82A}">
                    <a16:rowId xmlns:a16="http://schemas.microsoft.com/office/drawing/2014/main" val="774702315"/>
                  </a:ext>
                </a:extLst>
              </a:tr>
              <a:tr h="252254">
                <a:tc>
                  <a:txBody>
                    <a:bodyPr/>
                    <a:lstStyle/>
                    <a:p>
                      <a:r>
                        <a:rPr lang="en-US" sz="800" dirty="0">
                          <a:latin typeface="Arial" panose="020B0604020202020204" pitchFamily="34" charset="0"/>
                          <a:cs typeface="Arial" panose="020B0604020202020204" pitchFamily="34" charset="0"/>
                        </a:rPr>
                        <a:t>ROP (mm/s)</a:t>
                      </a:r>
                    </a:p>
                  </a:txBody>
                  <a:tcPr/>
                </a:tc>
                <a:tc>
                  <a:txBody>
                    <a:bodyPr/>
                    <a:lstStyle/>
                    <a:p>
                      <a:pPr algn="ctr"/>
                      <a:r>
                        <a:rPr lang="en-US" sz="800" dirty="0">
                          <a:latin typeface="Arial" panose="020B0604020202020204" pitchFamily="34" charset="0"/>
                          <a:cs typeface="Arial" panose="020B0604020202020204" pitchFamily="34" charset="0"/>
                        </a:rPr>
                        <a:t>1.6</a:t>
                      </a:r>
                    </a:p>
                  </a:txBody>
                  <a:tcPr anchor="ctr"/>
                </a:tc>
                <a:tc>
                  <a:txBody>
                    <a:bodyPr/>
                    <a:lstStyle/>
                    <a:p>
                      <a:pPr algn="ctr"/>
                      <a:r>
                        <a:rPr lang="en-US" sz="800" dirty="0">
                          <a:latin typeface="Arial" panose="020B0604020202020204" pitchFamily="34" charset="0"/>
                          <a:cs typeface="Arial" panose="020B0604020202020204" pitchFamily="34" charset="0"/>
                        </a:rPr>
                        <a:t>1.8</a:t>
                      </a:r>
                    </a:p>
                  </a:txBody>
                  <a:tcPr anchor="ctr"/>
                </a:tc>
                <a:tc>
                  <a:txBody>
                    <a:bodyPr/>
                    <a:lstStyle/>
                    <a:p>
                      <a:pPr algn="ctr"/>
                      <a:r>
                        <a:rPr lang="en-US" sz="800" dirty="0">
                          <a:latin typeface="Arial" panose="020B0604020202020204" pitchFamily="34" charset="0"/>
                          <a:cs typeface="Arial" panose="020B0604020202020204" pitchFamily="34" charset="0"/>
                        </a:rPr>
                        <a:t>1.9</a:t>
                      </a:r>
                    </a:p>
                  </a:txBody>
                  <a:tcPr anchor="ctr"/>
                </a:tc>
                <a:extLst>
                  <a:ext uri="{0D108BD9-81ED-4DB2-BD59-A6C34878D82A}">
                    <a16:rowId xmlns:a16="http://schemas.microsoft.com/office/drawing/2014/main" val="1273451592"/>
                  </a:ext>
                </a:extLst>
              </a:tr>
              <a:tr h="252254">
                <a:tc>
                  <a:txBody>
                    <a:bodyPr/>
                    <a:lstStyle/>
                    <a:p>
                      <a:r>
                        <a:rPr lang="en-US" sz="800" dirty="0">
                          <a:latin typeface="Arial" panose="020B0604020202020204" pitchFamily="34" charset="0"/>
                          <a:cs typeface="Arial" panose="020B0604020202020204" pitchFamily="34" charset="0"/>
                        </a:rPr>
                        <a:t>RPM</a:t>
                      </a:r>
                    </a:p>
                  </a:txBody>
                  <a:tcPr/>
                </a:tc>
                <a:tc>
                  <a:txBody>
                    <a:bodyPr/>
                    <a:lstStyle/>
                    <a:p>
                      <a:pPr algn="ctr"/>
                      <a:r>
                        <a:rPr lang="en-US" sz="800" dirty="0">
                          <a:latin typeface="Arial" panose="020B0604020202020204" pitchFamily="34" charset="0"/>
                          <a:cs typeface="Arial" panose="020B0604020202020204" pitchFamily="34" charset="0"/>
                        </a:rPr>
                        <a:t>900</a:t>
                      </a:r>
                    </a:p>
                  </a:txBody>
                  <a:tcPr anchor="ctr"/>
                </a:tc>
                <a:tc>
                  <a:txBody>
                    <a:bodyPr/>
                    <a:lstStyle/>
                    <a:p>
                      <a:pPr algn="ctr"/>
                      <a:r>
                        <a:rPr lang="en-US" sz="800" dirty="0">
                          <a:latin typeface="Arial" panose="020B0604020202020204" pitchFamily="34" charset="0"/>
                          <a:cs typeface="Arial" panose="020B0604020202020204" pitchFamily="34" charset="0"/>
                        </a:rPr>
                        <a:t>800</a:t>
                      </a:r>
                    </a:p>
                  </a:txBody>
                  <a:tcPr anchor="ctr"/>
                </a:tc>
                <a:tc>
                  <a:txBody>
                    <a:bodyPr/>
                    <a:lstStyle/>
                    <a:p>
                      <a:pPr algn="ctr"/>
                      <a:r>
                        <a:rPr lang="en-US" sz="800" dirty="0">
                          <a:latin typeface="Arial" panose="020B0604020202020204" pitchFamily="34" charset="0"/>
                          <a:cs typeface="Arial" panose="020B0604020202020204" pitchFamily="34" charset="0"/>
                        </a:rPr>
                        <a:t>600</a:t>
                      </a:r>
                    </a:p>
                  </a:txBody>
                  <a:tcPr anchor="ctr"/>
                </a:tc>
                <a:extLst>
                  <a:ext uri="{0D108BD9-81ED-4DB2-BD59-A6C34878D82A}">
                    <a16:rowId xmlns:a16="http://schemas.microsoft.com/office/drawing/2014/main" val="2213946007"/>
                  </a:ext>
                </a:extLst>
              </a:tr>
              <a:tr h="252254">
                <a:tc>
                  <a:txBody>
                    <a:bodyPr/>
                    <a:lstStyle/>
                    <a:p>
                      <a:r>
                        <a:rPr lang="en-US" sz="800" dirty="0">
                          <a:latin typeface="Arial" panose="020B0604020202020204" pitchFamily="34" charset="0"/>
                          <a:cs typeface="Arial" panose="020B0604020202020204" pitchFamily="34" charset="0"/>
                        </a:rPr>
                        <a:t>VIB (g)</a:t>
                      </a:r>
                    </a:p>
                  </a:txBody>
                  <a:tcPr/>
                </a:tc>
                <a:tc>
                  <a:txBody>
                    <a:bodyPr/>
                    <a:lstStyle/>
                    <a:p>
                      <a:pPr algn="ctr"/>
                      <a:r>
                        <a:rPr lang="en-US" sz="800" dirty="0">
                          <a:latin typeface="Arial" panose="020B0604020202020204" pitchFamily="34" charset="0"/>
                          <a:cs typeface="Arial" panose="020B0604020202020204" pitchFamily="34" charset="0"/>
                        </a:rPr>
                        <a:t>16g</a:t>
                      </a:r>
                    </a:p>
                  </a:txBody>
                  <a:tcPr anchor="ctr"/>
                </a:tc>
                <a:tc>
                  <a:txBody>
                    <a:bodyPr/>
                    <a:lstStyle/>
                    <a:p>
                      <a:pPr algn="ctr"/>
                      <a:r>
                        <a:rPr lang="en-US" sz="800" dirty="0">
                          <a:latin typeface="Arial" panose="020B0604020202020204" pitchFamily="34" charset="0"/>
                          <a:cs typeface="Arial" panose="020B0604020202020204" pitchFamily="34" charset="0"/>
                        </a:rPr>
                        <a:t>13g</a:t>
                      </a:r>
                    </a:p>
                  </a:txBody>
                  <a:tcPr anchor="ctr"/>
                </a:tc>
                <a:tc>
                  <a:txBody>
                    <a:bodyPr/>
                    <a:lstStyle/>
                    <a:p>
                      <a:pPr algn="ctr"/>
                      <a:r>
                        <a:rPr lang="en-US" sz="800" dirty="0">
                          <a:latin typeface="Arial" panose="020B0604020202020204" pitchFamily="34" charset="0"/>
                          <a:cs typeface="Arial" panose="020B0604020202020204" pitchFamily="34" charset="0"/>
                        </a:rPr>
                        <a:t>8g</a:t>
                      </a:r>
                    </a:p>
                  </a:txBody>
                  <a:tcPr anchor="ctr"/>
                </a:tc>
                <a:extLst>
                  <a:ext uri="{0D108BD9-81ED-4DB2-BD59-A6C34878D82A}">
                    <a16:rowId xmlns:a16="http://schemas.microsoft.com/office/drawing/2014/main" val="1472928996"/>
                  </a:ext>
                </a:extLst>
              </a:tr>
            </a:tbl>
          </a:graphicData>
        </a:graphic>
      </p:graphicFrame>
      <p:sp>
        <p:nvSpPr>
          <p:cNvPr id="36" name="Rectangle 35">
            <a:extLst>
              <a:ext uri="{FF2B5EF4-FFF2-40B4-BE49-F238E27FC236}">
                <a16:creationId xmlns:a16="http://schemas.microsoft.com/office/drawing/2014/main" id="{B84757EE-7D8C-F941-AA40-8DEBA09281EE}"/>
              </a:ext>
            </a:extLst>
          </p:cNvPr>
          <p:cNvSpPr/>
          <p:nvPr/>
        </p:nvSpPr>
        <p:spPr>
          <a:xfrm>
            <a:off x="4925" y="1105"/>
            <a:ext cx="2274898" cy="69207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Copy P01 screen and then amend it</a:t>
            </a:r>
          </a:p>
        </p:txBody>
      </p:sp>
    </p:spTree>
    <p:extLst>
      <p:ext uri="{BB962C8B-B14F-4D97-AF65-F5344CB8AC3E}">
        <p14:creationId xmlns:p14="http://schemas.microsoft.com/office/powerpoint/2010/main" val="75032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5"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9187</Words>
  <Application>Microsoft Macintosh PowerPoint</Application>
  <PresentationFormat>Widescreen</PresentationFormat>
  <Paragraphs>959</Paragraphs>
  <Slides>22</Slides>
  <Notes>18</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Parked slides after this (not needed)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Jacky Kotane [ MTN South Africa ]</dc:creator>
  <cp:lastModifiedBy>George Lordos</cp:lastModifiedBy>
  <cp:revision>97</cp:revision>
  <cp:lastPrinted>2021-03-07T12:25:56Z</cp:lastPrinted>
  <dcterms:created xsi:type="dcterms:W3CDTF">2021-03-06T14:23:55Z</dcterms:created>
  <dcterms:modified xsi:type="dcterms:W3CDTF">2021-03-07T16:39:24Z</dcterms:modified>
</cp:coreProperties>
</file>