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Thin"/>
      <p:regular r:id="rId29"/>
      <p:bold r:id="rId30"/>
      <p:italic r:id="rId31"/>
      <p:boldItalic r:id="rId32"/>
    </p:embeddedFont>
    <p:embeddedFont>
      <p:font typeface="Economic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oboto Medium"/>
      <p:regular r:id="rId41"/>
      <p:bold r:id="rId42"/>
      <p:italic r:id="rId43"/>
      <p:boldItalic r:id="rId44"/>
    </p:embeddedFont>
    <p:embeddedFont>
      <p:font typeface="Cabin"/>
      <p:regular r:id="rId45"/>
      <p:bold r:id="rId46"/>
      <p:italic r:id="rId47"/>
      <p:boldItalic r:id="rId48"/>
    </p:embeddedFont>
    <p:embeddedFont>
      <p:font typeface="Crimson Text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153EBB-EEBF-47E1-A707-A68241A40C1D}">
  <a:tblStyle styleId="{4B153EBB-EEBF-47E1-A707-A68241A40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44" Type="http://schemas.openxmlformats.org/officeDocument/2006/relationships/font" Target="fonts/RobotoMedium-boldItalic.fntdata"/><Relationship Id="rId43" Type="http://schemas.openxmlformats.org/officeDocument/2006/relationships/font" Target="fonts/RobotoMedium-italic.fntdata"/><Relationship Id="rId46" Type="http://schemas.openxmlformats.org/officeDocument/2006/relationships/font" Target="fonts/Cabin-bold.fntdata"/><Relationship Id="rId45" Type="http://schemas.openxmlformats.org/officeDocument/2006/relationships/font" Target="fonts/Cab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bin-boldItalic.fntdata"/><Relationship Id="rId47" Type="http://schemas.openxmlformats.org/officeDocument/2006/relationships/font" Target="fonts/Cabin-italic.fntdata"/><Relationship Id="rId49" Type="http://schemas.openxmlformats.org/officeDocument/2006/relationships/font" Target="fonts/CrimsonTex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italic.fntdata"/><Relationship Id="rId30" Type="http://schemas.openxmlformats.org/officeDocument/2006/relationships/font" Target="fonts/RobotoThin-bold.fntdata"/><Relationship Id="rId33" Type="http://schemas.openxmlformats.org/officeDocument/2006/relationships/font" Target="fonts/Economica-regular.fntdata"/><Relationship Id="rId32" Type="http://schemas.openxmlformats.org/officeDocument/2006/relationships/font" Target="fonts/RobotoThin-boldItalic.fntdata"/><Relationship Id="rId35" Type="http://schemas.openxmlformats.org/officeDocument/2006/relationships/font" Target="fonts/Economica-italic.fntdata"/><Relationship Id="rId34" Type="http://schemas.openxmlformats.org/officeDocument/2006/relationships/font" Target="fonts/Economica-bold.fntdata"/><Relationship Id="rId37" Type="http://schemas.openxmlformats.org/officeDocument/2006/relationships/font" Target="fonts/Roboto-regular.fntdata"/><Relationship Id="rId36" Type="http://schemas.openxmlformats.org/officeDocument/2006/relationships/font" Target="fonts/Economica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font" Target="fonts/RobotoThin-regular.fntdata"/><Relationship Id="rId51" Type="http://schemas.openxmlformats.org/officeDocument/2006/relationships/font" Target="fonts/CrimsonText-italic.fntdata"/><Relationship Id="rId50" Type="http://schemas.openxmlformats.org/officeDocument/2006/relationships/font" Target="fonts/CrimsonText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CrimsonText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2d42f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2d42f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baec9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baec9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Sector error refers to logical sector error. RAID etc is abstracted into sector error.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Assume that hardware is maintained and after service life -- hardware left-in-place will be subject to bathtub curve failures.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Document size is important, but effects on risk are absolutely proportional. Baseline model assumes 50M document.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Failure in larger documents can be readily estimated by proportionally increasing predicted failure rate.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674aef4e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674aef4e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674aef4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674aef4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Sampling only a percentage, or sampling with replacement is not a good strategy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Auditing based on use is even worse strategy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Can randomize order of auditing -- but must be systematic coverage of collection during interval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baec9e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baec9e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2baec9ee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2baec9e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Sector error refers to logical sector error. RAID etc is abstracted into sector error.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Assume that hardware is maintained and after service life -- hardware left-in-place will be subject to bathtub curve failures.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Document size is important, but effects on risk are absolutely proportional. Baseline model assumes 50M document.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Failure in larger documents can be readily estimated by proportionally increasing predicted failure rate.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2baec9ee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2baec9ee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Assumes infinite sector life -- best case!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Half life of firms is  3-7 years n most sectors,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2baec9e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2baec9e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Include threats from targeted attacks from resourced adversary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Caveat -- replication alonge cannot prevent attack on integrity of the auditing system -- need a cryptographic protocol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Byzantine failues -- a system needs 3N*1 nodes to be safe against subverted N subverted verifiers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of 7 replicas is safe against shock = 3 even with 1 extra node subverted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baec9ee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baec9ee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ee1a5f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ee1a5f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ee1a5fe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ee1a5fe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c3b1ff1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c3b1ff1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ee1a5fe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ee1a5fe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f674aef4e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f674aef4e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f674aef4e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f674aef4e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baec9ee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2baec9ee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10beac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10beac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d9f2882f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d9f2882f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674aef4e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674aef4e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674aef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674aef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674aef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f674aef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674aef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674aef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674aef4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674aef4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1143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  <a:defRPr b="0" i="0" sz="28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685800"/>
            <a:ext cx="82296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tiny.cc/IDCC2020Altma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1912.0790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0" y="1005500"/>
            <a:ext cx="91440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ctr">
              <a:spcBef>
                <a:spcPts val="2835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Selecting efficient and reliable preservation strategies: 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2835"/>
              </a:spcBef>
              <a:spcAft>
                <a:spcPts val="170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modeling long-term information integrity using large-scale hierarchical discrete event simulation</a:t>
            </a:r>
            <a:endParaRPr sz="400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442875" y="2151350"/>
            <a:ext cx="39468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Micah Altman</a:t>
            </a:r>
            <a:endParaRPr sz="26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MIT Libraries </a:t>
            </a:r>
            <a:endParaRPr sz="19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45720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45720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Richard Landau</a:t>
            </a:r>
            <a:endParaRPr sz="26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Program on Information Science</a:t>
            </a:r>
            <a:endParaRPr sz="19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04650" y="2027000"/>
            <a:ext cx="1192800" cy="1299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IDCC 20200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Dublin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838750" y="4557925"/>
            <a:ext cx="5259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&lt;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http://tiny.cc/IDCC2020Altman</a:t>
            </a:r>
            <a:r>
              <a:rPr lang="en" sz="2500"/>
              <a:t> &gt;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27285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 Damage to Files</a:t>
            </a:r>
            <a:endParaRPr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50" y="769375"/>
            <a:ext cx="4177211" cy="245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3"/>
          <p:cNvGraphicFramePr/>
          <p:nvPr/>
        </p:nvGraphicFramePr>
        <p:xfrm>
          <a:off x="1402688" y="33042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{4B153EBB-EEBF-47E1-A707-A68241A40C1D}</a:tableStyleId>
              </a:tblPr>
              <a:tblGrid>
                <a:gridCol w="990600"/>
                <a:gridCol w="1104900"/>
                <a:gridCol w="933450"/>
                <a:gridCol w="1228725"/>
                <a:gridCol w="952500"/>
                <a:gridCol w="8953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Layer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Role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Visibility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Distribution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8575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Lower Frequency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8575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Higher Frequency</a:t>
                      </a:r>
                      <a:b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(lower severity)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Storage </a:t>
                      </a: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Hardware </a:t>
                      </a:r>
                      <a:b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(Sector)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Causes  sector error / single document loss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Silent. 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Poisson event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28575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Controller failure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28575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Media corruption.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Local environment</a:t>
                      </a:r>
                      <a:b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(Glitch)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Increases rate of storage error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Invisible.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Poisson event of  some duration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HVAC failure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9525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Power spikes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The Best Disk Hardware is Not Enough -- Make Copies</a:t>
            </a:r>
            <a:endParaRPr sz="3700"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50" y="747175"/>
            <a:ext cx="6993000" cy="43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195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5 Copies + Systematic Annual Auditing </a:t>
            </a:r>
            <a:br>
              <a:rPr lang="en" sz="3700"/>
            </a:br>
            <a:r>
              <a:rPr lang="en" sz="3700"/>
              <a:t>is Sufficient Protection from Hardware Errors</a:t>
            </a:r>
            <a:endParaRPr sz="3700"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3275"/>
            <a:ext cx="4362225" cy="27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261500" y="4249425"/>
            <a:ext cx="422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Without auditing 20 copies are necessary to prevent loss over a century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575" y="1403275"/>
            <a:ext cx="4149725" cy="259719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4605600" y="4249425"/>
            <a:ext cx="422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With simple annual auditing</a:t>
            </a:r>
            <a:br>
              <a:rPr b="1" i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 5 Copies are Sufficient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1637450" y="745801"/>
            <a:ext cx="5194807" cy="35742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Institutional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Level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Threats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27285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/>
              <a:t> Institution-Level Failures</a:t>
            </a:r>
            <a:endParaRPr/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877913" y="2737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{4B153EBB-EEBF-47E1-A707-A68241A40C1D}</a:tableStyleId>
              </a:tblPr>
              <a:tblGrid>
                <a:gridCol w="1244225"/>
                <a:gridCol w="1387800"/>
                <a:gridCol w="1172475"/>
                <a:gridCol w="1543325"/>
                <a:gridCol w="1196375"/>
                <a:gridCol w="11246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Layer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Role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Visibility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Distribution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8575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Lower Frequency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8575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Higher Frequency</a:t>
                      </a:r>
                      <a:b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(lower severity)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Institution</a:t>
                      </a:r>
                      <a:b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(Server Failure)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Causes loss of a single copy  of a collection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Silent.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Exponential  Lifetime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0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Ransomware</a:t>
                      </a:r>
                      <a:b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Business failure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0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Curator error.</a:t>
                      </a:r>
                      <a:b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Billing error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Macro Environment</a:t>
                      </a:r>
                      <a:b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(Major Shock)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Increases rate of server failure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Invisible.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Poisson duration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Corporate Mergers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Recession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Immediate  loss of multiple servers 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Silent or visible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Poisson event 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Government Suppression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Regional war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175" y="746325"/>
            <a:ext cx="40005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Annual Auditing Does Not Protect Against Server Failure</a:t>
            </a:r>
            <a:endParaRPr sz="3700"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75" y="1457675"/>
            <a:ext cx="4088150" cy="25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527" y="1457675"/>
            <a:ext cx="4182049" cy="2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261500" y="4249425"/>
            <a:ext cx="422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Annual Audits</a:t>
            </a:r>
            <a:br>
              <a:rPr b="1" i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Significant collection Loss over Long Term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794450" y="4342650"/>
            <a:ext cx="422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Dividing Audit into Quarterly Segments Controls Risk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for Major Recessions and Minor Wars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169" r="179" t="0"/>
          <a:stretch/>
        </p:blipFill>
        <p:spPr>
          <a:xfrm>
            <a:off x="357325" y="1892488"/>
            <a:ext cx="3908625" cy="24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866475"/>
            <a:ext cx="3999900" cy="2503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1838750" y="4657225"/>
            <a:ext cx="6720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Weekly Server Auditing Protects Against Triple Simultaneous Server Failures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911050" y="644763"/>
            <a:ext cx="7561388" cy="35742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Managing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Format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Transformations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File Encryption with Key Replication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46500" y="1066850"/>
            <a:ext cx="39279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</a:t>
            </a:r>
            <a:endParaRPr b="1"/>
          </a:p>
          <a:p>
            <a:pPr indent="-342900" lvl="0" marL="457200" marR="1905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Entire collection is encrypted,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using a set of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encryption keys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all keys are destroyed, 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collection is lost</a:t>
            </a:r>
            <a:endParaRPr b="1" sz="1800"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4380950" y="1066850"/>
            <a:ext cx="48141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Risk</a:t>
            </a:r>
            <a:endParaRPr b="1"/>
          </a:p>
          <a:p>
            <a:pPr indent="-342900" lvl="0" marL="457200" marR="1905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Given key size, risk of loss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(not corruption) dominates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Model key failure as ‘server’ failure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Audit action: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1905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5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Challenge key-holder to prove it can decrypt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46500" y="3277100"/>
            <a:ext cx="90510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Results</a:t>
            </a:r>
            <a:endParaRPr b="1" sz="1500">
              <a:solidFill>
                <a:srgbClr val="FF0000"/>
              </a:solidFill>
            </a:endParaRPr>
          </a:p>
          <a:p>
            <a:pPr indent="-349250" lvl="0" marL="457200" marR="1905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libri"/>
              <a:buChar char="➔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Replicate encryption keys (or partial shared secrets) across independent holders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19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libri"/>
              <a:buChar char="➔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Shock size and frequency are driving factors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19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libri"/>
              <a:buChar char="➔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Shock-resistant auditing strategy is sufficient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9050" rtl="0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Format Failure with Reader Verification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46500" y="976425"/>
            <a:ext cx="39279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</a:t>
            </a:r>
            <a:endParaRPr b="1"/>
          </a:p>
          <a:p>
            <a:pPr indent="-342900" lvl="0" marL="457200" marR="1905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Documents are encoded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formats in collection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format cannot be interpreted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1905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Collection is loss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4166625" y="936225"/>
            <a:ext cx="50484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Risk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Model format failure as ‘server’ failure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Each format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is maintained by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servers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Each S holds an executable reader that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 read documents in that format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Audit action: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1905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Challenge server to prove it can read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0" y="3588600"/>
            <a:ext cx="90510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Results</a:t>
            </a:r>
            <a:endParaRPr b="1" sz="1500">
              <a:solidFill>
                <a:srgbClr val="FF0000"/>
              </a:solidFill>
            </a:endParaRPr>
          </a:p>
          <a:p>
            <a:pPr indent="-349250" lvl="0" marL="457200" marR="1905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libri"/>
              <a:buChar char="➔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Migrate formats when number of functioning readers is below replication threshold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19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libri"/>
              <a:buChar char="➔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Shock size and frequency are driving factors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19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libri"/>
              <a:buChar char="➔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Shock-resistant auditing strategy is sufficient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9050" rtl="0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04400" y="1275675"/>
            <a:ext cx="8248200" cy="3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ARXIV Preprint: 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[1912.07908] Selecting efficient and reliable preservation strategies: modeling long-term information integrity using large-scale hierarchical discrete event simulation</a:t>
            </a:r>
            <a:endParaRPr sz="3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accent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91350" y="304800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rimson Text"/>
                <a:ea typeface="Crimson Text"/>
                <a:cs typeface="Crimson Text"/>
                <a:sym typeface="Crimson Text"/>
              </a:rPr>
              <a:t>Related Work</a:t>
            </a:r>
            <a:endParaRPr>
              <a:solidFill>
                <a:schemeClr val="dk2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 or Repair?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46500" y="976425"/>
            <a:ext cx="39279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Benefits of compression</a:t>
            </a:r>
            <a:endParaRPr b="1"/>
          </a:p>
          <a:p>
            <a:pPr indent="-342900" lvl="0" marL="457200" marR="1905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Smaller document → 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reduce risk from hardware errors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Smaller collection → 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more replicas can be purchased and audited for fixed cost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Risks of compression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Increased fragility →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single error destroys document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Compression format must be managed for format obsolescence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4156350" y="87725"/>
            <a:ext cx="48648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1905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Treat large repairable documents as collection of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smaller non-repairable documents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Estimate using compression ratios for most common compression formats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4633900" y="4755375"/>
            <a:ext cx="406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Result: Compress</a:t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5681509" y="1722483"/>
            <a:ext cx="2363100" cy="940800"/>
          </a:xfrm>
          <a:prstGeom prst="triangle">
            <a:avLst>
              <a:gd fmla="val 982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5601238" y="689737"/>
            <a:ext cx="2458800" cy="2015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5681509" y="2111698"/>
            <a:ext cx="732000" cy="593400"/>
          </a:xfrm>
          <a:prstGeom prst="triangle">
            <a:avLst>
              <a:gd fmla="val 94902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260" name="Google Shape;260;p33"/>
          <p:cNvSpPr/>
          <p:nvPr/>
        </p:nvSpPr>
        <p:spPr>
          <a:xfrm>
            <a:off x="6413554" y="723109"/>
            <a:ext cx="1627200" cy="1388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+"/>
            </a:pPr>
            <a:r>
              <a:rPr lang="en" sz="1000"/>
              <a:t>1 Replica</a:t>
            </a:r>
            <a:endParaRPr sz="1000"/>
          </a:p>
        </p:txBody>
      </p:sp>
      <p:cxnSp>
        <p:nvCxnSpPr>
          <p:cNvPr id="261" name="Google Shape;261;p33"/>
          <p:cNvCxnSpPr/>
          <p:nvPr/>
        </p:nvCxnSpPr>
        <p:spPr>
          <a:xfrm flipH="1" rot="10800000">
            <a:off x="5644277" y="734157"/>
            <a:ext cx="2396400" cy="1954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2" name="Google Shape;262;p33"/>
          <p:cNvSpPr txBox="1"/>
          <p:nvPr/>
        </p:nvSpPr>
        <p:spPr>
          <a:xfrm>
            <a:off x="6368688" y="2111813"/>
            <a:ext cx="1691400" cy="59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6099235" y="2752631"/>
            <a:ext cx="21093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Repairability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4" name="Google Shape;264;p33"/>
          <p:cNvCxnSpPr/>
          <p:nvPr/>
        </p:nvCxnSpPr>
        <p:spPr>
          <a:xfrm>
            <a:off x="6030538" y="2795613"/>
            <a:ext cx="16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" name="Google Shape;265;p33"/>
          <p:cNvSpPr txBox="1"/>
          <p:nvPr/>
        </p:nvSpPr>
        <p:spPr>
          <a:xfrm rot="-5400000">
            <a:off x="4216010" y="1453356"/>
            <a:ext cx="21093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Compressability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264850" y="1833851"/>
            <a:ext cx="8723454" cy="7725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Recommendations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164075" y="160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Bottom Line</a:t>
            </a:r>
            <a:endParaRPr b="1" sz="3700"/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-51075" y="1225225"/>
            <a:ext cx="4840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/>
              <a:t>for </a:t>
            </a:r>
            <a:r>
              <a:rPr b="1" lang="en" sz="2100"/>
              <a:t>Memory Institutions</a:t>
            </a:r>
            <a:endParaRPr b="1" sz="21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Replicate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Don’t fear the cloud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Diversify across institutions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Audit regularly and completely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Audit storage, formats, secrets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Compress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 txBox="1"/>
          <p:nvPr>
            <p:ph idx="2" type="body"/>
          </p:nvPr>
        </p:nvSpPr>
        <p:spPr>
          <a:xfrm>
            <a:off x="4531200" y="1228225"/>
            <a:ext cx="461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f</a:t>
            </a:r>
            <a:r>
              <a:rPr b="1" i="1" lang="en" sz="2200"/>
              <a:t>or </a:t>
            </a:r>
            <a:r>
              <a:rPr b="1" lang="en" sz="2200"/>
              <a:t>Vendors</a:t>
            </a:r>
            <a:endParaRPr b="1"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Forget 11 nines … </a:t>
            </a:r>
            <a:br>
              <a:rPr lang="en" sz="2200"/>
            </a:br>
            <a:r>
              <a:rPr lang="en" sz="2200"/>
              <a:t>r</a:t>
            </a:r>
            <a:r>
              <a:rPr lang="en" sz="2200"/>
              <a:t>eveal replication strategy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Collect and share  loss rates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Support auditing primitives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Disclose institutional dependencies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913" y="196875"/>
            <a:ext cx="6010173" cy="45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This article addresses the problem of formulating efficient and reliable operational preservation policies that ensure bit-level information integrity over long periods, and in the presence of a diverse range of real-world technical, legal, organizational, and economic threats. We develop a systematic, quantitative prediction framework that combines formal modeling, discrete-event-based simulation, hierarchical modeling, and then use empirically calibrated sensitivity analysis to identify effective strategies.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Specifically, the framework formally defines an objective function for preservation that maps a set of preservation policies and a risk profile to a set of preservation costs, and an expected collection loss distribution. In this framework, a curator’s objective is to select optimal policies that minimize expected loss subject to budget constraints. To estimate preservation loss under different policy conditions optimal policies, we develop a statistical hierarchical risk model that includes four sources of risk: the storage hardware; the physical environment; the curating institution; and the global environment. We then employ a general discrete event-based simulation framework to evaluate the expected loss and the cost of employing varying preservation strategies under specific parameterization of risks.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 framework offers flexibility for the modeling of a wide range of preservation policies and threats. Since this framework is open source and easily deployed in a cloud computing environment, it can be used to produce analysis based on independent estimates of scenario-specific costs, reliability, and risks.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We present results summarizing hundreds of thousands of simulations using this framework. This analysis points to a number of robust and broadly applicable preservation strategies, provides novel insights into specific preservation tactics, and provides evidence that challenges received wisdom.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137400" y="224175"/>
            <a:ext cx="6997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Shifting Economics of Digital Information 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11702" y="1599825"/>
            <a:ext cx="82665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bin"/>
                <a:ea typeface="Cabin"/>
                <a:cs typeface="Cabin"/>
                <a:sym typeface="Cabin"/>
              </a:rPr>
              <a:t>Going digital changes economics of long term access</a:t>
            </a:r>
            <a:endParaRPr i="1" sz="2400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Cabin"/>
              <a:ea typeface="Cabin"/>
              <a:cs typeface="Cabin"/>
              <a:sym typeface="Cabin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Char char="•"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Computation is cheap</a:t>
            </a:r>
            <a:endParaRPr sz="2400">
              <a:latin typeface="Cabin"/>
              <a:ea typeface="Cabin"/>
              <a:cs typeface="Cabin"/>
              <a:sym typeface="Cabin"/>
            </a:endParaRPr>
          </a:p>
          <a:p>
            <a:pPr indent="-285750" lvl="0" marL="28575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•"/>
            </a:pPr>
            <a:r>
              <a:rPr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Replication is cheap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Char char="•"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C</a:t>
            </a:r>
            <a:r>
              <a:rPr lang="en" sz="2400">
                <a:latin typeface="Cabin"/>
                <a:ea typeface="Cabin"/>
                <a:cs typeface="Cabin"/>
                <a:sym typeface="Cabin"/>
              </a:rPr>
              <a:t>onservation</a:t>
            </a:r>
            <a:br>
              <a:rPr lang="en" sz="2400">
                <a:latin typeface="Cabin"/>
                <a:ea typeface="Cabin"/>
                <a:cs typeface="Cabin"/>
                <a:sym typeface="Cabin"/>
              </a:rPr>
            </a:br>
            <a:r>
              <a:rPr lang="en" sz="2400">
                <a:latin typeface="Cabin"/>
                <a:ea typeface="Cabin"/>
                <a:cs typeface="Cabin"/>
                <a:sym typeface="Cabin"/>
              </a:rPr>
              <a:t> (of media, hardware) </a:t>
            </a:r>
            <a:br>
              <a:rPr lang="en" sz="2400">
                <a:latin typeface="Cabin"/>
                <a:ea typeface="Cabin"/>
                <a:cs typeface="Cabin"/>
                <a:sym typeface="Cabin"/>
              </a:rPr>
            </a:br>
            <a:r>
              <a:rPr lang="en" sz="2400">
                <a:latin typeface="Cabin"/>
                <a:ea typeface="Cabin"/>
                <a:cs typeface="Cabin"/>
                <a:sym typeface="Cabin"/>
              </a:rPr>
              <a:t>is expensive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Threat Modeling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1018693" y="3771399"/>
            <a:ext cx="8089738" cy="801415"/>
            <a:chOff x="1593000" y="2322568"/>
            <a:chExt cx="5957975" cy="643500"/>
          </a:xfrm>
        </p:grpSpPr>
        <p:sp>
          <p:nvSpPr>
            <p:cNvPr id="102" name="Google Shape;102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baseline="30000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Major correlated failure</a:t>
              </a:r>
              <a:endParaRPr b="1" baseline="30000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Shock</a:t>
              </a:r>
              <a:endParaRPr sz="2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Latent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Induces immediate server failure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May raise rate of server failure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1018693" y="2955810"/>
            <a:ext cx="8089738" cy="801415"/>
            <a:chOff x="1593000" y="2322568"/>
            <a:chExt cx="5957975" cy="643500"/>
          </a:xfrm>
        </p:grpSpPr>
        <p:sp>
          <p:nvSpPr>
            <p:cNvPr id="110" name="Google Shape;110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Replica failure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Server</a:t>
              </a:r>
              <a:endParaRPr sz="2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387857" y="2554735"/>
              <a:ext cx="2971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Deletected on server or file audit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Entire replica of collection is lost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1018693" y="1977012"/>
            <a:ext cx="8089738" cy="801415"/>
            <a:chOff x="1593000" y="2322568"/>
            <a:chExt cx="5957975" cy="643500"/>
          </a:xfrm>
        </p:grpSpPr>
        <p:sp>
          <p:nvSpPr>
            <p:cNvPr id="118" name="Google Shape;118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Environmental Conditions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Glitches</a:t>
              </a:r>
              <a:endParaRPr sz="1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Latent (Invisible)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Periodic changes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Increases sector error rate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1018693" y="1237632"/>
            <a:ext cx="8089738" cy="801415"/>
            <a:chOff x="1593000" y="2322568"/>
            <a:chExt cx="5957975" cy="643500"/>
          </a:xfrm>
        </p:grpSpPr>
        <p:sp>
          <p:nvSpPr>
            <p:cNvPr id="126" name="Google Shape;126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Corrupts portion of document</a:t>
              </a:r>
              <a:endPara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Sector</a:t>
              </a:r>
              <a:endParaRPr sz="19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Detected only on file audit (silent)</a:t>
              </a:r>
              <a:endParaRPr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Related to storage quality</a:t>
              </a:r>
              <a:endParaRPr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3" name="Google Shape;133;p18"/>
          <p:cNvSpPr txBox="1"/>
          <p:nvPr/>
        </p:nvSpPr>
        <p:spPr>
          <a:xfrm rot="-5400000">
            <a:off x="513275" y="1419400"/>
            <a:ext cx="12246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HARDWARE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 rot="-5400000">
            <a:off x="464100" y="3188650"/>
            <a:ext cx="14268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INSTITUTION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Preservation Actions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197125" y="1236125"/>
            <a:ext cx="39999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Replication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Repair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Transformations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Compression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Encryption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Reformatting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6" y="1630205"/>
            <a:ext cx="3999900" cy="233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Cost Modeling</a:t>
            </a:r>
            <a:endParaRPr sz="4600"/>
          </a:p>
        </p:txBody>
      </p:sp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159000" y="1044525"/>
            <a:ext cx="86733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100"/>
              <a:t>Cost(C,S)= 	f(</a:t>
            </a:r>
            <a:r>
              <a:rPr b="1" i="1" lang="en" sz="2100"/>
              <a:t>storage(C,S), communications(C,S), Replicas(S))</a:t>
            </a:r>
            <a:endParaRPr b="1" i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Simplifications: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Each separate replication imposes a fixed cost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Storage cost is linear in (compressed) collection size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Communication is linear in collection size; audit frequency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Other computation costs are negligible</a:t>
            </a:r>
            <a:endParaRPr sz="3300"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Characterizing Preservation as Optimization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Given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i="1" lang="en"/>
              <a:t>collection </a:t>
            </a:r>
            <a:r>
              <a:rPr lang="en"/>
              <a:t>(</a:t>
            </a:r>
            <a:r>
              <a:rPr b="1" lang="en"/>
              <a:t>C</a:t>
            </a:r>
            <a:r>
              <a:rPr lang="en"/>
              <a:t>), of documents ={</a:t>
            </a:r>
            <a:r>
              <a:rPr b="1" lang="en"/>
              <a:t>D1</a:t>
            </a:r>
            <a:r>
              <a:rPr lang="en"/>
              <a:t>..</a:t>
            </a:r>
            <a:r>
              <a:rPr b="1" lang="en"/>
              <a:t>DN</a:t>
            </a:r>
            <a:r>
              <a:rPr lang="en"/>
              <a:t>};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budget (</a:t>
            </a:r>
            <a:r>
              <a:rPr b="1" lang="en"/>
              <a:t>B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Distribution of threats </a:t>
            </a:r>
            <a:r>
              <a:rPr b="1" lang="en"/>
              <a:t>P()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Choose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preservation strategy (</a:t>
            </a:r>
            <a:r>
              <a:rPr b="1" lang="en"/>
              <a:t>S</a:t>
            </a:r>
            <a:r>
              <a:rPr lang="en"/>
              <a:t>) = </a:t>
            </a:r>
            <a:br>
              <a:rPr lang="en"/>
            </a:br>
            <a:r>
              <a:rPr lang="en"/>
              <a:t>	{Copies, AuditMethod, </a:t>
            </a:r>
            <a:br>
              <a:rPr lang="en"/>
            </a:br>
            <a:r>
              <a:rPr lang="en"/>
              <a:t>	RepairFrequency, FileTransformation}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Choose the optimal strategy, </a:t>
            </a:r>
            <a:r>
              <a:rPr b="1" lang="en"/>
              <a:t>S*, </a:t>
            </a:r>
            <a:r>
              <a:rPr lang="en"/>
              <a:t>to minimize collection loss, within the budget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min</a:t>
            </a:r>
            <a:r>
              <a:rPr baseline="-25000" lang="en"/>
              <a:t>S∗ ∋ S</a:t>
            </a:r>
            <a:r>
              <a:rPr lang="en"/>
              <a:t> </a:t>
            </a:r>
            <a:r>
              <a:rPr lang="en"/>
              <a:t>E(Loss(C,S*)) | Cost(C,S*)</a:t>
            </a:r>
            <a:r>
              <a:rPr lang="en"/>
              <a:t>≤ </a:t>
            </a:r>
            <a:r>
              <a:rPr b="1" lang="en"/>
              <a:t>B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472025" y="1421751"/>
            <a:ext cx="8464510" cy="23029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Protecting Against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Hardware Errors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