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s/comment1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Author id="0" initials="" name="Michael McDonald" lastIdx="1" clrIdx="0"/>
  <p:cmAuthor id="1" initials="" name="Alejandro Trelles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73F7F69F-D598-432C-A9C8-DB6DE584AED1}">
  <a:tblStyle styleName="Table_0" styleId="{73F7F69F-D598-432C-A9C8-DB6DE584AED1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1" styleId="{85F4448D-C7BC-47A6-9A71-240976EFBED7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  <a:tblStyle styleName="Table_2" styleId="{D5D0177B-B557-47CC-B904-5DD0D4DA8C12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theme/theme1.xml" Type="http://schemas.openxmlformats.org/officeDocument/2006/relationships/theme" Id="rId1"/><Relationship Target="slides/slide16.xml" Type="http://schemas.openxmlformats.org/officeDocument/2006/relationships/slide" Id="rId22"/><Relationship Target="commentAuthors.xml" Type="http://schemas.openxmlformats.org/officeDocument/2006/relationships/commentAuthors" Id="rId4"/><Relationship Target="slides/slide17.xml" Type="http://schemas.openxmlformats.org/officeDocument/2006/relationships/slide" Id="rId23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1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m idx="1" authorId="0">
    <p:pos y="0" x="6000"/>
    <p:text>Micah: do you know the algorithm details?</p:text>
  </p:cm>
  <p:cm idx="1" authorId="1">
    <p:pos y="100" x="6000"/>
    <p:text>_Marked as resolved_</p:text>
  </p:cm>
  <p:cm idx="2" authorId="1">
    <p:pos y="200" x="6000"/>
    <p:text>_Re-opened_
Yes, See the slide above...</p:text>
  </p:cm>
</p:cmLst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3" name="Shape 1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9" name="Shape 1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2" name="Shape 1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8" name="Shape 1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5" name="Shape 1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1" name="Shape 1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3" name="Shape 1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9" name="Shape 1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7" name="Shape 2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6" name="Shape 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comments/comment1.xml" Type="http://schemas.openxmlformats.org/officeDocument/2006/relationships/comments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4"/><Relationship Target="http://www.ine.mx/docs/IFE-v2/DERFE/DERFE-CNV/2013/Redistritacion/CGe60213ap4.pdf" Type="http://schemas.openxmlformats.org/officeDocument/2006/relationships/hyperlink" TargetMode="External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400" lang="en"/>
              <a:t>Micah Altman			Massachusetts Institute of Technology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Eric Magar			Instituto Tecnológico Autónomo de México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Michael McDonald		University of Florida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Alejandro Trelles		University of Pittsburgh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1800" lang="en">
                <a:solidFill>
                  <a:srgbClr val="FFFFFF"/>
                </a:solidFill>
              </a:rPr>
              <a:t>The Effects of Automated Redistricting and Partisan Strategic Interaction on Representation: The Case of Mexico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Optimization Algorithm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sz="1200" lang="en"/>
              <a:t>Simulated Annealing</a:t>
            </a:r>
            <a:r>
              <a:rPr sz="1200" lang="en"/>
              <a:t>. </a:t>
            </a:r>
            <a:r>
              <a:rPr sz="1000" lang="en">
                <a:solidFill>
                  <a:srgbClr val="222222"/>
                </a:solidFill>
              </a:rPr>
              <a:t>Probabilistic meta-heuristic for the global optimization problem of locating a good approximation to the global optimum of a given function in a large search space.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"/>
              <a:t>The algorithm attempts to find the global minimum temperature of the </a:t>
            </a:r>
          </a:p>
          <a:p>
            <a:pPr rtl="0">
              <a:spcBef>
                <a:spcPts val="0"/>
              </a:spcBef>
              <a:buNone/>
            </a:pPr>
            <a:r>
              <a:rPr b="1" sz="1200" lang="en"/>
              <a:t>cost function</a:t>
            </a:r>
            <a:r>
              <a:rPr sz="1200" lang="en"/>
              <a:t> through thousands of iterations (using secciones) </a:t>
            </a:r>
          </a:p>
          <a:p>
            <a:pPr rtl="0">
              <a:spcBef>
                <a:spcPts val="0"/>
              </a:spcBef>
              <a:buNone/>
            </a:pPr>
            <a:r>
              <a:rPr sz="1200" lang="en"/>
              <a:t>and restricted by the four parameters mentioned above.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rtl="0">
              <a:spcBef>
                <a:spcPts val="0"/>
              </a:spcBef>
              <a:buNone/>
            </a:pPr>
            <a:r>
              <a:rPr sz="1200" lang="en"/>
              <a:t>This combinatorial optimization algorithm was used to generate </a:t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the first scenario in every one of the 32 states. 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32975" x="4905925"/>
            <a:ext cy="2695575" cx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y="11562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4400" lang="en"/>
              <a:t>Implementation Transparency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y="1257124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Simulated Annealing is known to be sensitive to implementation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Key detail is convergence criteria -- Mexico process uses best-of-three, which is not best practice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Other details of Mexico’s implementation are almost entirely undocumented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Implementation is claimed to be open source, but is not actually publicly available</a:t>
            </a:r>
          </a:p>
          <a:p>
            <a:pPr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Initial results of plan and party responses are not made publicly available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Mexico’s Redistricting Process</a:t>
            </a:r>
          </a:p>
        </p:txBody>
      </p:sp>
      <p:sp>
        <p:nvSpPr>
          <p:cNvPr id="134" name="Shape 134"/>
          <p:cNvSpPr/>
          <p:nvPr/>
        </p:nvSpPr>
        <p:spPr>
          <a:xfrm>
            <a:off y="1611375" x="3345250"/>
            <a:ext cy="1096199" cx="23996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 Apportionment of 300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Legislative Single-Member Districts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to 32 States</a:t>
            </a:r>
          </a:p>
        </p:txBody>
      </p:sp>
      <p:sp>
        <p:nvSpPr>
          <p:cNvPr id="135" name="Shape 135"/>
          <p:cNvSpPr/>
          <p:nvPr/>
        </p:nvSpPr>
        <p:spPr>
          <a:xfrm>
            <a:off y="1763600" x="2765575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y="1549850" x="155850"/>
            <a:ext cy="1096199" cx="24666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Federal Electoral Institute  (IFE)*</a:t>
            </a:r>
            <a:r>
              <a:rPr lang="en"/>
              <a:t> Appoints  Technical Committee, Adopts Redistricting Criteria, Algorithm &amp; Weights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y="2673550" x="191425"/>
            <a:ext cy="303000" cx="282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* </a:t>
            </a:r>
            <a:r>
              <a:rPr sz="800" lang="en">
                <a:solidFill>
                  <a:schemeClr val="dk1"/>
                </a:solidFill>
              </a:rPr>
              <a:t>in 2014, IFE became National Electoral Institute (INE)</a:t>
            </a:r>
          </a:p>
        </p:txBody>
      </p:sp>
      <p:sp>
        <p:nvSpPr>
          <p:cNvPr id="138" name="Shape 138"/>
          <p:cNvSpPr/>
          <p:nvPr/>
        </p:nvSpPr>
        <p:spPr>
          <a:xfrm>
            <a:off y="1777100" x="5927350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>
            <a:off y="1549850" x="6590650"/>
            <a:ext cy="1096199" cx="1895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Optimization Algorithm Produces First Scenario for Every  State (32)</a:t>
            </a:r>
          </a:p>
        </p:txBody>
      </p:sp>
      <p:sp>
        <p:nvSpPr>
          <p:cNvPr id="140" name="Shape 140"/>
          <p:cNvSpPr/>
          <p:nvPr/>
        </p:nvSpPr>
        <p:spPr>
          <a:xfrm>
            <a:off y="4227550" x="155837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y="3004050" x="771087"/>
            <a:ext cy="948300" cx="1895700"/>
          </a:xfrm>
          <a:prstGeom prst="flowChartAlternateProcess">
            <a:avLst/>
          </a:prstGeom>
          <a:solidFill>
            <a:schemeClr val="lt2"/>
          </a:solidFill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National &amp; State Parties Propose Amendments, Must Improve Score</a:t>
            </a:r>
          </a:p>
        </p:txBody>
      </p:sp>
      <p:sp>
        <p:nvSpPr>
          <p:cNvPr id="142" name="Shape 142"/>
          <p:cNvSpPr/>
          <p:nvPr/>
        </p:nvSpPr>
        <p:spPr>
          <a:xfrm>
            <a:off y="3100850" x="2765575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y="2888700" x="6642825"/>
            <a:ext cy="948300" cx="1895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Second Scenario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is Created Based on Partisan Counterproposals </a:t>
            </a:r>
          </a:p>
        </p:txBody>
      </p:sp>
      <p:sp>
        <p:nvSpPr>
          <p:cNvPr id="144" name="Shape 144"/>
          <p:cNvSpPr/>
          <p:nvPr/>
        </p:nvSpPr>
        <p:spPr>
          <a:xfrm>
            <a:off y="3047250" x="5927350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y="4090150" x="771102"/>
            <a:ext cy="948300" cx="2264100"/>
          </a:xfrm>
          <a:prstGeom prst="flowChartAlternateProcess">
            <a:avLst/>
          </a:prstGeom>
          <a:solidFill>
            <a:schemeClr val="lt2"/>
          </a:solidFill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National &amp; State Parties Propose a Second Round of Amendments, Must Improve Score</a:t>
            </a:r>
          </a:p>
        </p:txBody>
      </p:sp>
      <p:sp>
        <p:nvSpPr>
          <p:cNvPr id="146" name="Shape 146"/>
          <p:cNvSpPr/>
          <p:nvPr/>
        </p:nvSpPr>
        <p:spPr>
          <a:xfrm>
            <a:off y="4079650" x="6637625"/>
            <a:ext cy="948300" cx="2399699"/>
          </a:xfrm>
          <a:prstGeom prst="flowChartAlternateProcess">
            <a:avLst/>
          </a:prstGeom>
          <a:solidFill>
            <a:schemeClr val="lt2"/>
          </a:solidFill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Proposes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Third (Final) Scenario to IFE’s General Council</a:t>
            </a:r>
          </a:p>
        </p:txBody>
      </p:sp>
      <p:sp>
        <p:nvSpPr>
          <p:cNvPr id="147" name="Shape 147"/>
          <p:cNvSpPr/>
          <p:nvPr/>
        </p:nvSpPr>
        <p:spPr>
          <a:xfrm>
            <a:off y="4317400" x="5927337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y="2971500" x="3345250"/>
            <a:ext cy="948300" cx="23996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Evaluates Partisan Counterproposals for each State</a:t>
            </a:r>
          </a:p>
        </p:txBody>
      </p:sp>
      <p:sp>
        <p:nvSpPr>
          <p:cNvPr id="149" name="Shape 149"/>
          <p:cNvSpPr/>
          <p:nvPr/>
        </p:nvSpPr>
        <p:spPr>
          <a:xfrm>
            <a:off y="3115950" x="191412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y="4317400" x="3089212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y="4090150" x="3624150"/>
            <a:ext cy="948300" cx="2120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Evaluates Second Round of Partisan Counterproposals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Party Amendments</a:t>
            </a:r>
          </a:p>
          <a:p>
            <a:pPr>
              <a:spcBef>
                <a:spcPts val="0"/>
              </a:spcBef>
              <a:buNone/>
            </a:pPr>
            <a:r>
              <a:rPr sz="1200" lang="en"/>
              <a:t>(Accepted)/(Proposed)</a:t>
            </a:r>
          </a:p>
        </p:txBody>
      </p:sp>
      <p:graphicFrame>
        <p:nvGraphicFramePr>
          <p:cNvPr id="157" name="Shape 157"/>
          <p:cNvGraphicFramePr/>
          <p:nvPr/>
        </p:nvGraphicFramePr>
        <p:xfrm>
          <a:off y="1393750" x="873475"/>
          <a:ext cy="3000000" cx="3000000"/>
        </p:xfrm>
        <a:graphic>
          <a:graphicData uri="http://schemas.openxmlformats.org/drawingml/2006/table">
            <a:tbl>
              <a:tblPr>
                <a:noFill/>
                <a:tableStyleId>{73F7F69F-D598-432C-A9C8-DB6DE584AED1}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59375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solidFill>
                            <a:schemeClr val="dk1"/>
                          </a:solidFill>
                        </a:rPr>
                        <a:t>Party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National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State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Total 1st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National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State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Total 2nd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/>
                        <a:t>Total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PAN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17/22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2/20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19/42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17/24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4/16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21/40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40/82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PRI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0/0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2/28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2/28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8/30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6/26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14/56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16/84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PRD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3/27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2/21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5/48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5/29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5/18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10/47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15/95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PT 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1/12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1/20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2/22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3/15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1/16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4/31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6/53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PVEM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0/0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1/20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1/20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7/28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3/17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10/45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11/65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MC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1/17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0/21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1/38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6/32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2/16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8/48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9/86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PNA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0/1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1/18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1/19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4/11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3/17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7/28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8/47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>
                          <a:solidFill>
                            <a:schemeClr val="dk1"/>
                          </a:solidFill>
                        </a:rPr>
                        <a:t>IFE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0/0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1/9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1/9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0/0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5/13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5/13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6/22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  <a:tr h="37375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sz="1200" lang="en">
                          <a:solidFill>
                            <a:schemeClr val="dk1"/>
                          </a:solidFill>
                        </a:rPr>
                        <a:t>TOTAL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22/79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10/157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32/226</a:t>
                      </a:r>
                    </a:p>
                  </a:txBody>
                  <a:tcPr marR="91425" marB="91425" marT="91425" marL="91425"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50/169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29/139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43/308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sz="1200" lang="en"/>
                        <a:t>111/534</a:t>
                      </a:r>
                    </a:p>
                  </a:txBody>
                  <a:tcPr marR="91425" marB="91425" marT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Party Amendments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cost scores relative to 2nd scenario</a:t>
            </a: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 t="15577" b="27171" r="0" l="0"/>
          <a:stretch/>
        </p:blipFill>
        <p:spPr>
          <a:xfrm>
            <a:off y="1422525" x="4157550"/>
            <a:ext cy="3720975" cx="46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y="1784750" x="335875"/>
            <a:ext cy="1929599" cx="402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1st, 2nd &amp;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3rd (final) Scenarios 	Black numbered circles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</a:rPr>
              <a:t>PAN	 			Blue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</a:rPr>
              <a:t>PRI 				Red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FFD966"/>
                </a:solidFill>
              </a:rPr>
              <a:t>PRD 				Gold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CCCCCC"/>
                </a:solidFill>
              </a:rPr>
              <a:t>Minor 			Grey</a:t>
            </a:r>
          </a:p>
          <a:p>
            <a:pPr rtl="0" indent="0" mar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Overlaps 			Brown, with a leaf for</a:t>
            </a:r>
          </a:p>
          <a:p>
            <a:pPr indent="457200" marL="137160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each overlap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Party Amendments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/>
              <a:t>Change to districts (% of new district population in old district)</a:t>
            </a:r>
          </a:p>
        </p:txBody>
      </p:sp>
      <p:graphicFrame>
        <p:nvGraphicFramePr>
          <p:cNvPr id="170" name="Shape 170"/>
          <p:cNvGraphicFramePr/>
          <p:nvPr/>
        </p:nvGraphicFramePr>
        <p:xfrm>
          <a:off y="2006225" x="5968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{85F4448D-C7BC-47A6-9A71-240976EFBED7}</a:tableStyleId>
              </a:tblPr>
              <a:tblGrid>
                <a:gridCol w="1917775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Similarity Between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min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25%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median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75%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2006 plan &amp;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i="1"/>
                        <a:t>1st 2015 scenario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0.128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0.419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0.584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0.755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2006 plan &amp; 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3rd 2015 scenario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0.125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0.437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0.805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1st 2015 scenario &amp; 3rd 2015 scenario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0.174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Party Amendments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/>
              <a:t>Change to districts (% of new district population in old district)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y="2006225" x="596862"/>
          <a:ext cy="3000000" cx="3000000"/>
        </p:xfrm>
        <a:graphic>
          <a:graphicData uri="http://schemas.openxmlformats.org/drawingml/2006/table">
            <a:tbl>
              <a:tblPr>
                <a:noFill/>
                <a:tableStyleId>{D5D0177B-B557-47CC-B904-5DD0D4DA8C12}</a:tableStyleId>
              </a:tblPr>
              <a:tblGrid>
                <a:gridCol w="1917775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Similarity Between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min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25%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median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75%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max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2006 plan &amp; 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 i="1"/>
                        <a:t>1st 2015 scenario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0.128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0.419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0.584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0.755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2006 plan &amp; </a:t>
                      </a:r>
                    </a:p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3rd 2015 scenario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0.125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0.437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0.805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 lvl="0">
                        <a:spcBef>
                          <a:spcPts val="0"/>
                        </a:spcBef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1st 2015 scenario &amp; 3rd 2015 scenario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0.174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0.643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0.967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algn="ctr" rtl="0"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R="91425" marB="91425" marT="91425" marL="91425"/>
                </a:tc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y="2858225" x="2970200"/>
            <a:ext cy="243899" cx="32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/>
        </p:nvSpPr>
        <p:spPr>
          <a:xfrm>
            <a:off y="2858225" x="4169750"/>
            <a:ext cy="243899" cx="32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y="2858225" x="5369300"/>
            <a:ext cy="243899" cx="32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/>
        </p:nvSpPr>
        <p:spPr>
          <a:xfrm>
            <a:off y="2858225" x="6601775"/>
            <a:ext cy="243899" cx="32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/>
        </p:nvSpPr>
        <p:spPr>
          <a:xfrm>
            <a:off y="2858225" x="7768400"/>
            <a:ext cy="243899" cx="322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y="4432225" x="527100"/>
            <a:ext cy="388500" cx="8089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Changes to districts from 1st to 3rd (final) scenarios generally led to districts being more similar to existing districts 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/>
              <a:t>Party Amendments</a:t>
            </a:r>
          </a:p>
          <a:p>
            <a:pPr lvl="0">
              <a:spcBef>
                <a:spcPts val="0"/>
              </a:spcBef>
              <a:buNone/>
            </a:pPr>
            <a:r>
              <a:rPr sz="1200" lang="en"/>
              <a:t>Automation vs. Party Strategic Behavior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"/>
              <a:t>Humans can beat the computer(!), which enables manipulation. </a:t>
            </a:r>
          </a:p>
          <a:p>
            <a:pPr rtl="0"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"/>
              <a:t>Smoking gun: four plans (3 PRD and one PRI/PVEM) objectively improved score, but were not adopted.</a:t>
            </a:r>
          </a:p>
          <a:p>
            <a:pPr rtl="0"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"/>
              <a:t>Cannot know if other plans that improved score, but hurt parties, exist since they were not proposed.</a:t>
            </a:r>
          </a:p>
          <a:p>
            <a:pPr rtl="0" lvl="1" indent="-3302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sz="1600" lang="en"/>
              <a:t>Increased similarity of final plan to existing plan suggestive that only plans that favored status quo were proposed.</a:t>
            </a:r>
          </a:p>
          <a:p>
            <a:pPr rtl="0"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"/>
              <a:t>Not all parties had the same capacity to produce efficient counterproposals. </a:t>
            </a:r>
          </a:p>
          <a:p>
            <a:pPr rtl="0" lvl="0" indent="-3302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1600" lang="en"/>
              <a:t>Parties are learning to interact strategically and more “rational” behavior is expected in subsequent rounds of redistricting at the national and local level (future research agenda). </a:t>
            </a:r>
          </a:p>
          <a:p>
            <a:pPr rtl="0" lvl="1" indent="-330200" marL="9144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○"/>
            </a:pPr>
            <a:r>
              <a:rPr sz="1600" lang="en"/>
              <a:t>PAN was, by far, the most effective in producing low cost counterproposals, but with marginal benefits for the party. </a:t>
            </a:r>
          </a:p>
          <a:p>
            <a:pPr lvl="0" indent="0" marL="45720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Bias and Responsiveness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Estimate across states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Average seats = 9.4, tends to increase estimate of responsiveness.</a:t>
            </a:r>
          </a:p>
          <a:p>
            <a:pPr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Bias estimates presented relative to PRI, positive number indicates bias in favor of party relative to PRI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Does It All Mean?</a:t>
            </a:r>
          </a:p>
        </p:txBody>
      </p:sp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 t="16421" b="24549" r="12654" l="16769"/>
          <a:stretch/>
        </p:blipFill>
        <p:spPr>
          <a:xfrm>
            <a:off y="171237" x="2381675"/>
            <a:ext cy="4801024" cx="43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Mexico’s Redistricting Process</a:t>
            </a:r>
          </a:p>
        </p:txBody>
      </p:sp>
      <p:sp>
        <p:nvSpPr>
          <p:cNvPr id="35" name="Shape 35"/>
          <p:cNvSpPr/>
          <p:nvPr/>
        </p:nvSpPr>
        <p:spPr>
          <a:xfrm>
            <a:off y="1611375" x="3345250"/>
            <a:ext cy="1096199" cx="2399699"/>
          </a:xfrm>
          <a:prstGeom prst="flowChartAlternateProcess">
            <a:avLst/>
          </a:prstGeom>
          <a:solidFill>
            <a:schemeClr val="lt2"/>
          </a:solidFill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 Apportionment of 300 </a:t>
            </a:r>
          </a:p>
          <a:p>
            <a:pPr algn="ctr" rtl="0">
              <a:spcBef>
                <a:spcPts val="0"/>
              </a:spcBef>
              <a:buNone/>
            </a:pPr>
            <a:r>
              <a:rPr lang="en"/>
              <a:t>Legislative Single-Member Districts </a:t>
            </a:r>
          </a:p>
          <a:p>
            <a:pPr algn="ctr">
              <a:spcBef>
                <a:spcPts val="0"/>
              </a:spcBef>
              <a:buNone/>
            </a:pPr>
            <a:r>
              <a:rPr lang="en"/>
              <a:t>to 32 States</a:t>
            </a:r>
          </a:p>
        </p:txBody>
      </p:sp>
      <p:sp>
        <p:nvSpPr>
          <p:cNvPr id="36" name="Shape 36"/>
          <p:cNvSpPr/>
          <p:nvPr/>
        </p:nvSpPr>
        <p:spPr>
          <a:xfrm>
            <a:off y="1763600" x="2765575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y="1549850" x="155850"/>
            <a:ext cy="1096199" cx="24666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Federal Electoral Institute  (IFE)*</a:t>
            </a:r>
            <a:r>
              <a:rPr lang="en"/>
              <a:t> Appoints  Technical Committee, Adopts Redistricting Criteria, Algorithm &amp; Weights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2673550" x="191425"/>
            <a:ext cy="303000" cx="282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800" lang="en"/>
              <a:t>* </a:t>
            </a:r>
            <a:r>
              <a:rPr sz="800" lang="en">
                <a:solidFill>
                  <a:schemeClr val="dk1"/>
                </a:solidFill>
              </a:rPr>
              <a:t>in 2014, IFE became National Electoral Institute (INE)</a:t>
            </a:r>
          </a:p>
        </p:txBody>
      </p:sp>
      <p:sp>
        <p:nvSpPr>
          <p:cNvPr id="39" name="Shape 39"/>
          <p:cNvSpPr/>
          <p:nvPr/>
        </p:nvSpPr>
        <p:spPr>
          <a:xfrm>
            <a:off y="1777100" x="5927350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y="1549850" x="6590650"/>
            <a:ext cy="1096199" cx="1895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Optimization Algorithm Produces First Scenario for Every  State (32)</a:t>
            </a:r>
          </a:p>
        </p:txBody>
      </p:sp>
      <p:sp>
        <p:nvSpPr>
          <p:cNvPr id="41" name="Shape 41"/>
          <p:cNvSpPr/>
          <p:nvPr/>
        </p:nvSpPr>
        <p:spPr>
          <a:xfrm>
            <a:off y="4227550" x="155837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y="3004050" x="771087"/>
            <a:ext cy="948300" cx="1895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National &amp; State Parties Propose Amendments, Must Improve Score</a:t>
            </a:r>
          </a:p>
        </p:txBody>
      </p:sp>
      <p:sp>
        <p:nvSpPr>
          <p:cNvPr id="43" name="Shape 43"/>
          <p:cNvSpPr/>
          <p:nvPr/>
        </p:nvSpPr>
        <p:spPr>
          <a:xfrm>
            <a:off y="3100850" x="2765575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/>
          <p:nvPr/>
        </p:nvSpPr>
        <p:spPr>
          <a:xfrm>
            <a:off y="2888700" x="6642825"/>
            <a:ext cy="948300" cx="1895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Second Scenario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is Created Based on Partisan Counterproposals </a:t>
            </a:r>
          </a:p>
        </p:txBody>
      </p:sp>
      <p:sp>
        <p:nvSpPr>
          <p:cNvPr id="45" name="Shape 45"/>
          <p:cNvSpPr/>
          <p:nvPr/>
        </p:nvSpPr>
        <p:spPr>
          <a:xfrm>
            <a:off y="3047250" x="5927350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y="4090150" x="771102"/>
            <a:ext cy="948300" cx="22641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National &amp; State Parties Propose a Second Round of Amendments, Must Improve Score</a:t>
            </a:r>
          </a:p>
        </p:txBody>
      </p:sp>
      <p:sp>
        <p:nvSpPr>
          <p:cNvPr id="47" name="Shape 47"/>
          <p:cNvSpPr/>
          <p:nvPr/>
        </p:nvSpPr>
        <p:spPr>
          <a:xfrm>
            <a:off y="4079650" x="6637625"/>
            <a:ext cy="948300" cx="23996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Technical Committee Proposes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Third (Final) Scenario to IFE’s General Council</a:t>
            </a:r>
          </a:p>
        </p:txBody>
      </p:sp>
      <p:sp>
        <p:nvSpPr>
          <p:cNvPr id="48" name="Shape 48"/>
          <p:cNvSpPr/>
          <p:nvPr/>
        </p:nvSpPr>
        <p:spPr>
          <a:xfrm>
            <a:off y="4317400" x="5927337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y="2971500" x="3345250"/>
            <a:ext cy="948300" cx="23996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Evaluates Partisan Counterproposals for each State</a:t>
            </a:r>
          </a:p>
        </p:txBody>
      </p:sp>
      <p:sp>
        <p:nvSpPr>
          <p:cNvPr id="50" name="Shape 50"/>
          <p:cNvSpPr/>
          <p:nvPr/>
        </p:nvSpPr>
        <p:spPr>
          <a:xfrm>
            <a:off y="3115950" x="191412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y="4317400" x="3089212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y="4090150" x="3624150"/>
            <a:ext cy="948300" cx="2120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Evaluates Second Round of Partisan Counterproposals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Bias and Responsiveness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For current districts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Bias favors PRD in 2006, but favors PRI in 2009</a:t>
            </a:r>
          </a:p>
          <a:p>
            <a:pPr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2015 redistricting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No bias for PAN and PRD, 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Bias favoring PVEM and PT-C</a:t>
            </a:r>
          </a:p>
          <a:p>
            <a:pPr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Slight bias favoring PRD in 1st Scenario reduced in 3rd Scenario</a:t>
            </a:r>
          </a:p>
          <a:p>
            <a:pPr rtl="0" lvl="2" indent="-381000" marL="1371600">
              <a:spcBef>
                <a:spcPts val="0"/>
              </a:spcBef>
              <a:buClr>
                <a:schemeClr val="dk2"/>
              </a:buClr>
              <a:buSzPct val="80000"/>
              <a:buFont typeface="Wingdings"/>
              <a:buChar char="§"/>
            </a:pPr>
            <a:r>
              <a:rPr lang="en"/>
              <a:t>Failed PRD amendments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Mexico’s use of automated optimal redistricting algorithm allows strategic party amendments by virtue of limitations of automated redistricting algorithms.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Strategic behavior is constrained. Any malapportionment or redistricting bias appears dominated by electoral conditions.</a:t>
            </a:r>
          </a:p>
          <a:p>
            <a:pPr algn="just" rtl="0" lvl="0" indent="-3810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Observations: These results are not well-known since  implementation and proposed plans are not public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(Mal)apportionment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just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Seats awarded to states using Hamilton method of largest remainders.</a:t>
            </a:r>
          </a:p>
          <a:p>
            <a:pPr algn="just" rtl="0" lvl="0" indent="-41910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Redistricting is based on censuses conducted in years ending in ‘0’, but redistricting can happen any time. </a:t>
            </a:r>
          </a:p>
          <a:p>
            <a:pPr algn="just" rtl="0" lvl="1" indent="-381000" marL="914400">
              <a:spcBef>
                <a:spcPts val="0"/>
              </a:spcBef>
              <a:buClr>
                <a:schemeClr val="dk2"/>
              </a:buClr>
              <a:buSzPct val="80000"/>
              <a:buFont typeface="Arial"/>
              <a:buChar char="○"/>
            </a:pPr>
            <a:r>
              <a:rPr lang="en"/>
              <a:t>Since Mexico has 300 single-member districts, new plans have been drawn for the 1979, 1997, 2006, and </a:t>
            </a:r>
            <a:r>
              <a:rPr lang="en">
                <a:solidFill>
                  <a:srgbClr val="B7B7B7"/>
                </a:solidFill>
              </a:rPr>
              <a:t>2015</a:t>
            </a:r>
            <a:r>
              <a:rPr lang="en"/>
              <a:t> elections.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(Mal)apportionment</a:t>
            </a: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t="24710" b="37260" r="12918" l="12017"/>
          <a:stretch/>
        </p:blipFill>
        <p:spPr>
          <a:xfrm>
            <a:off y="1488375" x="2005137"/>
            <a:ext cy="3365824" cx="513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(Mal)apportionment</a:t>
            </a:r>
          </a:p>
          <a:p>
            <a:pPr>
              <a:spcBef>
                <a:spcPts val="0"/>
              </a:spcBef>
              <a:buNone/>
            </a:pPr>
            <a:r>
              <a:rPr sz="1400" lang="en"/>
              <a:t>Unequal district population size due to use of out-of-date census</a:t>
            </a: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t="10158" b="66508" r="21253" l="18639"/>
          <a:stretch/>
        </p:blipFill>
        <p:spPr>
          <a:xfrm>
            <a:off y="1732050" x="1651212"/>
            <a:ext cy="2871399" cx="57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4669325" x="816650"/>
            <a:ext cy="250200" cx="631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200" lang="en"/>
              <a:t>Grey band represents IFE’s allowed population tolerance, using most recent census, our figures project population to time of redistricting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(Mal)apportionment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Unequal district population size due to use of out-of-date census</a:t>
            </a:r>
          </a:p>
        </p:txBody>
      </p:sp>
      <p:pic>
        <p:nvPicPr>
          <p:cNvPr id="77" name="Shape 77"/>
          <p:cNvPicPr preferRelativeResize="0"/>
          <p:nvPr/>
        </p:nvPicPr>
        <p:blipFill rotWithShape="1">
          <a:blip r:embed="rId3">
            <a:alphaModFix/>
          </a:blip>
          <a:srcRect t="34295" b="40659" r="23679" l="21759"/>
          <a:stretch/>
        </p:blipFill>
        <p:spPr>
          <a:xfrm>
            <a:off y="1626725" x="1949224"/>
            <a:ext cy="3082123" cx="518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 txBox="1"/>
          <p:nvPr/>
        </p:nvSpPr>
        <p:spPr>
          <a:xfrm>
            <a:off y="4669325" x="816650"/>
            <a:ext cy="250200" cx="631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Grey band represents IFE’s allowed population tolerance, using most recent census, </a:t>
            </a:r>
            <a:r>
              <a:rPr sz="1200" lang="en">
                <a:solidFill>
                  <a:schemeClr val="dk1"/>
                </a:solidFill>
              </a:rPr>
              <a:t>our figures project population to time of redistricting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(Mal)apportionment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Unequal district population size due to use of out-of-date census</a:t>
            </a:r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t="59662" b="16791" r="23893" l="22449"/>
          <a:stretch/>
        </p:blipFill>
        <p:spPr>
          <a:xfrm>
            <a:off y="1686000" x="2023300"/>
            <a:ext cy="2897748" cx="50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y="4669325" x="816650"/>
            <a:ext cy="250200" cx="631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/>
              <a:t>Grey band represents IFE’s allowed population tolerance, using most recent census</a:t>
            </a:r>
            <a:r>
              <a:rPr sz="1200" lang="en">
                <a:solidFill>
                  <a:schemeClr val="dk1"/>
                </a:solidFill>
              </a:rPr>
              <a:t>, our figures project population to time of redistricting</a:t>
            </a: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600" lang="en"/>
              <a:t>Mexico’s Redistricting Process</a:t>
            </a:r>
          </a:p>
        </p:txBody>
      </p:sp>
      <p:sp>
        <p:nvSpPr>
          <p:cNvPr id="91" name="Shape 91"/>
          <p:cNvSpPr/>
          <p:nvPr/>
        </p:nvSpPr>
        <p:spPr>
          <a:xfrm>
            <a:off y="1611375" x="3345250"/>
            <a:ext cy="1096199" cx="23996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 Apportionment of 300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Legislative Single-Member Districts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to 32 States</a:t>
            </a:r>
          </a:p>
        </p:txBody>
      </p:sp>
      <p:sp>
        <p:nvSpPr>
          <p:cNvPr id="92" name="Shape 92"/>
          <p:cNvSpPr/>
          <p:nvPr/>
        </p:nvSpPr>
        <p:spPr>
          <a:xfrm>
            <a:off y="1763600" x="2765575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>
            <a:off y="1549850" x="155850"/>
            <a:ext cy="1096199" cx="24666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Federal Electoral Institute  (IFE)*</a:t>
            </a:r>
            <a:r>
              <a:rPr lang="en"/>
              <a:t> Appoints  Technical Committee, Adopts Redistricting Criteria, Algorithm &amp; Weights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y="2673550" x="191425"/>
            <a:ext cy="303000" cx="282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* </a:t>
            </a:r>
            <a:r>
              <a:rPr sz="800" lang="en">
                <a:solidFill>
                  <a:schemeClr val="dk1"/>
                </a:solidFill>
              </a:rPr>
              <a:t>in 2014, IFE became National Electoral Institute (INE)</a:t>
            </a:r>
          </a:p>
        </p:txBody>
      </p:sp>
      <p:sp>
        <p:nvSpPr>
          <p:cNvPr id="95" name="Shape 95"/>
          <p:cNvSpPr/>
          <p:nvPr/>
        </p:nvSpPr>
        <p:spPr>
          <a:xfrm>
            <a:off y="1777100" x="5927350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>
            <a:off y="1549850" x="6590650"/>
            <a:ext cy="1096199" cx="1895700"/>
          </a:xfrm>
          <a:prstGeom prst="flowChartAlternateProcess">
            <a:avLst/>
          </a:prstGeom>
          <a:solidFill>
            <a:schemeClr val="lt2"/>
          </a:solidFill>
          <a:ln w="76200" cap="flat">
            <a:solidFill>
              <a:srgbClr val="FF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Optimization Algorithm Produces First Scenario for Every  State (32)</a:t>
            </a:r>
          </a:p>
        </p:txBody>
      </p:sp>
      <p:sp>
        <p:nvSpPr>
          <p:cNvPr id="97" name="Shape 97"/>
          <p:cNvSpPr/>
          <p:nvPr/>
        </p:nvSpPr>
        <p:spPr>
          <a:xfrm>
            <a:off y="4227550" x="155837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/>
        </p:nvSpPr>
        <p:spPr>
          <a:xfrm>
            <a:off y="3004050" x="771087"/>
            <a:ext cy="948300" cx="1895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National &amp; State Parties Propose Amendments, Must Improve Score</a:t>
            </a:r>
          </a:p>
        </p:txBody>
      </p:sp>
      <p:sp>
        <p:nvSpPr>
          <p:cNvPr id="99" name="Shape 99"/>
          <p:cNvSpPr/>
          <p:nvPr/>
        </p:nvSpPr>
        <p:spPr>
          <a:xfrm>
            <a:off y="3100850" x="2765575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y="2888700" x="6642825"/>
            <a:ext cy="948300" cx="1895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Second Scenario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is Created Based on Partisan Counterproposals </a:t>
            </a:r>
          </a:p>
        </p:txBody>
      </p:sp>
      <p:sp>
        <p:nvSpPr>
          <p:cNvPr id="101" name="Shape 101"/>
          <p:cNvSpPr/>
          <p:nvPr/>
        </p:nvSpPr>
        <p:spPr>
          <a:xfrm>
            <a:off y="3047250" x="5927350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y="4090150" x="771102"/>
            <a:ext cy="948300" cx="22641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National &amp; State Parties Propose a Second Round of Amendments, Must Improve Score</a:t>
            </a:r>
          </a:p>
        </p:txBody>
      </p:sp>
      <p:sp>
        <p:nvSpPr>
          <p:cNvPr id="103" name="Shape 103"/>
          <p:cNvSpPr/>
          <p:nvPr/>
        </p:nvSpPr>
        <p:spPr>
          <a:xfrm>
            <a:off y="4079650" x="6637625"/>
            <a:ext cy="948300" cx="23996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Proposes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Third (Final) Scenario to IFE’s General Council</a:t>
            </a:r>
          </a:p>
        </p:txBody>
      </p:sp>
      <p:sp>
        <p:nvSpPr>
          <p:cNvPr id="104" name="Shape 104"/>
          <p:cNvSpPr/>
          <p:nvPr/>
        </p:nvSpPr>
        <p:spPr>
          <a:xfrm>
            <a:off y="4317400" x="5927337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y="2971500" x="3345250"/>
            <a:ext cy="948300" cx="2399699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Evaluates Partisan Counterproposals for each State</a:t>
            </a:r>
          </a:p>
        </p:txBody>
      </p:sp>
      <p:sp>
        <p:nvSpPr>
          <p:cNvPr id="106" name="Shape 106"/>
          <p:cNvSpPr/>
          <p:nvPr/>
        </p:nvSpPr>
        <p:spPr>
          <a:xfrm>
            <a:off y="3115950" x="191412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y="4317400" x="3089212"/>
            <a:ext cy="493799" cx="48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y="4090150" x="3624150"/>
            <a:ext cy="948300" cx="2120700"/>
          </a:xfrm>
          <a:prstGeom prst="flowChartAlternate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Technical Committee Evaluates Second Round of Partisan Counterproposals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/>
              <a:t>Optimization Cost Function*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C</a:t>
            </a:r>
            <a:r>
              <a:rPr baseline="-25000" sz="1400" lang="en"/>
              <a:t>1</a:t>
            </a:r>
            <a:r>
              <a:rPr sz="1400" lang="en"/>
              <a:t>(E) = Population balance (up to +/- 15% tolerance). Weight: </a:t>
            </a:r>
            <a:r>
              <a:rPr sz="1400" lang="en">
                <a:solidFill>
                  <a:srgbClr val="252525"/>
                </a:solidFill>
              </a:rPr>
              <a:t>α</a:t>
            </a:r>
            <a:r>
              <a:rPr baseline="-25000" sz="1400" lang="en">
                <a:solidFill>
                  <a:srgbClr val="252525"/>
                </a:solidFill>
              </a:rPr>
              <a:t>1</a:t>
            </a:r>
            <a:r>
              <a:rPr sz="1400" lang="en">
                <a:solidFill>
                  <a:srgbClr val="252525"/>
                </a:solidFill>
              </a:rPr>
              <a:t> = </a:t>
            </a:r>
            <a:r>
              <a:rPr sz="1400" lang="en"/>
              <a:t>40%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C</a:t>
            </a:r>
            <a:r>
              <a:rPr baseline="-25000" sz="1400" lang="en"/>
              <a:t>2</a:t>
            </a:r>
            <a:r>
              <a:rPr sz="1400" lang="en"/>
              <a:t>(E) = Preservation of municipality boundaries. Weight: </a:t>
            </a:r>
            <a:r>
              <a:rPr sz="1400" lang="en">
                <a:solidFill>
                  <a:srgbClr val="252525"/>
                </a:solidFill>
              </a:rPr>
              <a:t>α</a:t>
            </a:r>
            <a:r>
              <a:rPr baseline="-25000" sz="1400" lang="en">
                <a:solidFill>
                  <a:srgbClr val="252525"/>
                </a:solidFill>
              </a:rPr>
              <a:t>2</a:t>
            </a:r>
            <a:r>
              <a:rPr sz="1400" lang="en">
                <a:solidFill>
                  <a:srgbClr val="252525"/>
                </a:solidFill>
              </a:rPr>
              <a:t> = </a:t>
            </a:r>
            <a:r>
              <a:rPr sz="1400" lang="en"/>
              <a:t>30%</a:t>
            </a:r>
          </a:p>
          <a:p>
            <a:pPr rtl="0">
              <a:spcBef>
                <a:spcPts val="0"/>
              </a:spcBef>
              <a:buNone/>
            </a:pPr>
            <a:r>
              <a:rPr sz="1400" lang="en"/>
              <a:t>C</a:t>
            </a:r>
            <a:r>
              <a:rPr baseline="-25000" sz="1400" lang="en"/>
              <a:t>3</a:t>
            </a:r>
            <a:r>
              <a:rPr sz="1400" lang="en"/>
              <a:t>(E) = Minimization of travel time. Weight: </a:t>
            </a:r>
            <a:r>
              <a:rPr sz="1400" lang="en">
                <a:solidFill>
                  <a:srgbClr val="252525"/>
                </a:solidFill>
              </a:rPr>
              <a:t>α</a:t>
            </a:r>
            <a:r>
              <a:rPr baseline="-25000" sz="1400" lang="en">
                <a:solidFill>
                  <a:srgbClr val="252525"/>
                </a:solidFill>
              </a:rPr>
              <a:t>3</a:t>
            </a:r>
            <a:r>
              <a:rPr sz="1400" lang="en">
                <a:solidFill>
                  <a:srgbClr val="252525"/>
                </a:solidFill>
              </a:rPr>
              <a:t> = </a:t>
            </a:r>
            <a:r>
              <a:rPr sz="1400" lang="en"/>
              <a:t>20%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C</a:t>
            </a:r>
            <a:r>
              <a:rPr baseline="-25000" sz="1400" lang="en"/>
              <a:t>4</a:t>
            </a:r>
            <a:r>
              <a:rPr sz="1400" lang="en"/>
              <a:t>(E) = District Compactness. Weight: </a:t>
            </a:r>
            <a:r>
              <a:rPr sz="1400" lang="en">
                <a:solidFill>
                  <a:srgbClr val="252525"/>
                </a:solidFill>
              </a:rPr>
              <a:t>α</a:t>
            </a:r>
            <a:r>
              <a:rPr baseline="-25000" sz="1400" lang="en">
                <a:solidFill>
                  <a:srgbClr val="252525"/>
                </a:solidFill>
              </a:rPr>
              <a:t>4</a:t>
            </a:r>
            <a:r>
              <a:rPr sz="1400" lang="en">
                <a:solidFill>
                  <a:srgbClr val="252525"/>
                </a:solidFill>
              </a:rPr>
              <a:t> = </a:t>
            </a:r>
            <a:r>
              <a:rPr sz="1400" lang="en"/>
              <a:t>10%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>
              <a:spcBef>
                <a:spcPts val="0"/>
              </a:spcBef>
              <a:buNone/>
            </a:pPr>
            <a:r>
              <a:rPr sz="1400" lang="en"/>
              <a:t>Base geography (</a:t>
            </a:r>
            <a:r>
              <a:rPr sz="1400" lang="en" i="1"/>
              <a:t>secciones</a:t>
            </a:r>
            <a:r>
              <a:rPr sz="1400" lang="en"/>
              <a:t>) modified such that indigenous communities (</a:t>
            </a:r>
            <a:r>
              <a:rPr sz="1400" lang="en" i="1"/>
              <a:t>municipios</a:t>
            </a:r>
            <a:r>
              <a:rPr sz="1400" lang="en"/>
              <a:t> with at least 40% of indigenous population) cannot be split.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*Source: Federal Electoral Institute </a:t>
            </a:r>
            <a:r>
              <a:rPr u="sng" sz="1400" lang="en">
                <a:solidFill>
                  <a:schemeClr val="hlink"/>
                </a:solidFill>
                <a:hlinkClick r:id="rId3"/>
              </a:rPr>
              <a:t>Agreement CG50/2013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460500" x="1665937"/>
            <a:ext cy="912650" cx="581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