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3718593/#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fc5dbf2c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6dfc5dbf2c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484fdc35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484fdc35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e1348bb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e1348bb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1348bb20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1348bb2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fc5dbf2c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595959"/>
                </a:solidFill>
              </a:rPr>
              <a:t>- Problem </a:t>
            </a:r>
            <a:r>
              <a:rPr lang="en" sz="1800">
                <a:solidFill>
                  <a:srgbClr val="595959"/>
                </a:solidFill>
              </a:rPr>
              <a:t>definition: Specifically, how would the model improve patient outcomes?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 sz="1200">
                <a:solidFill>
                  <a:srgbClr val="212121"/>
                </a:solidFill>
                <a:highlight>
                  <a:schemeClr val="lt1"/>
                </a:highlight>
              </a:rPr>
              <a:t>The incidence of PE is estimated to be approximately 60 to 70 per 100,000, and that of venous thrombosis approximately 124 per 100,000 of the general population </a:t>
            </a: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</a:rPr>
              <a:t> (Exp Clin Cardiol. 2013 Spring; 18(2): 129–138  </a:t>
            </a:r>
            <a:r>
              <a:rPr b="1" lang="en" sz="1200" u="sng">
                <a:solidFill>
                  <a:srgbClr val="205493"/>
                </a:solidFill>
                <a:highlight>
                  <a:schemeClr val="lt1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 Clin Cardiol.</a:t>
            </a:r>
            <a:r>
              <a:rPr b="1" lang="en" sz="1200">
                <a:solidFill>
                  <a:srgbClr val="212121"/>
                </a:solidFill>
                <a:highlight>
                  <a:schemeClr val="lt1"/>
                </a:highlight>
              </a:rPr>
              <a:t> 2013 Spring; 18(2): 129–138.)</a:t>
            </a:r>
            <a:endParaRPr b="1" sz="12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</a:rPr>
              <a:t>The 30-day mortality rate of patients with PE who develop shock ranges from 16 to 25% and that of patients with cardiac arrest ranges from 52 to 65% . </a:t>
            </a:r>
            <a:endParaRPr b="1"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Comparing this model and known risk factors, we can validate known factors &amp; identify potential new factors.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5" name="Google Shape;65;g26dfc5dbf2c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dfc5dbf2c_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- What </a:t>
            </a:r>
            <a:r>
              <a:rPr b="1" lang="en" sz="1800">
                <a:solidFill>
                  <a:srgbClr val="595959"/>
                </a:solidFill>
              </a:rPr>
              <a:t>database </a:t>
            </a:r>
            <a:r>
              <a:rPr lang="en" sz="1800">
                <a:solidFill>
                  <a:srgbClr val="595959"/>
                </a:solidFill>
              </a:rPr>
              <a:t>are you going to use? Please identify potential issues with the database. How did patients get into the database? Who got excluded?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n" sz="1800">
                <a:solidFill>
                  <a:srgbClr val="595959"/>
                </a:solidFill>
              </a:rPr>
              <a:t>- Inclusion </a:t>
            </a:r>
            <a:r>
              <a:rPr lang="en" sz="1800">
                <a:solidFill>
                  <a:srgbClr val="595959"/>
                </a:solidFill>
              </a:rPr>
              <a:t>and </a:t>
            </a:r>
            <a:r>
              <a:rPr b="1" lang="en" sz="1800">
                <a:solidFill>
                  <a:srgbClr val="595959"/>
                </a:solidFill>
              </a:rPr>
              <a:t>exclusion </a:t>
            </a:r>
            <a:r>
              <a:rPr lang="en" sz="1800">
                <a:solidFill>
                  <a:srgbClr val="595959"/>
                </a:solidFill>
              </a:rPr>
              <a:t>criteria: Consider sampling selection bias that can seep into the study design as a result of these criteria.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3" name="Google Shape;73;g26dfc5dbf2c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dfc5dbf2c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- List of </a:t>
            </a:r>
            <a:r>
              <a:rPr b="1" lang="en" sz="1800">
                <a:solidFill>
                  <a:srgbClr val="595959"/>
                </a:solidFill>
              </a:rPr>
              <a:t>features </a:t>
            </a:r>
            <a:r>
              <a:rPr lang="en" sz="1800">
                <a:solidFill>
                  <a:srgbClr val="595959"/>
                </a:solidFill>
              </a:rPr>
              <a:t>and their definition: Consider bias with the use of these features and their definition.</a:t>
            </a:r>
            <a:endParaRPr sz="18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rgbClr val="595959"/>
                </a:solidFill>
              </a:rPr>
              <a:t>No data on smokers which could be a big predictor of outcome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❏"/>
            </a:pPr>
            <a:r>
              <a:rPr lang="en" sz="1600">
                <a:solidFill>
                  <a:srgbClr val="595959"/>
                </a:solidFill>
              </a:rPr>
              <a:t>Not able to include surgical data such as pulmonary thrombectomy/thrombolysis, which affects mortality outcomes. 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81" name="Google Shape;81;g26dfc5dbf2c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1348bb20_9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1348bb20_9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e1348bb20_9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- List of </a:t>
            </a:r>
            <a:r>
              <a:rPr b="1" lang="en" sz="1800">
                <a:solidFill>
                  <a:srgbClr val="595959"/>
                </a:solidFill>
              </a:rPr>
              <a:t>features </a:t>
            </a:r>
            <a:r>
              <a:rPr lang="en" sz="1800">
                <a:solidFill>
                  <a:srgbClr val="595959"/>
                </a:solidFill>
              </a:rPr>
              <a:t>and their definition: Consider bias with the use of these features and their definition.</a:t>
            </a:r>
            <a:endParaRPr sz="18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rgbClr val="595959"/>
                </a:solidFill>
              </a:rPr>
              <a:t>No data on smokers which could be a big predictor of outcome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❏"/>
            </a:pPr>
            <a:r>
              <a:rPr lang="en" sz="1600">
                <a:solidFill>
                  <a:srgbClr val="595959"/>
                </a:solidFill>
              </a:rPr>
              <a:t>Not able to include surgical data such as pulmonary thrombectomy/thrombolysis, which affects mortality outcomes. 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98" name="Google Shape;98;g26e1348bb20_9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dfc5dbf2c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n" sz="1800">
                <a:solidFill>
                  <a:srgbClr val="595959"/>
                </a:solidFill>
              </a:rPr>
              <a:t>- Outcome </a:t>
            </a:r>
            <a:r>
              <a:rPr lang="en" sz="1800">
                <a:solidFill>
                  <a:srgbClr val="595959"/>
                </a:solidFill>
              </a:rPr>
              <a:t>or event of interest: How is this defined? Consider bias in how the outcome or the event of interest is defined.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6dfc5dbf2c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e1348bb20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e1348bb20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dfc5dbf2c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Trade-off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Missing data - data is collected more regularly in the ICU</a:t>
            </a:r>
            <a:endParaRPr sz="1400">
              <a:solidFill>
                <a:srgbClr val="595959"/>
              </a:solidFill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>
                <a:solidFill>
                  <a:srgbClr val="595959"/>
                </a:solidFill>
              </a:rPr>
              <a:t>Most severe patients not included: Patients who died in the ED or during procedure prior to admission to ICU will be excluded from the cohort → this may reflect a selection bias in which the more sick patients are not included in the analysis </a:t>
            </a:r>
            <a:endParaRPr sz="1400">
              <a:solidFill>
                <a:srgbClr val="595959"/>
              </a:solidFill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>
                <a:solidFill>
                  <a:srgbClr val="595959"/>
                </a:solidFill>
              </a:rPr>
              <a:t>Least severe patients not included: Patients who were admitted to non-ICU service or discharged home will be excluded from the cohort → this may reflect a bias in which much healthier patients are not included in the analysis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Limitations in generalizability: results can 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595959"/>
                </a:solidFill>
              </a:rPr>
              <a:t>- Evaluation </a:t>
            </a:r>
            <a:r>
              <a:rPr lang="en" sz="1800">
                <a:solidFill>
                  <a:srgbClr val="595959"/>
                </a:solidFill>
              </a:rPr>
              <a:t>of in silico model performance How will the model be incorporated in practice? Any unintended consequence of the algorithm when employed.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6dfc5dbf2c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2" y="703050"/>
            <a:ext cx="5979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Calibri"/>
              <a:buNone/>
            </a:pPr>
            <a:r>
              <a:rPr b="1" lang="en" sz="4280" u="sng"/>
              <a:t>Group 5</a:t>
            </a:r>
            <a:r>
              <a:rPr b="1" lang="en" sz="4280"/>
              <a:t>:</a:t>
            </a:r>
            <a:endParaRPr b="1" sz="428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Calibri"/>
              <a:buNone/>
            </a:pPr>
            <a:r>
              <a:rPr b="1" lang="en" sz="4280"/>
              <a:t>Predicting Mortality of Pulmonary Embolism Patients in the ICU </a:t>
            </a:r>
            <a:endParaRPr sz="42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997300"/>
            <a:ext cx="59790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" sz="1700"/>
              <a:t>8.18.23</a:t>
            </a:r>
            <a:br>
              <a:rPr lang="en" sz="1700"/>
            </a:br>
            <a:endParaRPr sz="1700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" sz="1700"/>
              <a:t>Data Scientist: Nikolaj Munch Andersen</a:t>
            </a:r>
            <a:endParaRPr sz="1700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" sz="1700"/>
              <a:t>Students: Sung Hae Chang, Sarah Loh, Heena Manglani &amp; Rachel Rosen</a:t>
            </a:r>
            <a:endParaRPr sz="17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3783" l="30574" r="37725" t="8996"/>
          <a:stretch/>
        </p:blipFill>
        <p:spPr>
          <a:xfrm>
            <a:off x="6366900" y="703050"/>
            <a:ext cx="2727576" cy="37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43191"/>
          <a:stretch/>
        </p:blipFill>
        <p:spPr>
          <a:xfrm>
            <a:off x="1989638" y="1009374"/>
            <a:ext cx="5164723" cy="391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3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– Prediction Model for Mortality in patients with Pulmonary Embolism in the ICU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067700"/>
            <a:ext cx="8520600" cy="4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Patients with an ICU dx of Pulmonary Embolism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ICD 10: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I26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ICD-9: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415.1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Variables: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Demographics (age, sex, education, race, ethnicity, English proficiency, Insurance)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Comorbidities: cancer, deep vein thrombosis, recent surgery (within 30-days), antiphospholipid antibody syndrome, arrhythmia, heart failure, factor 5 leiden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Vitals (RR; HR; SBP; DBP; MAP; SpO2)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Labs (coagulation factors, ABG, SaO2, LDH, D-Dimer, Hb, CRP, Cr, BNP)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ECHO data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EKG data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Procedures (thrombolysis, thrombectomy)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Behavioral health indicators: smoking, exercise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Anticoagulation data (prior AC and anticoagulation given during hospitalization)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 on vasopressors (epinephrine, neosynephrine, vasopressin, levophed)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 on mechanical ventilation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350" y="356200"/>
            <a:ext cx="7244701" cy="44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Problem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12000" y="1132625"/>
            <a:ext cx="5446800" cy="3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accent2"/>
                </a:solidFill>
                <a:highlight>
                  <a:srgbClr val="FFFFFF"/>
                </a:highlight>
              </a:rPr>
              <a:t>P</a:t>
            </a:r>
            <a:r>
              <a:rPr lang="en" sz="1700">
                <a:solidFill>
                  <a:schemeClr val="accent2"/>
                </a:solidFill>
                <a:highlight>
                  <a:srgbClr val="FFFFFF"/>
                </a:highlight>
              </a:rPr>
              <a:t>ulmonary embolism (PE) is a clot </a:t>
            </a:r>
            <a:r>
              <a:rPr lang="en" sz="1700">
                <a:solidFill>
                  <a:schemeClr val="accent2"/>
                </a:solidFill>
                <a:highlight>
                  <a:srgbClr val="FFFFFF"/>
                </a:highlight>
              </a:rPr>
              <a:t>within</a:t>
            </a:r>
            <a:r>
              <a:rPr lang="en" sz="1700">
                <a:solidFill>
                  <a:schemeClr val="accent2"/>
                </a:solidFill>
                <a:highlight>
                  <a:srgbClr val="FFFFFF"/>
                </a:highlight>
              </a:rPr>
              <a:t> the pulmonary arteries which prevents bl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ood flow in the lungs.</a:t>
            </a:r>
            <a:b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PE has a high 30-day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mortality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rate (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Yamomoto,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2018)</a:t>
            </a:r>
            <a:b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Identifying risk factors of mortality would signal who is at critical need for timely treatment.</a:t>
            </a:r>
            <a:endParaRPr i="1" sz="17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900" y="999500"/>
            <a:ext cx="2672100" cy="26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12000" y="3994200"/>
            <a:ext cx="8508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2358" u="sng">
                <a:solidFill>
                  <a:srgbClr val="0071BC"/>
                </a:solidFill>
              </a:rPr>
              <a:t>Question</a:t>
            </a:r>
            <a:r>
              <a:rPr b="1" i="1" lang="en" sz="2358">
                <a:solidFill>
                  <a:srgbClr val="0071BC"/>
                </a:solidFill>
              </a:rPr>
              <a:t>: What are the predictors of mortality in patients </a:t>
            </a:r>
            <a:r>
              <a:rPr b="1" i="1" lang="en" sz="2358">
                <a:solidFill>
                  <a:srgbClr val="0071BC"/>
                </a:solidFill>
              </a:rPr>
              <a:t>diagnosed with PE who are </a:t>
            </a:r>
            <a:r>
              <a:rPr b="1" i="1" lang="en" sz="2358">
                <a:solidFill>
                  <a:srgbClr val="0071BC"/>
                </a:solidFill>
              </a:rPr>
              <a:t>admitted to the ICU?</a:t>
            </a:r>
            <a:endParaRPr b="1" sz="1500">
              <a:solidFill>
                <a:srgbClr val="0071B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Database</a:t>
            </a:r>
            <a:r>
              <a:rPr b="1" lang="en"/>
              <a:t> &amp; Inclusion/Exclusion Criteria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247550"/>
            <a:ext cx="3999900" cy="270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 sz="2000"/>
              <a:t>Inclusion Criteria: </a:t>
            </a:r>
            <a:endParaRPr b="1" sz="2000"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Patients admitted to </a:t>
            </a:r>
            <a:r>
              <a:rPr lang="en"/>
              <a:t>any ICU</a:t>
            </a:r>
            <a:r>
              <a:rPr lang="en"/>
              <a:t> during a </a:t>
            </a:r>
            <a:r>
              <a:rPr lang="en"/>
              <a:t>hospital</a:t>
            </a:r>
            <a:r>
              <a:rPr lang="en"/>
              <a:t> stay at BIDMC between 2008-2019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2247625"/>
            <a:ext cx="3999900" cy="27024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 sz="2000"/>
              <a:t>Exclusion Criteria: </a:t>
            </a:r>
            <a:endParaRPr b="1" sz="2000"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Patients who did not have an ICU stay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Patients who did not have ICD-10 code of I26 (i.e., pulmonary embolism) or ICD-9 code of 415.1 (i.e., pulmonary embolism and infarction)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Patients &lt;18 years old</a:t>
            </a:r>
            <a:endParaRPr>
              <a:highlight>
                <a:schemeClr val="accent6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Identified as a patient requiring enhanced protection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119325"/>
            <a:ext cx="85206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Database</a:t>
            </a:r>
            <a:r>
              <a:rPr lang="en" sz="1600">
                <a:solidFill>
                  <a:schemeClr val="dk2"/>
                </a:solidFill>
              </a:rPr>
              <a:t>: MIMIC-IV ICU module, clinical data derived from MetaVision clinical information system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Final Cohort</a:t>
            </a:r>
            <a:r>
              <a:rPr lang="en" sz="1600">
                <a:solidFill>
                  <a:schemeClr val="dk2"/>
                </a:solidFill>
              </a:rPr>
              <a:t> = 1,743 patients in the ICU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28650" y="269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Model </a:t>
            </a:r>
            <a:r>
              <a:rPr b="1" lang="en"/>
              <a:t>Features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49650" y="851275"/>
            <a:ext cx="9051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b="1" lang="en" sz="1600"/>
              <a:t>Technique</a:t>
            </a:r>
            <a:r>
              <a:rPr lang="en" sz="1600"/>
              <a:t>: gradient boosting trees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7"/>
          <p:cNvSpPr txBox="1"/>
          <p:nvPr/>
        </p:nvSpPr>
        <p:spPr>
          <a:xfrm>
            <a:off x="225850" y="1291050"/>
            <a:ext cx="2772000" cy="284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highlight>
                  <a:schemeClr val="lt1"/>
                </a:highlight>
              </a:rPr>
              <a:t>Demographics</a:t>
            </a:r>
            <a:endParaRPr b="1" sz="1300" u="sng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Age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Sex 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Race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Insurance status   </a:t>
            </a:r>
            <a:endParaRPr sz="1300">
              <a:highlight>
                <a:schemeClr val="lt1"/>
              </a:highlight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103750" y="1291050"/>
            <a:ext cx="2772000" cy="284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highlight>
                  <a:schemeClr val="lt1"/>
                </a:highlight>
              </a:rPr>
              <a:t>In-Hospital Values</a:t>
            </a:r>
            <a:endParaRPr b="1" sz="1300" u="sng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Vitals: SpO2, HR, RR, BP, temperature 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Ventilation status 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Lab values: (max, min, avg) </a:t>
            </a:r>
            <a:endParaRPr sz="1300"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ABG</a:t>
            </a:r>
            <a:endParaRPr sz="1300"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Creatinine</a:t>
            </a:r>
            <a:endParaRPr sz="1300"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Hemoglobin</a:t>
            </a:r>
            <a:endParaRPr sz="1300"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INR/PT/PTT</a:t>
            </a:r>
            <a:endParaRPr sz="1300"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Glucose </a:t>
            </a:r>
            <a:endParaRPr sz="1300"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Lactate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Urine output 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Pressor requirements </a:t>
            </a:r>
            <a:endParaRPr sz="1300">
              <a:highlight>
                <a:schemeClr val="lt1"/>
              </a:highlight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64800" y="1291050"/>
            <a:ext cx="2772000" cy="284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highlight>
                  <a:schemeClr val="lt1"/>
                </a:highlight>
              </a:rPr>
              <a:t>Prior Comorbidities</a:t>
            </a:r>
            <a:endParaRPr b="1" sz="1300" u="sng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Congestive heart failure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Diabetes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Hypertension 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History of DVT 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History of MI 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History of cancer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lt1"/>
                </a:highlight>
              </a:rPr>
              <a:t>History of Factor 5 Leiden</a:t>
            </a:r>
            <a:endParaRPr sz="13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Features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"/>
              <a:t>Distribution of Demographics: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49" y="1882800"/>
            <a:ext cx="3926925" cy="24250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025" y="1484459"/>
            <a:ext cx="4572000" cy="282336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28650" y="269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Model Features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70025" y="1097350"/>
            <a:ext cx="3525300" cy="389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5"/>
              <a:buNone/>
            </a:pPr>
            <a:r>
              <a:rPr b="1" lang="en" sz="1600"/>
              <a:t>Limitations: </a:t>
            </a:r>
            <a:endParaRPr b="1" sz="1600"/>
          </a:p>
          <a:p>
            <a:pPr indent="-330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No data on smokers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Not able to include surgical data such as pulmonary thrombectomy/thrombolysis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Unable to collect baseline values (values prior to ICU admission) – could underestimate the true change from baseline status 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Aggregate values for labs/vitals may not accurately reflect the trends over hospital stay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Inclusion </a:t>
            </a:r>
            <a:r>
              <a:rPr lang="en" sz="1600"/>
              <a:t>based</a:t>
            </a:r>
            <a:r>
              <a:rPr lang="en" sz="1600"/>
              <a:t> on the general ICD 9 and ICD 10 codes, may not be generalizable for specific sub-categories of the diagnosis </a:t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236" y="1021150"/>
            <a:ext cx="5448765" cy="33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28650" y="1309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Model </a:t>
            </a:r>
            <a:r>
              <a:rPr b="1" lang="en"/>
              <a:t>Outcomes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78750" y="1125150"/>
            <a:ext cx="77865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900"/>
              <a:t>Event of interest: </a:t>
            </a:r>
            <a:r>
              <a:rPr b="1" lang="en" sz="1900"/>
              <a:t>Mortality from PE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900"/>
              <a:t>→ Total: 184 deaths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900"/>
              <a:t>→ Assess if there are differences in outcomes based on race and socioeconomic factors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900"/>
          </a:p>
          <a:p>
            <a:pPr indent="0" lvl="0" marL="139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 sz="1900"/>
              <a:t>Limitations</a:t>
            </a:r>
            <a:r>
              <a:rPr lang="en" sz="1900"/>
              <a:t>: 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Model </a:t>
            </a:r>
            <a:r>
              <a:rPr lang="en" sz="1900"/>
              <a:t>only</a:t>
            </a:r>
            <a:r>
              <a:rPr lang="en" sz="1900"/>
              <a:t> applies to ICU patients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Assumes mortality was due to PE, but specific cause of death was not included in the model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5" y="295575"/>
            <a:ext cx="8839200" cy="479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791975" y="0"/>
            <a:ext cx="26592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Expired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Bias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5875" y="1209725"/>
            <a:ext cx="84357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200"/>
              <a:t>Sources of bias</a:t>
            </a:r>
            <a:endParaRPr b="1"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Predominantly White sample (66.8%)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Potential misclassification by ICD codes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Differences in likelihood of tests/treatments 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800"/>
              <a:t>Provider bias in decision-making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Variation in </a:t>
            </a:r>
            <a:r>
              <a:rPr lang="en" sz="1800"/>
              <a:t>frequency</a:t>
            </a:r>
            <a:r>
              <a:rPr lang="en" sz="1800"/>
              <a:t> of measurements and monitoring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Medical devices work differently in some populations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800"/>
              <a:t>Ex: SPO</a:t>
            </a:r>
            <a:r>
              <a:rPr baseline="-25000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/>
              <a:t> based on skin tone</a:t>
            </a:r>
            <a:br>
              <a:rPr lang="en" sz="1800"/>
            </a:br>
            <a:endParaRPr sz="22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200"/>
              <a:t>Trade-off: Selection bias vs. </a:t>
            </a:r>
            <a:r>
              <a:rPr b="1" lang="en" sz="2200"/>
              <a:t>missing data</a:t>
            </a:r>
            <a:endParaRPr b="1" sz="22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Selection bias: only including ICU</a:t>
            </a:r>
            <a:r>
              <a:rPr lang="en" sz="1800"/>
              <a:t> records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 missing data: </a:t>
            </a:r>
            <a:r>
              <a:rPr lang="en" sz="1800"/>
              <a:t>only </a:t>
            </a:r>
            <a:r>
              <a:rPr lang="en" sz="1800"/>
              <a:t>including </a:t>
            </a:r>
            <a:r>
              <a:rPr lang="en" sz="1800"/>
              <a:t>ICU data to avoid missing data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