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SzPts val="1100"/>
              <a:buChar char="-"/>
            </a:pPr>
            <a:r>
              <a:rPr lang="en"/>
              <a:t>15 seconds</a:t>
            </a:r>
            <a:endParaRPr/>
          </a:p>
          <a:p>
            <a:pPr indent="0" lvl="0" marL="0" rtl="0" algn="l">
              <a:lnSpc>
                <a:spcPct val="115000"/>
              </a:lnSpc>
              <a:spcBef>
                <a:spcPts val="9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11a8857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111a8857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111a885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111a885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200">
                <a:solidFill>
                  <a:schemeClr val="dk1"/>
                </a:solidFill>
                <a:latin typeface="Lato"/>
                <a:ea typeface="Lato"/>
                <a:cs typeface="Lato"/>
                <a:sym typeface="Lato"/>
              </a:rPr>
              <a:t>Bridgette </a:t>
            </a:r>
            <a:endParaRPr i="1" sz="1200">
              <a:solidFill>
                <a:schemeClr val="dk1"/>
              </a:solidFill>
              <a:latin typeface="Lato"/>
              <a:ea typeface="Lato"/>
              <a:cs typeface="Lato"/>
              <a:sym typeface="Lato"/>
            </a:endParaRPr>
          </a:p>
          <a:p>
            <a:pPr indent="0" lvl="0" marL="0" rtl="0" algn="l">
              <a:lnSpc>
                <a:spcPct val="115000"/>
              </a:lnSpc>
              <a:spcBef>
                <a:spcPts val="900"/>
              </a:spcBef>
              <a:spcAft>
                <a:spcPts val="0"/>
              </a:spcAft>
              <a:buNone/>
            </a:pPr>
            <a:r>
              <a:rPr i="1" lang="en" sz="1200">
                <a:solidFill>
                  <a:schemeClr val="dk1"/>
                </a:solidFill>
                <a:latin typeface="Lato"/>
                <a:ea typeface="Lato"/>
                <a:cs typeface="Lato"/>
                <a:sym typeface="Lato"/>
              </a:rPr>
              <a:t>25 seconds</a:t>
            </a:r>
            <a:endParaRPr i="1" sz="1200">
              <a:solidFill>
                <a:schemeClr val="dk1"/>
              </a:solidFill>
              <a:latin typeface="Lato"/>
              <a:ea typeface="Lato"/>
              <a:cs typeface="Lato"/>
              <a:sym typeface="Lato"/>
            </a:endParaRPr>
          </a:p>
          <a:p>
            <a:pPr indent="0" lvl="0" marL="0" rtl="0" algn="l">
              <a:lnSpc>
                <a:spcPct val="115000"/>
              </a:lnSpc>
              <a:spcBef>
                <a:spcPts val="900"/>
              </a:spcBef>
              <a:spcAft>
                <a:spcPts val="0"/>
              </a:spcAft>
              <a:buNone/>
            </a:pPr>
            <a:r>
              <a:rPr i="1" lang="en" sz="1200">
                <a:solidFill>
                  <a:schemeClr val="dk1"/>
                </a:solidFill>
                <a:latin typeface="Lato"/>
                <a:ea typeface="Lato"/>
                <a:cs typeface="Lato"/>
                <a:sym typeface="Lato"/>
              </a:rPr>
              <a:t>Problem definition: Specifically, how would the model improve patient outcomes? (Please, no need to talk about epidemiology of the disease. We trust you are addressing a problem of importance.) </a:t>
            </a:r>
            <a:r>
              <a:rPr i="1" lang="en">
                <a:solidFill>
                  <a:schemeClr val="dk1"/>
                </a:solidFill>
              </a:rPr>
              <a:t>Explain how prediction translate into actionable task</a:t>
            </a:r>
            <a:r>
              <a:rPr i="1" lang="en" sz="1200">
                <a:solidFill>
                  <a:schemeClr val="dk1"/>
                </a:solidFill>
                <a:latin typeface="Lato"/>
                <a:ea typeface="Lato"/>
                <a:cs typeface="Lato"/>
                <a:sym typeface="Lato"/>
              </a:rPr>
              <a:t> </a:t>
            </a:r>
            <a:r>
              <a:rPr b="1" i="1" lang="en" sz="1200" u="sng">
                <a:solidFill>
                  <a:schemeClr val="dk1"/>
                </a:solidFill>
                <a:latin typeface="Lato"/>
                <a:ea typeface="Lato"/>
                <a:cs typeface="Lato"/>
                <a:sym typeface="Lato"/>
              </a:rPr>
              <a:t>(1 minute - between slides 2 and 3)</a:t>
            </a:r>
            <a:endParaRPr b="1" i="1" sz="1200" u="sng">
              <a:solidFill>
                <a:schemeClr val="dk1"/>
              </a:solidFill>
              <a:latin typeface="Lato"/>
              <a:ea typeface="Lato"/>
              <a:cs typeface="Lato"/>
              <a:sym typeface="Lato"/>
            </a:endParaRPr>
          </a:p>
          <a:p>
            <a:pPr indent="0" lvl="0" marL="0" rtl="0" algn="l">
              <a:lnSpc>
                <a:spcPct val="115000"/>
              </a:lnSpc>
              <a:spcBef>
                <a:spcPts val="900"/>
              </a:spcBef>
              <a:spcAft>
                <a:spcPts val="900"/>
              </a:spcAft>
              <a:buNone/>
            </a:pPr>
            <a:r>
              <a:rPr lang="en" sz="1200">
                <a:solidFill>
                  <a:srgbClr val="2D3B45"/>
                </a:solidFill>
                <a:latin typeface="Lato"/>
                <a:ea typeface="Lato"/>
                <a:cs typeface="Lato"/>
                <a:sym typeface="Lato"/>
              </a:rPr>
              <a:t>Goal of creating a model that can a) predict certain outcomes from initial CXR with pulm edema (starting with dispo, although secondary/exploratory outcomes below), and b) potentially predict pulmonary edema better than radiologists in CXRs where radiology reads uncertain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483f91b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483f91b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200">
                <a:solidFill>
                  <a:schemeClr val="dk1"/>
                </a:solidFill>
                <a:latin typeface="Lato"/>
                <a:ea typeface="Lato"/>
                <a:cs typeface="Lato"/>
                <a:sym typeface="Lato"/>
              </a:rPr>
              <a:t>Bridgette </a:t>
            </a:r>
            <a:endParaRPr i="1" sz="1200">
              <a:solidFill>
                <a:schemeClr val="dk1"/>
              </a:solidFill>
              <a:latin typeface="Lato"/>
              <a:ea typeface="Lato"/>
              <a:cs typeface="Lato"/>
              <a:sym typeface="Lato"/>
            </a:endParaRPr>
          </a:p>
          <a:p>
            <a:pPr indent="0" lvl="0" marL="0" rtl="0" algn="l">
              <a:lnSpc>
                <a:spcPct val="115000"/>
              </a:lnSpc>
              <a:spcBef>
                <a:spcPts val="900"/>
              </a:spcBef>
              <a:spcAft>
                <a:spcPts val="900"/>
              </a:spcAft>
              <a:buClr>
                <a:schemeClr val="dk1"/>
              </a:buClr>
              <a:buSzPts val="1100"/>
              <a:buFont typeface="Arial"/>
              <a:buNone/>
            </a:pPr>
            <a:r>
              <a:rPr i="1" lang="en" sz="1200">
                <a:solidFill>
                  <a:schemeClr val="dk1"/>
                </a:solidFill>
                <a:latin typeface="Lato"/>
                <a:ea typeface="Lato"/>
                <a:cs typeface="Lato"/>
                <a:sym typeface="Lato"/>
              </a:rPr>
              <a:t>25 seconds</a:t>
            </a:r>
            <a:endParaRPr i="1" sz="1200">
              <a:solidFill>
                <a:schemeClr val="dk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483f91b3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483f91b3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200">
                <a:solidFill>
                  <a:srgbClr val="2D3B45"/>
                </a:solidFill>
                <a:latin typeface="Lato"/>
                <a:ea typeface="Lato"/>
                <a:cs typeface="Lato"/>
                <a:sym typeface="Lato"/>
              </a:rPr>
              <a:t>Max</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None/>
            </a:pPr>
            <a:r>
              <a:rPr i="1" lang="en" sz="1200">
                <a:solidFill>
                  <a:srgbClr val="2D3B45"/>
                </a:solidFill>
                <a:latin typeface="Lato"/>
                <a:ea typeface="Lato"/>
                <a:cs typeface="Lato"/>
                <a:sym typeface="Lato"/>
              </a:rPr>
              <a:t>45 seconds</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None/>
            </a:pPr>
            <a:r>
              <a:rPr i="1" lang="en" sz="1200">
                <a:solidFill>
                  <a:srgbClr val="2D3B45"/>
                </a:solidFill>
                <a:latin typeface="Lato"/>
                <a:ea typeface="Lato"/>
                <a:cs typeface="Lato"/>
                <a:sym typeface="Lato"/>
              </a:rPr>
              <a:t>That database are you going to use? Please identify potential issues with the database. How did patients get into the database? Who got excluded?</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None/>
            </a:pPr>
            <a:r>
              <a:rPr b="1" i="1" lang="en" sz="1200" u="sng">
                <a:solidFill>
                  <a:srgbClr val="2D3B45"/>
                </a:solidFill>
                <a:latin typeface="Lato"/>
                <a:ea typeface="Lato"/>
                <a:cs typeface="Lato"/>
                <a:sym typeface="Lato"/>
              </a:rPr>
              <a:t>(1 minute)</a:t>
            </a:r>
            <a:endParaRPr b="1" i="1" sz="1800" u="sng">
              <a:solidFill>
                <a:srgbClr val="616161"/>
              </a:solidFill>
              <a:latin typeface="Proxima Nova"/>
              <a:ea typeface="Proxima Nova"/>
              <a:cs typeface="Proxima Nova"/>
              <a:sym typeface="Proxima Nova"/>
            </a:endParaRPr>
          </a:p>
          <a:p>
            <a:pPr indent="0" lvl="0" marL="0" rtl="0" algn="l">
              <a:spcBef>
                <a:spcPts val="900"/>
              </a:spcBef>
              <a:spcAft>
                <a:spcPts val="0"/>
              </a:spcAft>
              <a:buNone/>
            </a:pPr>
            <a:r>
              <a:t/>
            </a:r>
            <a:endParaRPr/>
          </a:p>
          <a:p>
            <a:pPr indent="0" lvl="0" marL="0" rtl="0" algn="l">
              <a:spcBef>
                <a:spcPts val="0"/>
              </a:spcBef>
              <a:spcAft>
                <a:spcPts val="0"/>
              </a:spcAft>
              <a:buNone/>
            </a:pPr>
            <a:r>
              <a:rPr lang="en"/>
              <a:t>We are using the MIMIC-IV database and pulling data from MIMIC ED, CXR, HOSP, and ICU</a:t>
            </a:r>
            <a:endParaRPr/>
          </a:p>
          <a:p>
            <a:pPr indent="0" lvl="0" marL="0" rtl="0" algn="l">
              <a:spcBef>
                <a:spcPts val="0"/>
              </a:spcBef>
              <a:spcAft>
                <a:spcPts val="0"/>
              </a:spcAft>
              <a:buNone/>
            </a:pPr>
            <a:r>
              <a:rPr lang="en"/>
              <a:t>We identified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11a8857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11a885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sz="1200">
                <a:solidFill>
                  <a:srgbClr val="2D3B45"/>
                </a:solidFill>
                <a:latin typeface="Lato"/>
                <a:ea typeface="Lato"/>
                <a:cs typeface="Lato"/>
                <a:sym typeface="Lato"/>
              </a:rPr>
              <a:t>Max</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None/>
            </a:pPr>
            <a:r>
              <a:rPr i="1" lang="en" sz="1200">
                <a:solidFill>
                  <a:srgbClr val="2D3B45"/>
                </a:solidFill>
                <a:latin typeface="Lato"/>
                <a:ea typeface="Lato"/>
                <a:cs typeface="Lato"/>
                <a:sym typeface="Lato"/>
              </a:rPr>
              <a:t>45 seconds</a:t>
            </a:r>
            <a:endParaRPr i="1" sz="1200">
              <a:solidFill>
                <a:srgbClr val="2D3B45"/>
              </a:solidFill>
              <a:latin typeface="Lato"/>
              <a:ea typeface="Lato"/>
              <a:cs typeface="Lato"/>
              <a:sym typeface="Lato"/>
            </a:endParaRPr>
          </a:p>
          <a:p>
            <a:pPr indent="0" lvl="0" marL="0" rtl="0" algn="l">
              <a:lnSpc>
                <a:spcPct val="115000"/>
              </a:lnSpc>
              <a:spcBef>
                <a:spcPts val="900"/>
              </a:spcBef>
              <a:spcAft>
                <a:spcPts val="900"/>
              </a:spcAft>
              <a:buNone/>
            </a:pPr>
            <a:r>
              <a:rPr i="1" lang="en" sz="1200">
                <a:solidFill>
                  <a:srgbClr val="2D3B45"/>
                </a:solidFill>
                <a:latin typeface="Lato"/>
                <a:ea typeface="Lato"/>
                <a:cs typeface="Lato"/>
                <a:sym typeface="Lato"/>
              </a:rPr>
              <a:t>I</a:t>
            </a:r>
            <a:r>
              <a:rPr i="1" lang="en" sz="1200">
                <a:solidFill>
                  <a:srgbClr val="2D3B45"/>
                </a:solidFill>
                <a:latin typeface="Lato"/>
                <a:ea typeface="Lato"/>
                <a:cs typeface="Lato"/>
                <a:sym typeface="Lato"/>
              </a:rPr>
              <a:t>nclusion and exclusion criteria: Consider sampling selection bias that can seep into the study design as a result of these criteria.  </a:t>
            </a:r>
            <a:r>
              <a:rPr b="1" i="1" lang="en" sz="1200" u="sng">
                <a:solidFill>
                  <a:srgbClr val="2D3B45"/>
                </a:solidFill>
                <a:latin typeface="Lato"/>
                <a:ea typeface="Lato"/>
                <a:cs typeface="Lato"/>
                <a:sym typeface="Lato"/>
              </a:rPr>
              <a:t>(1 minute)</a:t>
            </a:r>
            <a:endParaRPr b="1" i="1" u="sng"/>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111a8857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111a8857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Chris</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t/>
            </a:r>
            <a:endParaRPr i="1" sz="1200">
              <a:solidFill>
                <a:srgbClr val="2D3B45"/>
              </a:solidFill>
              <a:latin typeface="Lato"/>
              <a:ea typeface="Lato"/>
              <a:cs typeface="Lato"/>
              <a:sym typeface="Lato"/>
            </a:endParaRPr>
          </a:p>
          <a:p>
            <a:pPr indent="0" lvl="0" marL="0" rtl="0" algn="l">
              <a:lnSpc>
                <a:spcPct val="115000"/>
              </a:lnSpc>
              <a:spcBef>
                <a:spcPts val="900"/>
              </a:spcBef>
              <a:spcAft>
                <a:spcPts val="900"/>
              </a:spcAft>
              <a:buClr>
                <a:schemeClr val="dk1"/>
              </a:buClr>
              <a:buSzPts val="1100"/>
              <a:buFont typeface="Arial"/>
              <a:buNone/>
            </a:pPr>
            <a:r>
              <a:rPr i="1" lang="en" sz="1200">
                <a:solidFill>
                  <a:srgbClr val="2D3B45"/>
                </a:solidFill>
                <a:latin typeface="Lato"/>
                <a:ea typeface="Lato"/>
                <a:cs typeface="Lato"/>
                <a:sym typeface="Lato"/>
              </a:rPr>
              <a:t>PART 1: List of features and their definition: Consider bias with the use of these features and their definition. </a:t>
            </a:r>
            <a:br>
              <a:rPr i="1" lang="en" sz="1200">
                <a:solidFill>
                  <a:srgbClr val="2D3B45"/>
                </a:solidFill>
                <a:latin typeface="Lato"/>
                <a:ea typeface="Lato"/>
                <a:cs typeface="Lato"/>
                <a:sym typeface="Lato"/>
              </a:rPr>
            </a:br>
            <a:r>
              <a:rPr i="1" lang="en" sz="1200">
                <a:solidFill>
                  <a:srgbClr val="2D3B45"/>
                </a:solidFill>
                <a:latin typeface="Lato"/>
                <a:ea typeface="Lato"/>
                <a:cs typeface="Lato"/>
                <a:sym typeface="Lato"/>
              </a:rPr>
              <a:t>Outcome or event of interest: How is this defined? Consider bias in how the outcome or the event of interest is defined.</a:t>
            </a:r>
            <a:br>
              <a:rPr i="1" lang="en" sz="1200">
                <a:solidFill>
                  <a:srgbClr val="2D3B45"/>
                </a:solidFill>
                <a:latin typeface="Lato"/>
                <a:ea typeface="Lato"/>
                <a:cs typeface="Lato"/>
                <a:sym typeface="Lato"/>
              </a:rPr>
            </a:br>
            <a:r>
              <a:rPr b="1" i="1" lang="en" sz="1200" u="sng">
                <a:solidFill>
                  <a:srgbClr val="2D3B45"/>
                </a:solidFill>
                <a:latin typeface="Lato"/>
                <a:ea typeface="Lato"/>
                <a:cs typeface="Lato"/>
                <a:sym typeface="Lato"/>
              </a:rPr>
              <a:t>(2 minutes total between slides 6-7)</a:t>
            </a:r>
            <a:endParaRPr b="1" i="1" u="sng"/>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11a8857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11a8857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Chris</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End 4:10</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PART 2: List of features and their definition: Consider bias with the use of these features and their definition. </a:t>
            </a:r>
            <a:br>
              <a:rPr i="1" lang="en" sz="1200">
                <a:solidFill>
                  <a:srgbClr val="2D3B45"/>
                </a:solidFill>
                <a:latin typeface="Lato"/>
                <a:ea typeface="Lato"/>
                <a:cs typeface="Lato"/>
                <a:sym typeface="Lato"/>
              </a:rPr>
            </a:br>
            <a:r>
              <a:rPr i="1" lang="en" sz="1200">
                <a:solidFill>
                  <a:srgbClr val="2D3B45"/>
                </a:solidFill>
                <a:latin typeface="Lato"/>
                <a:ea typeface="Lato"/>
                <a:cs typeface="Lato"/>
                <a:sym typeface="Lato"/>
              </a:rPr>
              <a:t>Outcome or event of interest: How is this defined? Consider bias in how the outcome or the event of interest is defined.</a:t>
            </a:r>
            <a:br>
              <a:rPr i="1" lang="en" sz="1200">
                <a:solidFill>
                  <a:srgbClr val="2D3B45"/>
                </a:solidFill>
                <a:latin typeface="Lato"/>
                <a:ea typeface="Lato"/>
                <a:cs typeface="Lato"/>
                <a:sym typeface="Lato"/>
              </a:rPr>
            </a:br>
            <a:r>
              <a:rPr b="1" i="1" lang="en" sz="1200" u="sng">
                <a:solidFill>
                  <a:srgbClr val="2D3B45"/>
                </a:solidFill>
                <a:latin typeface="Lato"/>
                <a:ea typeface="Lato"/>
                <a:cs typeface="Lato"/>
                <a:sym typeface="Lato"/>
              </a:rPr>
              <a:t>(2 minutes total between slides 6-7)</a:t>
            </a:r>
            <a:endParaRPr b="1" i="1" sz="1200" u="sng">
              <a:solidFill>
                <a:srgbClr val="2D3B45"/>
              </a:solidFill>
              <a:latin typeface="Lato"/>
              <a:ea typeface="Lato"/>
              <a:cs typeface="Lato"/>
              <a:sym typeface="Lato"/>
            </a:endParaRPr>
          </a:p>
          <a:p>
            <a:pPr indent="-304800" lvl="0" marL="457200" rtl="0" algn="l">
              <a:lnSpc>
                <a:spcPct val="115000"/>
              </a:lnSpc>
              <a:spcBef>
                <a:spcPts val="900"/>
              </a:spcBef>
              <a:spcAft>
                <a:spcPts val="0"/>
              </a:spcAft>
              <a:buClr>
                <a:srgbClr val="2D3B45"/>
              </a:buClr>
              <a:buSzPts val="1200"/>
              <a:buFont typeface="Lato"/>
              <a:buChar char="-"/>
            </a:pPr>
            <a:r>
              <a:rPr b="1" i="1" lang="en" sz="1200" u="sng">
                <a:solidFill>
                  <a:srgbClr val="2D3B45"/>
                </a:solidFill>
                <a:latin typeface="Lato"/>
                <a:ea typeface="Lato"/>
                <a:cs typeface="Lato"/>
                <a:sym typeface="Lato"/>
              </a:rPr>
              <a:t>Sometimes attending may be pressured by external forces to admit or discharge patient against their initial clinical gestalt</a:t>
            </a:r>
            <a:endParaRPr b="1" i="1" sz="1200" u="sng">
              <a:solidFill>
                <a:srgbClr val="2D3B45"/>
              </a:solidFill>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t/>
            </a:r>
            <a:endParaRPr b="1" i="1" sz="1200" u="sng">
              <a:solidFill>
                <a:srgbClr val="2D3B45"/>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111a8857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111a8857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Margaret</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End 3:45</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PART I - Evaluation of in silico model performance</a:t>
            </a:r>
            <a:br>
              <a:rPr i="1" lang="en" sz="1200">
                <a:solidFill>
                  <a:srgbClr val="2D3B45"/>
                </a:solidFill>
                <a:latin typeface="Lato"/>
                <a:ea typeface="Lato"/>
                <a:cs typeface="Lato"/>
                <a:sym typeface="Lato"/>
              </a:rPr>
            </a:br>
            <a:r>
              <a:rPr i="1" lang="en" sz="1200">
                <a:solidFill>
                  <a:srgbClr val="2D3B45"/>
                </a:solidFill>
                <a:latin typeface="Lato"/>
                <a:ea typeface="Lato"/>
                <a:cs typeface="Lato"/>
                <a:sym typeface="Lato"/>
              </a:rPr>
              <a:t>How will the model be incorporated in practice? Any unintended consequence of the algorithm when employed.</a:t>
            </a:r>
            <a:br>
              <a:rPr i="1" lang="en" sz="1200">
                <a:solidFill>
                  <a:srgbClr val="2D3B45"/>
                </a:solidFill>
                <a:latin typeface="Lato"/>
                <a:ea typeface="Lato"/>
                <a:cs typeface="Lato"/>
                <a:sym typeface="Lato"/>
              </a:rPr>
            </a:br>
            <a:r>
              <a:rPr b="1" i="1" lang="en" sz="1200">
                <a:solidFill>
                  <a:srgbClr val="2D3B45"/>
                </a:solidFill>
                <a:latin typeface="Lato"/>
                <a:ea typeface="Lato"/>
                <a:cs typeface="Lato"/>
                <a:sym typeface="Lato"/>
              </a:rPr>
              <a:t>(1 minute between slides 8-9)</a:t>
            </a:r>
            <a:endParaRPr b="1" i="1" sz="1200">
              <a:solidFill>
                <a:srgbClr val="2D3B45"/>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200">
                <a:solidFill>
                  <a:srgbClr val="2D3B45"/>
                </a:solidFill>
                <a:latin typeface="Lato"/>
                <a:ea typeface="Lato"/>
                <a:cs typeface="Lato"/>
                <a:sym typeface="Lato"/>
              </a:rPr>
              <a:t>30 -seconds = [For evaluation, we’ll split the dataset into two. 70% will be used to train and validate the model, using a 5-fold cross-validation approach. We’ll use the remaining 30% to test and evaluate model performance, including sensitivity and specificity, generating multi-class ROC curves and calculating AUC. We’ll also assess positive predictive value, aka model precision, as well as negative predictive value. We’ll obtain an F1 score to assess recall (or sensitivity) and precision in combination with each other. And in addition to discrimination, we’ll also assess model calibration.]</a:t>
            </a:r>
            <a:endParaRPr sz="1200">
              <a:solidFill>
                <a:srgbClr val="2D3B45"/>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D3B45"/>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1" i="1" lang="en" sz="1200">
                <a:solidFill>
                  <a:srgbClr val="2D3B45"/>
                </a:solidFill>
                <a:latin typeface="Lato"/>
                <a:ea typeface="Lato"/>
                <a:cs typeface="Lato"/>
                <a:sym typeface="Lato"/>
              </a:rPr>
              <a:t>Notes:</a:t>
            </a:r>
            <a:endParaRPr b="1"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b="1" i="1" lang="en" sz="1200">
                <a:solidFill>
                  <a:srgbClr val="2D3B45"/>
                </a:solidFill>
                <a:latin typeface="Lato"/>
                <a:ea typeface="Lato"/>
                <a:cs typeface="Lato"/>
                <a:sym typeface="Lato"/>
              </a:rPr>
              <a:t>F1 score = ideally high → taking into account sensitivity or recall in the context of precision and vice versa</a:t>
            </a:r>
            <a:endParaRPr b="1"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b="1" i="1" lang="en" sz="1200">
                <a:solidFill>
                  <a:srgbClr val="2D3B45"/>
                </a:solidFill>
                <a:latin typeface="Lato"/>
                <a:ea typeface="Lato"/>
                <a:cs typeface="Lato"/>
                <a:sym typeface="Lato"/>
              </a:rPr>
              <a:t>Multi-class ROC bc multi-class classification → one vs all method s/t each class is treated as binary problem (that one class vs all the other classes) → ROC for each class → averaged to get single AUC score</a:t>
            </a:r>
            <a:endParaRPr b="1" i="1" sz="1200">
              <a:solidFill>
                <a:srgbClr val="2D3B45"/>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11a8857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11a8857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Margaret</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End 3:05 (Total 7 mins)</a:t>
            </a:r>
            <a:endParaRPr i="1" sz="1200">
              <a:solidFill>
                <a:srgbClr val="2D3B45"/>
              </a:solidFill>
              <a:latin typeface="Lato"/>
              <a:ea typeface="Lato"/>
              <a:cs typeface="Lato"/>
              <a:sym typeface="Lato"/>
            </a:endParaRPr>
          </a:p>
          <a:p>
            <a:pPr indent="0" lvl="0" marL="0" rtl="0" algn="l">
              <a:lnSpc>
                <a:spcPct val="115000"/>
              </a:lnSpc>
              <a:spcBef>
                <a:spcPts val="900"/>
              </a:spcBef>
              <a:spcAft>
                <a:spcPts val="0"/>
              </a:spcAft>
              <a:buClr>
                <a:schemeClr val="dk1"/>
              </a:buClr>
              <a:buSzPts val="1100"/>
              <a:buFont typeface="Arial"/>
              <a:buNone/>
            </a:pPr>
            <a:r>
              <a:rPr i="1" lang="en" sz="1200">
                <a:solidFill>
                  <a:srgbClr val="2D3B45"/>
                </a:solidFill>
                <a:latin typeface="Lato"/>
                <a:ea typeface="Lato"/>
                <a:cs typeface="Lato"/>
                <a:sym typeface="Lato"/>
              </a:rPr>
              <a:t>P</a:t>
            </a:r>
            <a:r>
              <a:rPr i="1" lang="en" sz="1200">
                <a:solidFill>
                  <a:srgbClr val="2D3B45"/>
                </a:solidFill>
                <a:latin typeface="Lato"/>
                <a:ea typeface="Lato"/>
                <a:cs typeface="Lato"/>
                <a:sym typeface="Lato"/>
              </a:rPr>
              <a:t>ART 2 - Evaluation of in silico model performance</a:t>
            </a:r>
            <a:br>
              <a:rPr i="1" lang="en" sz="1200">
                <a:solidFill>
                  <a:srgbClr val="2D3B45"/>
                </a:solidFill>
                <a:latin typeface="Lato"/>
                <a:ea typeface="Lato"/>
                <a:cs typeface="Lato"/>
                <a:sym typeface="Lato"/>
              </a:rPr>
            </a:br>
            <a:r>
              <a:rPr i="1" lang="en" sz="1200">
                <a:solidFill>
                  <a:srgbClr val="2D3B45"/>
                </a:solidFill>
                <a:latin typeface="Lato"/>
                <a:ea typeface="Lato"/>
                <a:cs typeface="Lato"/>
                <a:sym typeface="Lato"/>
              </a:rPr>
              <a:t>How will the model be incorporated in practice? Any unintended consequence of the algorithm when employed.</a:t>
            </a:r>
            <a:br>
              <a:rPr i="1" lang="en" sz="1200">
                <a:solidFill>
                  <a:srgbClr val="2D3B45"/>
                </a:solidFill>
                <a:latin typeface="Lato"/>
                <a:ea typeface="Lato"/>
                <a:cs typeface="Lato"/>
                <a:sym typeface="Lato"/>
              </a:rPr>
            </a:br>
            <a:r>
              <a:rPr b="1" i="1" lang="en" sz="1200">
                <a:solidFill>
                  <a:srgbClr val="2D3B45"/>
                </a:solidFill>
                <a:latin typeface="Lato"/>
                <a:ea typeface="Lato"/>
                <a:cs typeface="Lato"/>
                <a:sym typeface="Lato"/>
              </a:rPr>
              <a:t>(1 minute - between slides 8-9)</a:t>
            </a:r>
            <a:endParaRPr b="1" i="1" sz="1200">
              <a:solidFill>
                <a:srgbClr val="2D3B45"/>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200">
                <a:solidFill>
                  <a:srgbClr val="2D3B45"/>
                </a:solidFill>
                <a:latin typeface="Lato"/>
                <a:ea typeface="Lato"/>
                <a:cs typeface="Lato"/>
                <a:sym typeface="Lato"/>
              </a:rPr>
              <a:t>30 seconds = [We see this predictive model as being particularly relevant in those borderline patients. The thought is to implement it directly into clinical practice in the ED as a tool that could be applied once you have that initial CXR. It’d provide additional information to help make the dispo decision, with the overall goal to avoid over- or under-admitting, as well as shedding some light on potential biases impacting this decision. However, this could lead to unintentional overcorrection in practice pattern that’d lead to shifting of the burden toward other clinical areas like the outpatient side. And given limitations mentioned, there is the potential of finding associations that are misattributed or not as relevant as we hope.</a:t>
            </a:r>
            <a:endParaRPr sz="1200">
              <a:solidFill>
                <a:srgbClr val="2D3B45"/>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200">
                <a:solidFill>
                  <a:srgbClr val="2D3B45"/>
                </a:solidFill>
                <a:latin typeface="Lato"/>
                <a:ea typeface="Lato"/>
                <a:cs typeface="Lato"/>
                <a:sym typeface="Lato"/>
              </a:rPr>
              <a:t>For next steps– we’d test this predictive model on CXRs with “unsure” reads that weren’t included here to see how the model performs in the more hedge-y gray zone cases. As well as external validation.]</a:t>
            </a:r>
            <a:endParaRPr sz="1200">
              <a:solidFill>
                <a:srgbClr val="2D3B45"/>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sz="1200">
              <a:solidFill>
                <a:srgbClr val="2D3B45"/>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u="sng"/>
              <a:t>IMPACTED</a:t>
            </a:r>
            <a:endParaRPr b="1" u="sng"/>
          </a:p>
          <a:p>
            <a:pPr indent="0" lvl="0" marL="0" rtl="0" algn="l">
              <a:spcBef>
                <a:spcPts val="0"/>
              </a:spcBef>
              <a:spcAft>
                <a:spcPts val="0"/>
              </a:spcAft>
              <a:buNone/>
            </a:pPr>
            <a:r>
              <a:rPr b="1" lang="en" sz="2750" u="sng"/>
              <a:t>I</a:t>
            </a:r>
            <a:r>
              <a:rPr lang="en" sz="2750"/>
              <a:t>nvestigating </a:t>
            </a:r>
            <a:r>
              <a:rPr b="1" lang="en" sz="2750" u="sng"/>
              <a:t>M</a:t>
            </a:r>
            <a:r>
              <a:rPr lang="en" sz="2750"/>
              <a:t>achine-learning </a:t>
            </a:r>
            <a:r>
              <a:rPr b="1" lang="en" sz="2750" u="sng"/>
              <a:t>P</a:t>
            </a:r>
            <a:r>
              <a:rPr lang="en" sz="2750"/>
              <a:t>rediction </a:t>
            </a:r>
            <a:r>
              <a:rPr b="1" lang="en" sz="2750" u="sng"/>
              <a:t>A</a:t>
            </a:r>
            <a:r>
              <a:rPr lang="en" sz="2750"/>
              <a:t>ssessment of </a:t>
            </a:r>
            <a:r>
              <a:rPr b="1" lang="en" sz="2750" u="sng"/>
              <a:t>C</a:t>
            </a:r>
            <a:r>
              <a:rPr lang="en" sz="2750"/>
              <a:t>XR </a:t>
            </a:r>
            <a:r>
              <a:rPr b="1" lang="en" sz="2750" u="sng"/>
              <a:t>T</a:t>
            </a:r>
            <a:r>
              <a:rPr lang="en" sz="2750"/>
              <a:t>ranscription on </a:t>
            </a:r>
            <a:r>
              <a:rPr b="1" lang="en" sz="2750" u="sng"/>
              <a:t>E</a:t>
            </a:r>
            <a:r>
              <a:rPr lang="en" sz="2750"/>
              <a:t>D </a:t>
            </a:r>
            <a:r>
              <a:rPr b="1" lang="en" sz="2750" u="sng"/>
              <a:t>D</a:t>
            </a:r>
            <a:r>
              <a:rPr lang="en" sz="2750"/>
              <a:t>isposition</a:t>
            </a:r>
            <a:endParaRPr sz="275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BST 209: August 18,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393125" y="496100"/>
            <a:ext cx="1848833" cy="2577700"/>
          </a:xfrm>
          <a:prstGeom prst="rect">
            <a:avLst/>
          </a:prstGeom>
          <a:noFill/>
          <a:ln>
            <a:noFill/>
          </a:ln>
        </p:spPr>
      </p:pic>
      <p:sp>
        <p:nvSpPr>
          <p:cNvPr id="66" name="Google Shape;66;p14"/>
          <p:cNvSpPr txBox="1"/>
          <p:nvPr>
            <p:ph type="title"/>
          </p:nvPr>
        </p:nvSpPr>
        <p:spPr>
          <a:xfrm>
            <a:off x="265500" y="1739225"/>
            <a:ext cx="4045200" cy="1509600"/>
          </a:xfrm>
          <a:prstGeom prst="rect">
            <a:avLst/>
          </a:prstGeom>
        </p:spPr>
        <p:txBody>
          <a:bodyPr anchorCtr="0" anchor="b" bIns="91425" lIns="91425" spcFirstLastPara="1" rIns="91425" wrap="square" tIns="91425">
            <a:normAutofit/>
          </a:bodyPr>
          <a:lstStyle/>
          <a:p>
            <a:pPr indent="0" lvl="0" marL="0" rtl="0" algn="ctr">
              <a:lnSpc>
                <a:spcPct val="115000"/>
              </a:lnSpc>
              <a:spcBef>
                <a:spcPts val="900"/>
              </a:spcBef>
              <a:spcAft>
                <a:spcPts val="900"/>
              </a:spcAft>
              <a:buNone/>
            </a:pPr>
            <a:r>
              <a:rPr b="1" lang="en" sz="3000">
                <a:highlight>
                  <a:schemeClr val="lt1"/>
                </a:highlight>
              </a:rPr>
              <a:t>Problem &amp; Question</a:t>
            </a:r>
            <a:endParaRPr b="1" sz="3000">
              <a:highlight>
                <a:schemeClr val="lt1"/>
              </a:highlight>
            </a:endParaRPr>
          </a:p>
        </p:txBody>
      </p:sp>
      <p:sp>
        <p:nvSpPr>
          <p:cNvPr id="67" name="Google Shape;67;p14"/>
          <p:cNvSpPr txBox="1"/>
          <p:nvPr>
            <p:ph idx="1" type="subTitle"/>
          </p:nvPr>
        </p:nvSpPr>
        <p:spPr>
          <a:xfrm>
            <a:off x="265500" y="3302401"/>
            <a:ext cx="4045200" cy="1345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Over/under admitting</a:t>
            </a:r>
            <a:endParaRPr sz="2000"/>
          </a:p>
          <a:p>
            <a:pPr indent="-355600" lvl="0" marL="457200" rtl="0" algn="l">
              <a:spcBef>
                <a:spcPts val="0"/>
              </a:spcBef>
              <a:spcAft>
                <a:spcPts val="0"/>
              </a:spcAft>
              <a:buSzPts val="2000"/>
              <a:buChar char="●"/>
            </a:pPr>
            <a:r>
              <a:rPr lang="en" sz="2000"/>
              <a:t>Borderline cases</a:t>
            </a:r>
            <a:endParaRPr sz="2000"/>
          </a:p>
          <a:p>
            <a:pPr indent="-355600" lvl="0" marL="457200" rtl="0" algn="l">
              <a:spcBef>
                <a:spcPts val="0"/>
              </a:spcBef>
              <a:spcAft>
                <a:spcPts val="0"/>
              </a:spcAft>
              <a:buSzPts val="2000"/>
              <a:buChar char="●"/>
            </a:pPr>
            <a:r>
              <a:rPr lang="en" sz="2000"/>
              <a:t>Potential biases</a:t>
            </a:r>
            <a:endParaRPr sz="2000"/>
          </a:p>
        </p:txBody>
      </p:sp>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900"/>
              </a:spcBef>
              <a:spcAft>
                <a:spcPts val="900"/>
              </a:spcAft>
              <a:buNone/>
            </a:pPr>
            <a:r>
              <a:rPr lang="en" sz="2200">
                <a:latin typeface="Lato"/>
                <a:ea typeface="Lato"/>
                <a:cs typeface="Lato"/>
                <a:sym typeface="Lato"/>
              </a:rPr>
              <a:t>Can we create a model that predicts </a:t>
            </a:r>
            <a:r>
              <a:rPr b="1" lang="en" sz="2200" u="sng">
                <a:latin typeface="Lato"/>
                <a:ea typeface="Lato"/>
                <a:cs typeface="Lato"/>
                <a:sym typeface="Lato"/>
              </a:rPr>
              <a:t>ED disposition</a:t>
            </a:r>
            <a:r>
              <a:rPr lang="en" sz="2200">
                <a:latin typeface="Lato"/>
                <a:ea typeface="Lato"/>
                <a:cs typeface="Lato"/>
                <a:sym typeface="Lato"/>
              </a:rPr>
              <a:t> and other patient-centered outcomes incorporating </a:t>
            </a:r>
            <a:r>
              <a:rPr b="1" lang="en" sz="2200" u="sng">
                <a:latin typeface="Lato"/>
                <a:ea typeface="Lato"/>
                <a:cs typeface="Lato"/>
                <a:sym typeface="Lato"/>
              </a:rPr>
              <a:t>multimodal ML</a:t>
            </a:r>
            <a:r>
              <a:rPr lang="en" sz="2200">
                <a:latin typeface="Lato"/>
                <a:ea typeface="Lato"/>
                <a:cs typeface="Lato"/>
                <a:sym typeface="Lato"/>
              </a:rPr>
              <a:t> assessment of </a:t>
            </a:r>
            <a:r>
              <a:rPr b="1" lang="en" sz="2200" u="sng">
                <a:latin typeface="Lato"/>
                <a:ea typeface="Lato"/>
                <a:cs typeface="Lato"/>
                <a:sym typeface="Lato"/>
              </a:rPr>
              <a:t>pulmonary edema on CXR </a:t>
            </a:r>
            <a:r>
              <a:rPr lang="en" sz="2200">
                <a:latin typeface="Lato"/>
                <a:ea typeface="Lato"/>
                <a:cs typeface="Lato"/>
                <a:sym typeface="Lato"/>
              </a:rPr>
              <a:t>in patients with congestive heart failure?</a:t>
            </a:r>
            <a:endParaRPr sz="2200"/>
          </a:p>
        </p:txBody>
      </p:sp>
      <p:sp>
        <p:nvSpPr>
          <p:cNvPr id="69" name="Google Shape;69;p14"/>
          <p:cNvSpPr txBox="1"/>
          <p:nvPr/>
        </p:nvSpPr>
        <p:spPr>
          <a:xfrm>
            <a:off x="6697650" y="4810575"/>
            <a:ext cx="2329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latin typeface="Proxima Nova"/>
                <a:ea typeface="Proxima Nova"/>
                <a:cs typeface="Proxima Nova"/>
                <a:sym typeface="Proxima Nova"/>
              </a:rPr>
              <a:t>thenounproject.com</a:t>
            </a:r>
            <a:endParaRPr sz="8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2000">
                <a:solidFill>
                  <a:srgbClr val="2D3B45"/>
                </a:solidFill>
                <a:latin typeface="Lato"/>
                <a:ea typeface="Lato"/>
                <a:cs typeface="Lato"/>
                <a:sym typeface="Lato"/>
              </a:rPr>
              <a:t>Develop and assess performance of multimodal machine learning model incorporating initial CXR and clinical factors among adult patients with CHF presenting with pulmonary edema with the goal of: </a:t>
            </a:r>
            <a:endParaRPr sz="2000">
              <a:solidFill>
                <a:srgbClr val="2D3B45"/>
              </a:solidFill>
              <a:latin typeface="Lato"/>
              <a:ea typeface="Lato"/>
              <a:cs typeface="Lato"/>
              <a:sym typeface="Lato"/>
            </a:endParaRPr>
          </a:p>
          <a:p>
            <a:pPr indent="0" lvl="0" marL="0" rtl="0" algn="l">
              <a:spcBef>
                <a:spcPts val="900"/>
              </a:spcBef>
              <a:spcAft>
                <a:spcPts val="0"/>
              </a:spcAft>
              <a:buNone/>
            </a:pPr>
            <a:r>
              <a:t/>
            </a:r>
            <a:endParaRPr sz="2000">
              <a:solidFill>
                <a:srgbClr val="2D3B45"/>
              </a:solidFill>
              <a:latin typeface="Lato"/>
              <a:ea typeface="Lato"/>
              <a:cs typeface="Lato"/>
              <a:sym typeface="Lato"/>
            </a:endParaRPr>
          </a:p>
          <a:p>
            <a:pPr indent="-355600" lvl="0" marL="457200" rtl="0" algn="l">
              <a:spcBef>
                <a:spcPts val="900"/>
              </a:spcBef>
              <a:spcAft>
                <a:spcPts val="0"/>
              </a:spcAft>
              <a:buClr>
                <a:srgbClr val="2D3B45"/>
              </a:buClr>
              <a:buSzPts val="2000"/>
              <a:buFont typeface="Lato"/>
              <a:buAutoNum type="arabicParenR"/>
            </a:pPr>
            <a:r>
              <a:rPr lang="en" sz="2000">
                <a:solidFill>
                  <a:srgbClr val="2D3B45"/>
                </a:solidFill>
                <a:latin typeface="Lato"/>
                <a:ea typeface="Lato"/>
                <a:cs typeface="Lato"/>
                <a:sym typeface="Lato"/>
              </a:rPr>
              <a:t>Predicting disposition from the ED </a:t>
            </a:r>
            <a:br>
              <a:rPr lang="en" sz="2000">
                <a:solidFill>
                  <a:srgbClr val="2D3B45"/>
                </a:solidFill>
                <a:latin typeface="Lato"/>
                <a:ea typeface="Lato"/>
                <a:cs typeface="Lato"/>
                <a:sym typeface="Lato"/>
              </a:rPr>
            </a:br>
            <a:endParaRPr sz="2000">
              <a:solidFill>
                <a:srgbClr val="2D3B45"/>
              </a:solidFill>
              <a:latin typeface="Lato"/>
              <a:ea typeface="Lato"/>
              <a:cs typeface="Lato"/>
              <a:sym typeface="Lato"/>
            </a:endParaRPr>
          </a:p>
          <a:p>
            <a:pPr indent="-355600" lvl="0" marL="457200" rtl="0" algn="l">
              <a:spcBef>
                <a:spcPts val="0"/>
              </a:spcBef>
              <a:spcAft>
                <a:spcPts val="0"/>
              </a:spcAft>
              <a:buClr>
                <a:srgbClr val="2D3B45"/>
              </a:buClr>
              <a:buSzPts val="2000"/>
              <a:buFont typeface="Lato"/>
              <a:buAutoNum type="arabicParenR"/>
            </a:pPr>
            <a:r>
              <a:rPr lang="en" sz="2000">
                <a:solidFill>
                  <a:srgbClr val="2D3B45"/>
                </a:solidFill>
                <a:latin typeface="Lato"/>
                <a:ea typeface="Lato"/>
                <a:cs typeface="Lato"/>
                <a:sym typeface="Lato"/>
              </a:rPr>
              <a:t>Investigating socio-economic disparities in disposition/management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Selection: </a:t>
            </a:r>
            <a:r>
              <a:rPr b="1" lang="en"/>
              <a:t>MIMIC-IV </a:t>
            </a:r>
            <a:endParaRPr b="1"/>
          </a:p>
        </p:txBody>
      </p:sp>
      <p:sp>
        <p:nvSpPr>
          <p:cNvPr id="81" name="Google Shape;81;p16"/>
          <p:cNvSpPr/>
          <p:nvPr/>
        </p:nvSpPr>
        <p:spPr>
          <a:xfrm>
            <a:off x="667625" y="1294350"/>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6872900" y="1294350"/>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4804475" y="1294350"/>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2736050" y="1294350"/>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854975" y="1656750"/>
            <a:ext cx="1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ED</a:t>
            </a:r>
            <a:endParaRPr b="1" sz="2400">
              <a:latin typeface="Proxima Nova"/>
              <a:ea typeface="Proxima Nova"/>
              <a:cs typeface="Proxima Nova"/>
              <a:sym typeface="Proxima Nova"/>
            </a:endParaRPr>
          </a:p>
        </p:txBody>
      </p:sp>
      <p:sp>
        <p:nvSpPr>
          <p:cNvPr id="86" name="Google Shape;86;p16"/>
          <p:cNvSpPr txBox="1"/>
          <p:nvPr/>
        </p:nvSpPr>
        <p:spPr>
          <a:xfrm>
            <a:off x="2923400" y="1656750"/>
            <a:ext cx="1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CXR</a:t>
            </a:r>
            <a:endParaRPr b="1" sz="2400">
              <a:latin typeface="Proxima Nova"/>
              <a:ea typeface="Proxima Nova"/>
              <a:cs typeface="Proxima Nova"/>
              <a:sym typeface="Proxima Nova"/>
            </a:endParaRPr>
          </a:p>
        </p:txBody>
      </p:sp>
      <p:sp>
        <p:nvSpPr>
          <p:cNvPr id="87" name="Google Shape;87;p16"/>
          <p:cNvSpPr txBox="1"/>
          <p:nvPr/>
        </p:nvSpPr>
        <p:spPr>
          <a:xfrm>
            <a:off x="5017850" y="1656750"/>
            <a:ext cx="1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Hosp</a:t>
            </a:r>
            <a:endParaRPr b="1" sz="2400">
              <a:latin typeface="Proxima Nova"/>
              <a:ea typeface="Proxima Nova"/>
              <a:cs typeface="Proxima Nova"/>
              <a:sym typeface="Proxima Nova"/>
            </a:endParaRPr>
          </a:p>
        </p:txBody>
      </p:sp>
      <p:sp>
        <p:nvSpPr>
          <p:cNvPr id="88" name="Google Shape;88;p16"/>
          <p:cNvSpPr txBox="1"/>
          <p:nvPr/>
        </p:nvSpPr>
        <p:spPr>
          <a:xfrm>
            <a:off x="7060250" y="1656750"/>
            <a:ext cx="1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ICU</a:t>
            </a:r>
            <a:endParaRPr b="1" sz="2400">
              <a:latin typeface="Proxima Nova"/>
              <a:ea typeface="Proxima Nova"/>
              <a:cs typeface="Proxima Nova"/>
              <a:sym typeface="Proxima Nova"/>
            </a:endParaRPr>
          </a:p>
        </p:txBody>
      </p:sp>
      <p:sp>
        <p:nvSpPr>
          <p:cNvPr id="89" name="Google Shape;89;p16"/>
          <p:cNvSpPr txBox="1"/>
          <p:nvPr>
            <p:ph idx="2" type="body"/>
          </p:nvPr>
        </p:nvSpPr>
        <p:spPr>
          <a:xfrm>
            <a:off x="321550" y="2932075"/>
            <a:ext cx="4867800" cy="17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u="sng"/>
              <a:t>Who/what is included?</a:t>
            </a:r>
            <a:endParaRPr sz="2000"/>
          </a:p>
          <a:p>
            <a:pPr indent="-355600" lvl="0" marL="457200" rtl="0" algn="l">
              <a:spcBef>
                <a:spcPts val="1200"/>
              </a:spcBef>
              <a:spcAft>
                <a:spcPts val="0"/>
              </a:spcAft>
              <a:buSzPts val="2000"/>
              <a:buChar char="●"/>
            </a:pPr>
            <a:r>
              <a:rPr lang="en" sz="2000"/>
              <a:t>BIDMC ED/Floor/ICU</a:t>
            </a:r>
            <a:endParaRPr sz="2000"/>
          </a:p>
          <a:p>
            <a:pPr indent="-355600" lvl="0" marL="457200" rtl="0" algn="l">
              <a:spcBef>
                <a:spcPts val="0"/>
              </a:spcBef>
              <a:spcAft>
                <a:spcPts val="0"/>
              </a:spcAft>
              <a:buSzPts val="2000"/>
              <a:buChar char="●"/>
            </a:pPr>
            <a:r>
              <a:rPr lang="en" sz="2000"/>
              <a:t>2011-2016 (overlap)</a:t>
            </a:r>
            <a:endParaRPr sz="2000"/>
          </a:p>
          <a:p>
            <a:pPr indent="-355600" lvl="0" marL="457200" rtl="0" algn="l">
              <a:spcBef>
                <a:spcPts val="0"/>
              </a:spcBef>
              <a:spcAft>
                <a:spcPts val="0"/>
              </a:spcAft>
              <a:buSzPts val="2000"/>
              <a:buChar char="●"/>
            </a:pPr>
            <a:r>
              <a:rPr lang="en" sz="2000"/>
              <a:t>EHR and ICU system</a:t>
            </a:r>
            <a:endParaRPr sz="2000"/>
          </a:p>
        </p:txBody>
      </p:sp>
      <p:sp>
        <p:nvSpPr>
          <p:cNvPr id="90" name="Google Shape;90;p16"/>
          <p:cNvSpPr txBox="1"/>
          <p:nvPr>
            <p:ph idx="1" type="body"/>
          </p:nvPr>
        </p:nvSpPr>
        <p:spPr>
          <a:xfrm>
            <a:off x="4915500" y="2932075"/>
            <a:ext cx="3999900" cy="16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Potential Issues</a:t>
            </a:r>
            <a:r>
              <a:rPr lang="en" sz="2000"/>
              <a:t>:</a:t>
            </a:r>
            <a:endParaRPr sz="2000"/>
          </a:p>
          <a:p>
            <a:pPr indent="-355600" lvl="0" marL="457200" rtl="0" algn="l">
              <a:spcBef>
                <a:spcPts val="1200"/>
              </a:spcBef>
              <a:spcAft>
                <a:spcPts val="0"/>
              </a:spcAft>
              <a:buSzPts val="2000"/>
              <a:buChar char="●"/>
            </a:pPr>
            <a:r>
              <a:rPr lang="en" sz="2000"/>
              <a:t>Limited concurrent O2 data</a:t>
            </a:r>
            <a:endParaRPr sz="2000"/>
          </a:p>
          <a:p>
            <a:pPr indent="-355600" lvl="0" marL="457200" rtl="0" algn="l">
              <a:spcBef>
                <a:spcPts val="0"/>
              </a:spcBef>
              <a:spcAft>
                <a:spcPts val="0"/>
              </a:spcAft>
              <a:buSzPts val="2000"/>
              <a:buChar char="●"/>
            </a:pPr>
            <a:r>
              <a:rPr lang="en" sz="2000"/>
              <a:t>Manual vital sign input</a:t>
            </a:r>
            <a:endParaRPr sz="2000"/>
          </a:p>
          <a:p>
            <a:pPr indent="-355600" lvl="0" marL="457200" rtl="0" algn="l">
              <a:spcBef>
                <a:spcPts val="0"/>
              </a:spcBef>
              <a:spcAft>
                <a:spcPts val="0"/>
              </a:spcAft>
              <a:buSzPts val="2000"/>
              <a:buChar char="●"/>
            </a:pPr>
            <a:r>
              <a:rPr lang="en" sz="2000"/>
              <a:t>Single center</a:t>
            </a:r>
            <a:endParaRPr sz="2000"/>
          </a:p>
          <a:p>
            <a:pPr indent="-355600" lvl="0" marL="457200" rtl="0" algn="l">
              <a:spcBef>
                <a:spcPts val="0"/>
              </a:spcBef>
              <a:spcAft>
                <a:spcPts val="0"/>
              </a:spcAft>
              <a:buSzPts val="2000"/>
              <a:buChar char="●"/>
            </a:pPr>
            <a:r>
              <a:rPr lang="en" sz="2000"/>
              <a:t>No outpatient data</a:t>
            </a:r>
            <a:endParaRPr sz="2000"/>
          </a:p>
        </p:txBody>
      </p:sp>
      <p:sp>
        <p:nvSpPr>
          <p:cNvPr id="91" name="Google Shape;91;p16"/>
          <p:cNvSpPr/>
          <p:nvPr/>
        </p:nvSpPr>
        <p:spPr>
          <a:xfrm>
            <a:off x="2183038" y="1711800"/>
            <a:ext cx="451200" cy="442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4251463" y="1711800"/>
            <a:ext cx="451200" cy="442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6319888" y="1711800"/>
            <a:ext cx="451200" cy="442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Inclusion &amp; Exclusion Criteria</a:t>
            </a:r>
            <a:endParaRPr/>
          </a:p>
        </p:txBody>
      </p:sp>
      <p:sp>
        <p:nvSpPr>
          <p:cNvPr id="99" name="Google Shape;99;p17"/>
          <p:cNvSpPr/>
          <p:nvPr/>
        </p:nvSpPr>
        <p:spPr>
          <a:xfrm>
            <a:off x="3357600" y="1139825"/>
            <a:ext cx="2428800" cy="92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3357600" y="1276925"/>
            <a:ext cx="242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Proxima Nova"/>
                <a:ea typeface="Proxima Nova"/>
                <a:cs typeface="Proxima Nova"/>
                <a:sym typeface="Proxima Nova"/>
              </a:rPr>
              <a:t>IMPACTED</a:t>
            </a:r>
            <a:endParaRPr b="1" sz="3000">
              <a:latin typeface="Proxima Nova"/>
              <a:ea typeface="Proxima Nova"/>
              <a:cs typeface="Proxima Nova"/>
              <a:sym typeface="Proxima Nova"/>
            </a:endParaRPr>
          </a:p>
        </p:txBody>
      </p:sp>
      <p:sp>
        <p:nvSpPr>
          <p:cNvPr id="101" name="Google Shape;101;p17"/>
          <p:cNvSpPr/>
          <p:nvPr/>
        </p:nvSpPr>
        <p:spPr>
          <a:xfrm>
            <a:off x="1114425" y="1292225"/>
            <a:ext cx="1936800" cy="1057800"/>
          </a:xfrm>
          <a:prstGeom prst="bentArrow">
            <a:avLst>
              <a:gd fmla="val 25000" name="adj1"/>
              <a:gd fmla="val 25000" name="adj2"/>
              <a:gd fmla="val 25000" name="adj3"/>
              <a:gd fmla="val 43750" name="adj4"/>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6007100" y="1276925"/>
            <a:ext cx="1936800" cy="646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idx="1" type="body"/>
          </p:nvPr>
        </p:nvSpPr>
        <p:spPr>
          <a:xfrm>
            <a:off x="391075" y="2457450"/>
            <a:ext cx="3517500" cy="2603700"/>
          </a:xfrm>
          <a:prstGeom prst="rect">
            <a:avLst/>
          </a:prstGeom>
        </p:spPr>
        <p:txBody>
          <a:bodyPr anchorCtr="0" anchor="t" bIns="91425" lIns="91425" spcFirstLastPara="1" rIns="91425" wrap="square" tIns="91425">
            <a:normAutofit lnSpcReduction="10000"/>
          </a:bodyPr>
          <a:lstStyle/>
          <a:p>
            <a:pPr indent="-323850" lvl="0" marL="457200" rtl="0" algn="l">
              <a:spcBef>
                <a:spcPts val="900"/>
              </a:spcBef>
              <a:spcAft>
                <a:spcPts val="0"/>
              </a:spcAft>
              <a:buSzPts val="1500"/>
              <a:buChar char="●"/>
            </a:pPr>
            <a:r>
              <a:rPr lang="en" sz="1500"/>
              <a:t>CXR</a:t>
            </a:r>
            <a:endParaRPr sz="1500"/>
          </a:p>
          <a:p>
            <a:pPr indent="-323850" lvl="1" marL="914400" rtl="0" algn="l">
              <a:spcBef>
                <a:spcPts val="0"/>
              </a:spcBef>
              <a:spcAft>
                <a:spcPts val="0"/>
              </a:spcAft>
              <a:buSzPts val="1500"/>
              <a:buChar char="○"/>
            </a:pPr>
            <a:r>
              <a:rPr lang="en" sz="1500"/>
              <a:t>First for encounter</a:t>
            </a:r>
            <a:endParaRPr sz="1500"/>
          </a:p>
          <a:p>
            <a:pPr indent="-323850" lvl="1" marL="914400" rtl="0" algn="l">
              <a:spcBef>
                <a:spcPts val="0"/>
              </a:spcBef>
              <a:spcAft>
                <a:spcPts val="0"/>
              </a:spcAft>
              <a:buSzPts val="1500"/>
              <a:buChar char="○"/>
            </a:pPr>
            <a:r>
              <a:rPr lang="en" sz="1500"/>
              <a:t>Within 12h of “intime” in ED</a:t>
            </a:r>
            <a:endParaRPr sz="1500"/>
          </a:p>
          <a:p>
            <a:pPr indent="-323850" lvl="1" marL="914400" rtl="0" algn="l">
              <a:spcBef>
                <a:spcPts val="0"/>
              </a:spcBef>
              <a:spcAft>
                <a:spcPts val="0"/>
              </a:spcAft>
              <a:buSzPts val="1500"/>
              <a:buChar char="○"/>
            </a:pPr>
            <a:r>
              <a:rPr lang="en" sz="1500"/>
              <a:t>Report with “edema”</a:t>
            </a:r>
            <a:endParaRPr sz="1500"/>
          </a:p>
          <a:p>
            <a:pPr indent="-323850" lvl="0" marL="457200" rtl="0" algn="l">
              <a:spcBef>
                <a:spcPts val="0"/>
              </a:spcBef>
              <a:spcAft>
                <a:spcPts val="0"/>
              </a:spcAft>
              <a:buSzPts val="1500"/>
              <a:buChar char="●"/>
            </a:pPr>
            <a:r>
              <a:rPr lang="en" sz="1500"/>
              <a:t>CHF diagnosis</a:t>
            </a:r>
            <a:endParaRPr sz="1500"/>
          </a:p>
          <a:p>
            <a:pPr indent="-323850" lvl="1" marL="914400" rtl="0" algn="l">
              <a:spcBef>
                <a:spcPts val="0"/>
              </a:spcBef>
              <a:spcAft>
                <a:spcPts val="0"/>
              </a:spcAft>
              <a:buSzPts val="1500"/>
              <a:buChar char="○"/>
            </a:pPr>
            <a:r>
              <a:rPr lang="en" sz="1500"/>
              <a:t>ICD 9 codes </a:t>
            </a:r>
            <a:endParaRPr sz="1500"/>
          </a:p>
          <a:p>
            <a:pPr indent="-323850" lvl="1" marL="914400" rtl="0" algn="l">
              <a:spcBef>
                <a:spcPts val="0"/>
              </a:spcBef>
              <a:spcAft>
                <a:spcPts val="0"/>
              </a:spcAft>
              <a:buSzPts val="1500"/>
              <a:buChar char="○"/>
            </a:pPr>
            <a:r>
              <a:rPr lang="en" sz="1500"/>
              <a:t>Placed during ED encounter</a:t>
            </a:r>
            <a:endParaRPr sz="1500"/>
          </a:p>
          <a:p>
            <a:pPr indent="-323850" lvl="0" marL="457200" rtl="0" algn="l">
              <a:spcBef>
                <a:spcPts val="0"/>
              </a:spcBef>
              <a:spcAft>
                <a:spcPts val="0"/>
              </a:spcAft>
              <a:buSzPts val="1500"/>
              <a:buChar char="●"/>
            </a:pPr>
            <a:r>
              <a:rPr b="1" i="1" lang="en" sz="1500"/>
              <a:t>Biases</a:t>
            </a:r>
            <a:r>
              <a:rPr lang="en" sz="1500"/>
              <a:t>: edema labeled by radiologist, ICD coding by physicians, time-stamp dependent</a:t>
            </a:r>
            <a:endParaRPr sz="1500"/>
          </a:p>
        </p:txBody>
      </p:sp>
      <p:sp>
        <p:nvSpPr>
          <p:cNvPr id="104" name="Google Shape;104;p17"/>
          <p:cNvSpPr txBox="1"/>
          <p:nvPr>
            <p:ph idx="2" type="body"/>
          </p:nvPr>
        </p:nvSpPr>
        <p:spPr>
          <a:xfrm>
            <a:off x="5742225" y="2457450"/>
            <a:ext cx="3230400" cy="24258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Age &lt;16 years</a:t>
            </a:r>
            <a:endParaRPr sz="1500"/>
          </a:p>
          <a:p>
            <a:pPr indent="-323850" lvl="0" marL="457200" rtl="0" algn="l">
              <a:spcBef>
                <a:spcPts val="0"/>
              </a:spcBef>
              <a:spcAft>
                <a:spcPts val="0"/>
              </a:spcAft>
              <a:buSzPts val="1500"/>
              <a:buChar char="●"/>
            </a:pPr>
            <a:r>
              <a:rPr lang="en" sz="1500"/>
              <a:t>ICD code for respiratory diagnosis (COPD, PNA, URI)</a:t>
            </a:r>
            <a:endParaRPr sz="1500"/>
          </a:p>
          <a:p>
            <a:pPr indent="-323850" lvl="0" marL="457200" rtl="0" algn="l">
              <a:spcBef>
                <a:spcPts val="0"/>
              </a:spcBef>
              <a:spcAft>
                <a:spcPts val="0"/>
              </a:spcAft>
              <a:buSzPts val="1500"/>
              <a:buChar char="●"/>
            </a:pPr>
            <a:r>
              <a:rPr lang="en" sz="1500"/>
              <a:t>ED disposition of: </a:t>
            </a:r>
            <a:endParaRPr sz="1500"/>
          </a:p>
          <a:p>
            <a:pPr indent="-323850" lvl="1" marL="914400" rtl="0" algn="l">
              <a:spcBef>
                <a:spcPts val="0"/>
              </a:spcBef>
              <a:spcAft>
                <a:spcPts val="0"/>
              </a:spcAft>
              <a:buSzPts val="1500"/>
              <a:buChar char="○"/>
            </a:pPr>
            <a:r>
              <a:rPr lang="en" sz="1500"/>
              <a:t>AMA/eloped/not seen</a:t>
            </a:r>
            <a:endParaRPr sz="1500"/>
          </a:p>
          <a:p>
            <a:pPr indent="-323850" lvl="1" marL="914400" rtl="0" algn="l">
              <a:spcBef>
                <a:spcPts val="0"/>
              </a:spcBef>
              <a:spcAft>
                <a:spcPts val="0"/>
              </a:spcAft>
              <a:buSzPts val="1500"/>
              <a:buChar char="○"/>
            </a:pPr>
            <a:r>
              <a:rPr lang="en" sz="1500"/>
              <a:t>Transfer</a:t>
            </a:r>
            <a:endParaRPr sz="1500"/>
          </a:p>
          <a:p>
            <a:pPr indent="-323850" lvl="1" marL="914400" rtl="0" algn="l">
              <a:spcBef>
                <a:spcPts val="0"/>
              </a:spcBef>
              <a:spcAft>
                <a:spcPts val="0"/>
              </a:spcAft>
              <a:buSzPts val="1500"/>
              <a:buChar char="○"/>
            </a:pPr>
            <a:r>
              <a:rPr lang="en" sz="1500"/>
              <a:t>Death</a:t>
            </a:r>
            <a:endParaRPr sz="1500"/>
          </a:p>
          <a:p>
            <a:pPr indent="-323850" lvl="1" marL="914400" rtl="0" algn="l">
              <a:spcBef>
                <a:spcPts val="0"/>
              </a:spcBef>
              <a:spcAft>
                <a:spcPts val="0"/>
              </a:spcAft>
              <a:buSzPts val="1500"/>
              <a:buChar char="○"/>
            </a:pPr>
            <a:r>
              <a:rPr lang="en" sz="1500"/>
              <a:t>“Other”</a:t>
            </a:r>
            <a:endParaRPr sz="1500"/>
          </a:p>
          <a:p>
            <a:pPr indent="-323850" lvl="0" marL="457200" rtl="0" algn="l">
              <a:spcBef>
                <a:spcPts val="0"/>
              </a:spcBef>
              <a:spcAft>
                <a:spcPts val="0"/>
              </a:spcAft>
              <a:buSzPts val="1500"/>
              <a:buChar char="●"/>
            </a:pPr>
            <a:r>
              <a:rPr b="1" i="1" lang="en" sz="1500"/>
              <a:t>Biases</a:t>
            </a:r>
            <a:r>
              <a:rPr lang="en" sz="1500"/>
              <a:t>: ICD coding by physicians</a:t>
            </a:r>
            <a:endParaRPr sz="1500"/>
          </a:p>
        </p:txBody>
      </p:sp>
      <p:sp>
        <p:nvSpPr>
          <p:cNvPr id="105" name="Google Shape;105;p17"/>
          <p:cNvSpPr txBox="1"/>
          <p:nvPr>
            <p:ph idx="2" type="body"/>
          </p:nvPr>
        </p:nvSpPr>
        <p:spPr>
          <a:xfrm>
            <a:off x="1431225" y="1313813"/>
            <a:ext cx="1435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lt1"/>
                </a:solidFill>
              </a:rPr>
              <a:t>In</a:t>
            </a:r>
            <a:r>
              <a:rPr b="1" lang="en" sz="2000">
                <a:solidFill>
                  <a:schemeClr val="lt1"/>
                </a:solidFill>
              </a:rPr>
              <a:t>clusion</a:t>
            </a:r>
            <a:endParaRPr sz="2000">
              <a:solidFill>
                <a:schemeClr val="lt1"/>
              </a:solidFill>
            </a:endParaRPr>
          </a:p>
        </p:txBody>
      </p:sp>
      <p:sp>
        <p:nvSpPr>
          <p:cNvPr id="106" name="Google Shape;106;p17"/>
          <p:cNvSpPr txBox="1"/>
          <p:nvPr>
            <p:ph idx="2" type="body"/>
          </p:nvPr>
        </p:nvSpPr>
        <p:spPr>
          <a:xfrm>
            <a:off x="6168975" y="1336938"/>
            <a:ext cx="1435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lt1"/>
                </a:solidFill>
              </a:rPr>
              <a:t>Exclusion</a:t>
            </a:r>
            <a:endParaRPr b="1" sz="2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Multimodal Machine Learning Model Features </a:t>
            </a:r>
            <a:endParaRPr/>
          </a:p>
        </p:txBody>
      </p:sp>
      <p:sp>
        <p:nvSpPr>
          <p:cNvPr id="112" name="Google Shape;112;p18"/>
          <p:cNvSpPr txBox="1"/>
          <p:nvPr>
            <p:ph idx="1" type="body"/>
          </p:nvPr>
        </p:nvSpPr>
        <p:spPr>
          <a:xfrm>
            <a:off x="1575325" y="2646100"/>
            <a:ext cx="2218500" cy="2290200"/>
          </a:xfrm>
          <a:prstGeom prst="rect">
            <a:avLst/>
          </a:prstGeom>
        </p:spPr>
        <p:txBody>
          <a:bodyPr anchorCtr="0" anchor="t" bIns="91425" lIns="91425" spcFirstLastPara="1" rIns="91425" wrap="square" tIns="91425">
            <a:normAutofit/>
          </a:bodyPr>
          <a:lstStyle/>
          <a:p>
            <a:pPr indent="0" lvl="0" marL="0" rtl="0" algn="ctr">
              <a:lnSpc>
                <a:spcPct val="100000"/>
              </a:lnSpc>
              <a:spcBef>
                <a:spcPts val="900"/>
              </a:spcBef>
              <a:spcAft>
                <a:spcPts val="0"/>
              </a:spcAft>
              <a:buNone/>
            </a:pPr>
            <a:r>
              <a:rPr b="1" lang="en" sz="1600"/>
              <a:t>Convolutional </a:t>
            </a:r>
            <a:br>
              <a:rPr b="1" lang="en" sz="1600"/>
            </a:br>
            <a:r>
              <a:rPr b="1" lang="en" sz="1600"/>
              <a:t>Neural Networks</a:t>
            </a:r>
            <a:endParaRPr b="1" sz="1600"/>
          </a:p>
          <a:p>
            <a:pPr indent="-295275" lvl="0" marL="457200" rtl="0" algn="l">
              <a:lnSpc>
                <a:spcPct val="100000"/>
              </a:lnSpc>
              <a:spcBef>
                <a:spcPts val="900"/>
              </a:spcBef>
              <a:spcAft>
                <a:spcPts val="0"/>
              </a:spcAft>
              <a:buSzPts val="1050"/>
              <a:buChar char="●"/>
            </a:pPr>
            <a:r>
              <a:rPr lang="en" sz="1050"/>
              <a:t>Initial CXR</a:t>
            </a:r>
            <a:endParaRPr sz="1050"/>
          </a:p>
          <a:p>
            <a:pPr indent="-295275" lvl="0" marL="457200" rtl="0" algn="l">
              <a:lnSpc>
                <a:spcPct val="100000"/>
              </a:lnSpc>
              <a:spcBef>
                <a:spcPts val="0"/>
              </a:spcBef>
              <a:spcAft>
                <a:spcPts val="0"/>
              </a:spcAft>
              <a:buSzPts val="1050"/>
              <a:buChar char="●"/>
            </a:pPr>
            <a:r>
              <a:rPr lang="en" sz="1050"/>
              <a:t>Degree of edema</a:t>
            </a:r>
            <a:endParaRPr sz="1050"/>
          </a:p>
          <a:p>
            <a:pPr indent="-295275" lvl="0" marL="457200" rtl="0" algn="l">
              <a:lnSpc>
                <a:spcPct val="100000"/>
              </a:lnSpc>
              <a:spcBef>
                <a:spcPts val="0"/>
              </a:spcBef>
              <a:spcAft>
                <a:spcPts val="0"/>
              </a:spcAft>
              <a:buSzPts val="1050"/>
              <a:buChar char="●"/>
            </a:pPr>
            <a:r>
              <a:rPr lang="en" sz="1050"/>
              <a:t>Picture only assessment</a:t>
            </a:r>
            <a:endParaRPr sz="1050"/>
          </a:p>
          <a:p>
            <a:pPr indent="0" lvl="0" marL="0" rtl="0" algn="l">
              <a:lnSpc>
                <a:spcPct val="100000"/>
              </a:lnSpc>
              <a:spcBef>
                <a:spcPts val="900"/>
              </a:spcBef>
              <a:spcAft>
                <a:spcPts val="0"/>
              </a:spcAft>
              <a:buNone/>
            </a:pPr>
            <a:r>
              <a:t/>
            </a:r>
            <a:endParaRPr sz="1050"/>
          </a:p>
          <a:p>
            <a:pPr indent="0" lvl="0" marL="0" rtl="0" algn="l">
              <a:lnSpc>
                <a:spcPct val="100000"/>
              </a:lnSpc>
              <a:spcBef>
                <a:spcPts val="900"/>
              </a:spcBef>
              <a:spcAft>
                <a:spcPts val="1200"/>
              </a:spcAft>
              <a:buNone/>
            </a:pPr>
            <a:r>
              <a:rPr b="1" i="1" lang="en" sz="1050"/>
              <a:t>Biases: </a:t>
            </a:r>
            <a:r>
              <a:rPr lang="en" sz="1050"/>
              <a:t>image quality (BMI, AP vs PA, protocol, position)</a:t>
            </a:r>
            <a:endParaRPr sz="1050"/>
          </a:p>
        </p:txBody>
      </p:sp>
      <p:sp>
        <p:nvSpPr>
          <p:cNvPr id="113" name="Google Shape;113;p18"/>
          <p:cNvSpPr txBox="1"/>
          <p:nvPr>
            <p:ph idx="2" type="body"/>
          </p:nvPr>
        </p:nvSpPr>
        <p:spPr>
          <a:xfrm>
            <a:off x="4842675" y="2646100"/>
            <a:ext cx="2911800" cy="22902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2250"/>
              <a:t>Clinical </a:t>
            </a:r>
            <a:br>
              <a:rPr b="1" lang="en" sz="2250"/>
            </a:br>
            <a:r>
              <a:rPr b="1" lang="en" sz="2250"/>
              <a:t>Covariates</a:t>
            </a:r>
            <a:endParaRPr b="1" sz="2250"/>
          </a:p>
          <a:p>
            <a:pPr indent="-295275" lvl="0" marL="457200" rtl="0" algn="l">
              <a:lnSpc>
                <a:spcPct val="100000"/>
              </a:lnSpc>
              <a:spcBef>
                <a:spcPts val="1200"/>
              </a:spcBef>
              <a:spcAft>
                <a:spcPts val="0"/>
              </a:spcAft>
              <a:buSzPct val="100000"/>
              <a:buChar char="●"/>
            </a:pPr>
            <a:r>
              <a:rPr lang="en" sz="1500"/>
              <a:t>Labs: BNP, trop, WBC</a:t>
            </a:r>
            <a:endParaRPr sz="1500"/>
          </a:p>
          <a:p>
            <a:pPr indent="-295275" lvl="0" marL="457200" rtl="0" algn="l">
              <a:lnSpc>
                <a:spcPct val="100000"/>
              </a:lnSpc>
              <a:spcBef>
                <a:spcPts val="0"/>
              </a:spcBef>
              <a:spcAft>
                <a:spcPts val="0"/>
              </a:spcAft>
              <a:buSzPct val="100000"/>
              <a:buChar char="●"/>
            </a:pPr>
            <a:r>
              <a:rPr lang="en" sz="1500"/>
              <a:t>Vital signs </a:t>
            </a:r>
            <a:endParaRPr sz="1500"/>
          </a:p>
          <a:p>
            <a:pPr indent="-295275" lvl="0" marL="457200" rtl="0" algn="l">
              <a:lnSpc>
                <a:spcPct val="100000"/>
              </a:lnSpc>
              <a:spcBef>
                <a:spcPts val="0"/>
              </a:spcBef>
              <a:spcAft>
                <a:spcPts val="0"/>
              </a:spcAft>
              <a:buSzPct val="100000"/>
              <a:buChar char="●"/>
            </a:pPr>
            <a:r>
              <a:rPr lang="en" sz="1500"/>
              <a:t>Supplemental O2 </a:t>
            </a:r>
            <a:endParaRPr sz="1500"/>
          </a:p>
          <a:p>
            <a:pPr indent="-295275" lvl="0" marL="457200" rtl="0" algn="l">
              <a:lnSpc>
                <a:spcPct val="100000"/>
              </a:lnSpc>
              <a:spcBef>
                <a:spcPts val="0"/>
              </a:spcBef>
              <a:spcAft>
                <a:spcPts val="0"/>
              </a:spcAft>
              <a:buSzPct val="100000"/>
              <a:buChar char="●"/>
            </a:pPr>
            <a:r>
              <a:rPr lang="en" sz="1500"/>
              <a:t>IV diuretic in ED</a:t>
            </a:r>
            <a:endParaRPr sz="1500"/>
          </a:p>
          <a:p>
            <a:pPr indent="-295275" lvl="0" marL="457200" rtl="0" algn="l">
              <a:lnSpc>
                <a:spcPct val="100000"/>
              </a:lnSpc>
              <a:spcBef>
                <a:spcPts val="0"/>
              </a:spcBef>
              <a:spcAft>
                <a:spcPts val="0"/>
              </a:spcAft>
              <a:buSzPct val="100000"/>
              <a:buChar char="●"/>
            </a:pPr>
            <a:r>
              <a:rPr lang="en" sz="1500"/>
              <a:t>High dose home diuretic</a:t>
            </a:r>
            <a:endParaRPr sz="1500"/>
          </a:p>
          <a:p>
            <a:pPr indent="-295275" lvl="0" marL="457200" rtl="0" algn="l">
              <a:lnSpc>
                <a:spcPct val="100000"/>
              </a:lnSpc>
              <a:spcBef>
                <a:spcPts val="0"/>
              </a:spcBef>
              <a:spcAft>
                <a:spcPts val="0"/>
              </a:spcAft>
              <a:buSzPct val="100000"/>
              <a:buChar char="●"/>
            </a:pPr>
            <a:r>
              <a:rPr lang="en" sz="1500"/>
              <a:t>Age</a:t>
            </a:r>
            <a:endParaRPr sz="1500"/>
          </a:p>
          <a:p>
            <a:pPr indent="-295275" lvl="0" marL="457200" rtl="0" algn="l">
              <a:lnSpc>
                <a:spcPct val="100000"/>
              </a:lnSpc>
              <a:spcBef>
                <a:spcPts val="0"/>
              </a:spcBef>
              <a:spcAft>
                <a:spcPts val="0"/>
              </a:spcAft>
              <a:buSzPct val="100000"/>
              <a:buChar char="●"/>
            </a:pPr>
            <a:r>
              <a:rPr lang="en" sz="1500"/>
              <a:t>BMI</a:t>
            </a:r>
            <a:endParaRPr sz="1500"/>
          </a:p>
          <a:p>
            <a:pPr indent="-295275" lvl="0" marL="457200" rtl="0" algn="l">
              <a:lnSpc>
                <a:spcPct val="100000"/>
              </a:lnSpc>
              <a:spcBef>
                <a:spcPts val="0"/>
              </a:spcBef>
              <a:spcAft>
                <a:spcPts val="0"/>
              </a:spcAft>
              <a:buSzPct val="100000"/>
              <a:buChar char="●"/>
            </a:pPr>
            <a:r>
              <a:rPr lang="en" sz="1500"/>
              <a:t>Medical complexity (# meds)</a:t>
            </a:r>
            <a:endParaRPr sz="1500"/>
          </a:p>
          <a:p>
            <a:pPr indent="0" lvl="0" marL="0" rtl="0" algn="l">
              <a:lnSpc>
                <a:spcPct val="100000"/>
              </a:lnSpc>
              <a:spcBef>
                <a:spcPts val="1200"/>
              </a:spcBef>
              <a:spcAft>
                <a:spcPts val="1200"/>
              </a:spcAft>
              <a:buNone/>
            </a:pPr>
            <a:r>
              <a:rPr b="1" i="1" lang="en" sz="1500"/>
              <a:t>Biases</a:t>
            </a:r>
            <a:r>
              <a:rPr lang="en" sz="1500"/>
              <a:t>: limited O2 device data,  &gt;89yo all labeled as 91yo, provider practice variation (ED meds)</a:t>
            </a:r>
            <a:endParaRPr sz="1500"/>
          </a:p>
        </p:txBody>
      </p:sp>
      <p:pic>
        <p:nvPicPr>
          <p:cNvPr id="114" name="Google Shape;114;p18"/>
          <p:cNvPicPr preferRelativeResize="0"/>
          <p:nvPr/>
        </p:nvPicPr>
        <p:blipFill>
          <a:blip r:embed="rId3">
            <a:alphaModFix/>
          </a:blip>
          <a:stretch>
            <a:fillRect/>
          </a:stretch>
        </p:blipFill>
        <p:spPr>
          <a:xfrm>
            <a:off x="1860300" y="1228674"/>
            <a:ext cx="1664675" cy="1359025"/>
          </a:xfrm>
          <a:prstGeom prst="rect">
            <a:avLst/>
          </a:prstGeom>
          <a:noFill/>
          <a:ln>
            <a:noFill/>
          </a:ln>
        </p:spPr>
      </p:pic>
      <p:pic>
        <p:nvPicPr>
          <p:cNvPr id="115" name="Google Shape;115;p18"/>
          <p:cNvPicPr preferRelativeResize="0"/>
          <p:nvPr/>
        </p:nvPicPr>
        <p:blipFill>
          <a:blip r:embed="rId4">
            <a:alphaModFix/>
          </a:blip>
          <a:stretch>
            <a:fillRect/>
          </a:stretch>
        </p:blipFill>
        <p:spPr>
          <a:xfrm>
            <a:off x="5562326" y="1228675"/>
            <a:ext cx="1257349" cy="1359025"/>
          </a:xfrm>
          <a:prstGeom prst="rect">
            <a:avLst/>
          </a:prstGeom>
          <a:noFill/>
          <a:ln>
            <a:noFill/>
          </a:ln>
        </p:spPr>
      </p:pic>
      <p:sp>
        <p:nvSpPr>
          <p:cNvPr id="116" name="Google Shape;116;p18"/>
          <p:cNvSpPr txBox="1"/>
          <p:nvPr/>
        </p:nvSpPr>
        <p:spPr>
          <a:xfrm>
            <a:off x="6697650" y="4810575"/>
            <a:ext cx="2329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dk1"/>
                </a:solidFill>
                <a:latin typeface="Proxima Nova"/>
                <a:ea typeface="Proxima Nova"/>
                <a:cs typeface="Proxima Nova"/>
                <a:sym typeface="Proxima Nova"/>
              </a:rPr>
              <a:t>t</a:t>
            </a:r>
            <a:r>
              <a:rPr lang="en" sz="800">
                <a:solidFill>
                  <a:schemeClr val="dk1"/>
                </a:solidFill>
                <a:latin typeface="Proxima Nova"/>
                <a:ea typeface="Proxima Nova"/>
                <a:cs typeface="Proxima Nova"/>
                <a:sym typeface="Proxima Nova"/>
              </a:rPr>
              <a:t>henounproject.com</a:t>
            </a:r>
            <a:endParaRPr sz="8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a:t>
            </a:r>
            <a:endParaRPr/>
          </a:p>
        </p:txBody>
      </p:sp>
      <p:sp>
        <p:nvSpPr>
          <p:cNvPr id="122" name="Google Shape;122;p19"/>
          <p:cNvSpPr txBox="1"/>
          <p:nvPr>
            <p:ph idx="1" type="body"/>
          </p:nvPr>
        </p:nvSpPr>
        <p:spPr>
          <a:xfrm>
            <a:off x="311700" y="1076275"/>
            <a:ext cx="3999900" cy="5292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None/>
            </a:pPr>
            <a:r>
              <a:rPr b="1" lang="en" sz="2000"/>
              <a:t>PRIMARY</a:t>
            </a:r>
            <a:endParaRPr sz="1500"/>
          </a:p>
        </p:txBody>
      </p:sp>
      <p:pic>
        <p:nvPicPr>
          <p:cNvPr id="123" name="Google Shape;123;p19"/>
          <p:cNvPicPr preferRelativeResize="0"/>
          <p:nvPr/>
        </p:nvPicPr>
        <p:blipFill>
          <a:blip r:embed="rId3">
            <a:alphaModFix/>
          </a:blip>
          <a:stretch>
            <a:fillRect/>
          </a:stretch>
        </p:blipFill>
        <p:spPr>
          <a:xfrm>
            <a:off x="790588" y="1740223"/>
            <a:ext cx="1026075" cy="979125"/>
          </a:xfrm>
          <a:prstGeom prst="rect">
            <a:avLst/>
          </a:prstGeom>
          <a:noFill/>
          <a:ln>
            <a:noFill/>
          </a:ln>
        </p:spPr>
      </p:pic>
      <p:sp>
        <p:nvSpPr>
          <p:cNvPr id="124" name="Google Shape;124;p19"/>
          <p:cNvSpPr txBox="1"/>
          <p:nvPr/>
        </p:nvSpPr>
        <p:spPr>
          <a:xfrm>
            <a:off x="6697650" y="4810575"/>
            <a:ext cx="2329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dk1"/>
                </a:solidFill>
                <a:latin typeface="Proxima Nova"/>
                <a:ea typeface="Proxima Nova"/>
                <a:cs typeface="Proxima Nova"/>
                <a:sym typeface="Proxima Nova"/>
              </a:rPr>
              <a:t>thenounproject.com</a:t>
            </a:r>
            <a:endParaRPr sz="800">
              <a:solidFill>
                <a:schemeClr val="dk1"/>
              </a:solidFill>
              <a:latin typeface="Proxima Nova"/>
              <a:ea typeface="Proxima Nova"/>
              <a:cs typeface="Proxima Nova"/>
              <a:sym typeface="Proxima Nova"/>
            </a:endParaRPr>
          </a:p>
        </p:txBody>
      </p:sp>
      <p:sp>
        <p:nvSpPr>
          <p:cNvPr id="125" name="Google Shape;125;p19"/>
          <p:cNvSpPr txBox="1"/>
          <p:nvPr>
            <p:ph idx="2" type="body"/>
          </p:nvPr>
        </p:nvSpPr>
        <p:spPr>
          <a:xfrm>
            <a:off x="4832400" y="1076275"/>
            <a:ext cx="3999900" cy="39207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b="1" lang="en" sz="2000"/>
              <a:t>SECONDARY</a:t>
            </a:r>
            <a:endParaRPr b="1" sz="2000"/>
          </a:p>
          <a:p>
            <a:pPr indent="-316706" lvl="0" marL="457200" rtl="0" algn="l">
              <a:lnSpc>
                <a:spcPct val="100000"/>
              </a:lnSpc>
              <a:spcBef>
                <a:spcPts val="1200"/>
              </a:spcBef>
              <a:spcAft>
                <a:spcPts val="0"/>
              </a:spcAft>
              <a:buSzPct val="100000"/>
              <a:buChar char="●"/>
            </a:pPr>
            <a:r>
              <a:rPr lang="en" sz="1500"/>
              <a:t>Admission unit (ED Obs, IM, Cards, ICU)</a:t>
            </a:r>
            <a:endParaRPr sz="1500"/>
          </a:p>
          <a:p>
            <a:pPr indent="-316706" lvl="0" marL="457200" rtl="0" algn="l">
              <a:lnSpc>
                <a:spcPct val="100000"/>
              </a:lnSpc>
              <a:spcBef>
                <a:spcPts val="0"/>
              </a:spcBef>
              <a:spcAft>
                <a:spcPts val="0"/>
              </a:spcAft>
              <a:buSzPct val="100000"/>
              <a:buChar char="●"/>
            </a:pPr>
            <a:r>
              <a:rPr lang="en" sz="1500"/>
              <a:t>Length of hospital stay</a:t>
            </a:r>
            <a:endParaRPr sz="1500"/>
          </a:p>
          <a:p>
            <a:pPr indent="-316706" lvl="0" marL="457200" rtl="0" algn="l">
              <a:lnSpc>
                <a:spcPct val="100000"/>
              </a:lnSpc>
              <a:spcBef>
                <a:spcPts val="0"/>
              </a:spcBef>
              <a:spcAft>
                <a:spcPts val="0"/>
              </a:spcAft>
              <a:buSzPct val="100000"/>
              <a:buChar char="●"/>
            </a:pPr>
            <a:r>
              <a:rPr lang="en" sz="1500"/>
              <a:t>Readmission/representation rates</a:t>
            </a:r>
            <a:br>
              <a:rPr lang="en" sz="1500"/>
            </a:br>
            <a:endParaRPr sz="1500"/>
          </a:p>
          <a:p>
            <a:pPr indent="0" lvl="0" marL="0" rtl="0" algn="l">
              <a:lnSpc>
                <a:spcPct val="100000"/>
              </a:lnSpc>
              <a:spcBef>
                <a:spcPts val="1200"/>
              </a:spcBef>
              <a:spcAft>
                <a:spcPts val="0"/>
              </a:spcAft>
              <a:buNone/>
            </a:pPr>
            <a:r>
              <a:rPr b="1" lang="en" sz="2000"/>
              <a:t>SENSITIVITY ANALYSIS</a:t>
            </a:r>
            <a:endParaRPr b="1" sz="2000"/>
          </a:p>
          <a:p>
            <a:pPr indent="-316706" lvl="0" marL="457200" rtl="0" algn="l">
              <a:spcBef>
                <a:spcPts val="1200"/>
              </a:spcBef>
              <a:spcAft>
                <a:spcPts val="0"/>
              </a:spcAft>
              <a:buSzPct val="100000"/>
              <a:buChar char="●"/>
            </a:pPr>
            <a:r>
              <a:rPr lang="en" sz="1500"/>
              <a:t>Primary: with and </a:t>
            </a:r>
            <a:r>
              <a:rPr lang="en" sz="1500"/>
              <a:t>without</a:t>
            </a:r>
            <a:r>
              <a:rPr lang="en" sz="1500"/>
              <a:t> ICU admissions</a:t>
            </a:r>
            <a:endParaRPr sz="1500"/>
          </a:p>
          <a:p>
            <a:pPr indent="-316706" lvl="0" marL="457200" rtl="0" algn="l">
              <a:spcBef>
                <a:spcPts val="0"/>
              </a:spcBef>
              <a:spcAft>
                <a:spcPts val="0"/>
              </a:spcAft>
              <a:buSzPct val="100000"/>
              <a:buChar char="●"/>
            </a:pPr>
            <a:r>
              <a:rPr lang="en" sz="1500"/>
              <a:t>LOS secondary: with and without rehab</a:t>
            </a:r>
            <a:br>
              <a:rPr lang="en" sz="1500"/>
            </a:br>
            <a:r>
              <a:rPr lang="en" sz="1500"/>
              <a:t> </a:t>
            </a:r>
            <a:endParaRPr sz="1500"/>
          </a:p>
          <a:p>
            <a:pPr indent="0" lvl="0" marL="0" rtl="0" algn="l">
              <a:spcBef>
                <a:spcPts val="1200"/>
              </a:spcBef>
              <a:spcAft>
                <a:spcPts val="0"/>
              </a:spcAft>
              <a:buNone/>
            </a:pPr>
            <a:r>
              <a:rPr b="1" lang="en" sz="2000"/>
              <a:t>BIASES</a:t>
            </a:r>
            <a:endParaRPr b="1" sz="2000"/>
          </a:p>
          <a:p>
            <a:pPr indent="-316706" lvl="0" marL="457200" rtl="0" algn="l">
              <a:spcBef>
                <a:spcPts val="1200"/>
              </a:spcBef>
              <a:spcAft>
                <a:spcPts val="0"/>
              </a:spcAft>
              <a:buSzPct val="100000"/>
              <a:buChar char="●"/>
            </a:pPr>
            <a:r>
              <a:rPr lang="en" sz="1500"/>
              <a:t>Non-clinical factors </a:t>
            </a:r>
            <a:r>
              <a:rPr lang="en" sz="1500"/>
              <a:t>affecting </a:t>
            </a:r>
            <a:r>
              <a:rPr lang="en" sz="1500"/>
              <a:t>clinicians</a:t>
            </a:r>
            <a:endParaRPr sz="1500"/>
          </a:p>
          <a:p>
            <a:pPr indent="-316706" lvl="0" marL="457200" rtl="0" algn="l">
              <a:spcBef>
                <a:spcPts val="0"/>
              </a:spcBef>
              <a:spcAft>
                <a:spcPts val="0"/>
              </a:spcAft>
              <a:buSzPct val="100000"/>
              <a:buChar char="●"/>
            </a:pPr>
            <a:r>
              <a:rPr lang="en" sz="1500"/>
              <a:t>Readmissions to same unit for continuity</a:t>
            </a:r>
            <a:endParaRPr sz="1500"/>
          </a:p>
          <a:p>
            <a:pPr indent="-316706" lvl="0" marL="457200" rtl="0" algn="l">
              <a:spcBef>
                <a:spcPts val="0"/>
              </a:spcBef>
              <a:spcAft>
                <a:spcPts val="0"/>
              </a:spcAft>
              <a:buSzPct val="100000"/>
              <a:buChar char="●"/>
            </a:pPr>
            <a:r>
              <a:rPr lang="en" sz="1500"/>
              <a:t>Caregiver availability/case management</a:t>
            </a:r>
            <a:endParaRPr sz="1500"/>
          </a:p>
        </p:txBody>
      </p:sp>
      <p:sp>
        <p:nvSpPr>
          <p:cNvPr id="126" name="Google Shape;126;p19"/>
          <p:cNvSpPr txBox="1"/>
          <p:nvPr>
            <p:ph idx="1" type="body"/>
          </p:nvPr>
        </p:nvSpPr>
        <p:spPr>
          <a:xfrm>
            <a:off x="2115100" y="2032386"/>
            <a:ext cx="2094900" cy="7689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None/>
            </a:pPr>
            <a:r>
              <a:rPr b="1" lang="en" sz="2000"/>
              <a:t>ED Disposition</a:t>
            </a:r>
            <a:endParaRPr b="1" sz="2000"/>
          </a:p>
        </p:txBody>
      </p:sp>
      <p:sp>
        <p:nvSpPr>
          <p:cNvPr id="127" name="Google Shape;127;p19"/>
          <p:cNvSpPr txBox="1"/>
          <p:nvPr>
            <p:ph idx="1" type="body"/>
          </p:nvPr>
        </p:nvSpPr>
        <p:spPr>
          <a:xfrm>
            <a:off x="2191300" y="3365175"/>
            <a:ext cx="2094900" cy="12930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b="1" lang="en" sz="2000"/>
              <a:t>Disparities in </a:t>
            </a:r>
            <a:br>
              <a:rPr b="1" lang="en" sz="2000"/>
            </a:br>
            <a:r>
              <a:rPr b="1" lang="en" sz="2000"/>
              <a:t>Disposition</a:t>
            </a:r>
            <a:endParaRPr b="1" sz="2000"/>
          </a:p>
          <a:p>
            <a:pPr indent="-295275" lvl="0" marL="457200" rtl="0" algn="l">
              <a:lnSpc>
                <a:spcPct val="100000"/>
              </a:lnSpc>
              <a:spcBef>
                <a:spcPts val="900"/>
              </a:spcBef>
              <a:spcAft>
                <a:spcPts val="0"/>
              </a:spcAft>
              <a:buSzPts val="1050"/>
              <a:buChar char="●"/>
            </a:pPr>
            <a:r>
              <a:rPr lang="en" sz="1050"/>
              <a:t>Race, Gender, Language, Insurance</a:t>
            </a:r>
            <a:endParaRPr b="1" sz="2000"/>
          </a:p>
        </p:txBody>
      </p:sp>
      <p:pic>
        <p:nvPicPr>
          <p:cNvPr id="128" name="Google Shape;128;p19"/>
          <p:cNvPicPr preferRelativeResize="0"/>
          <p:nvPr/>
        </p:nvPicPr>
        <p:blipFill>
          <a:blip r:embed="rId4">
            <a:alphaModFix/>
          </a:blip>
          <a:stretch>
            <a:fillRect/>
          </a:stretch>
        </p:blipFill>
        <p:spPr>
          <a:xfrm>
            <a:off x="790600" y="3367935"/>
            <a:ext cx="1026050" cy="11228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pic>
        <p:nvPicPr>
          <p:cNvPr id="134" name="Google Shape;134;p20"/>
          <p:cNvPicPr preferRelativeResize="0"/>
          <p:nvPr/>
        </p:nvPicPr>
        <p:blipFill>
          <a:blip r:embed="rId3">
            <a:alphaModFix/>
          </a:blip>
          <a:stretch>
            <a:fillRect/>
          </a:stretch>
        </p:blipFill>
        <p:spPr>
          <a:xfrm>
            <a:off x="4710600" y="2816225"/>
            <a:ext cx="2428801" cy="2060165"/>
          </a:xfrm>
          <a:prstGeom prst="rect">
            <a:avLst/>
          </a:prstGeom>
          <a:noFill/>
          <a:ln>
            <a:noFill/>
          </a:ln>
        </p:spPr>
      </p:pic>
      <p:sp>
        <p:nvSpPr>
          <p:cNvPr id="135" name="Google Shape;135;p20"/>
          <p:cNvSpPr txBox="1"/>
          <p:nvPr/>
        </p:nvSpPr>
        <p:spPr>
          <a:xfrm>
            <a:off x="5384800" y="4810575"/>
            <a:ext cx="36429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dk1"/>
                </a:solidFill>
                <a:latin typeface="Proxima Nova"/>
                <a:ea typeface="Proxima Nova"/>
                <a:cs typeface="Proxima Nova"/>
                <a:sym typeface="Proxima Nova"/>
              </a:rPr>
              <a:t>Ml-novice: validation.Rmd, Ml-trees: performance.Rmd</a:t>
            </a:r>
            <a:endParaRPr sz="800">
              <a:solidFill>
                <a:schemeClr val="dk1"/>
              </a:solidFill>
              <a:latin typeface="Proxima Nova"/>
              <a:ea typeface="Proxima Nova"/>
              <a:cs typeface="Proxima Nova"/>
              <a:sym typeface="Proxima Nova"/>
            </a:endParaRPr>
          </a:p>
        </p:txBody>
      </p:sp>
      <p:sp>
        <p:nvSpPr>
          <p:cNvPr id="136" name="Google Shape;136;p20"/>
          <p:cNvSpPr/>
          <p:nvPr/>
        </p:nvSpPr>
        <p:spPr>
          <a:xfrm>
            <a:off x="3510000" y="1139825"/>
            <a:ext cx="2428800" cy="92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3510000" y="1276925"/>
            <a:ext cx="242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Proxima Nova"/>
                <a:ea typeface="Proxima Nova"/>
                <a:cs typeface="Proxima Nova"/>
                <a:sym typeface="Proxima Nova"/>
              </a:rPr>
              <a:t>ALL DATA</a:t>
            </a:r>
            <a:endParaRPr b="1">
              <a:latin typeface="Proxima Nova"/>
              <a:ea typeface="Proxima Nova"/>
              <a:cs typeface="Proxima Nova"/>
              <a:sym typeface="Proxima Nova"/>
            </a:endParaRPr>
          </a:p>
        </p:txBody>
      </p:sp>
      <p:sp>
        <p:nvSpPr>
          <p:cNvPr id="138" name="Google Shape;138;p20"/>
          <p:cNvSpPr/>
          <p:nvPr/>
        </p:nvSpPr>
        <p:spPr>
          <a:xfrm>
            <a:off x="743400" y="1387175"/>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819600" y="1673375"/>
            <a:ext cx="12261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Train </a:t>
            </a:r>
            <a:r>
              <a:rPr b="1" lang="en" sz="1500">
                <a:latin typeface="Proxima Nova"/>
                <a:ea typeface="Proxima Nova"/>
                <a:cs typeface="Proxima Nova"/>
                <a:sym typeface="Proxima Nova"/>
              </a:rPr>
              <a:t>&amp; Validate</a:t>
            </a:r>
            <a:endParaRPr b="1" sz="1500">
              <a:latin typeface="Proxima Nova"/>
              <a:ea typeface="Proxima Nova"/>
              <a:cs typeface="Proxima Nova"/>
              <a:sym typeface="Proxima Nova"/>
            </a:endParaRPr>
          </a:p>
        </p:txBody>
      </p:sp>
      <p:sp>
        <p:nvSpPr>
          <p:cNvPr id="140" name="Google Shape;140;p20"/>
          <p:cNvSpPr/>
          <p:nvPr/>
        </p:nvSpPr>
        <p:spPr>
          <a:xfrm>
            <a:off x="7291800" y="1386425"/>
            <a:ext cx="1413600" cy="127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txBox="1"/>
          <p:nvPr/>
        </p:nvSpPr>
        <p:spPr>
          <a:xfrm>
            <a:off x="7479150" y="1748825"/>
            <a:ext cx="10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Proxima Nova"/>
                <a:ea typeface="Proxima Nova"/>
                <a:cs typeface="Proxima Nova"/>
                <a:sym typeface="Proxima Nova"/>
              </a:rPr>
              <a:t>Test</a:t>
            </a:r>
            <a:endParaRPr b="1" sz="2400">
              <a:latin typeface="Proxima Nova"/>
              <a:ea typeface="Proxima Nova"/>
              <a:cs typeface="Proxima Nova"/>
              <a:sym typeface="Proxima Nova"/>
            </a:endParaRPr>
          </a:p>
        </p:txBody>
      </p:sp>
      <p:cxnSp>
        <p:nvCxnSpPr>
          <p:cNvPr id="142" name="Google Shape;142;p20"/>
          <p:cNvCxnSpPr/>
          <p:nvPr/>
        </p:nvCxnSpPr>
        <p:spPr>
          <a:xfrm flipH="1">
            <a:off x="2270994" y="1717775"/>
            <a:ext cx="1104600" cy="184200"/>
          </a:xfrm>
          <a:prstGeom prst="straightConnector1">
            <a:avLst/>
          </a:prstGeom>
          <a:noFill/>
          <a:ln cap="flat" cmpd="sng" w="38100">
            <a:solidFill>
              <a:schemeClr val="dk2"/>
            </a:solidFill>
            <a:prstDash val="solid"/>
            <a:round/>
            <a:headEnd len="med" w="med" type="none"/>
            <a:tailEnd len="med" w="med" type="triangle"/>
          </a:ln>
        </p:spPr>
      </p:cxnSp>
      <p:cxnSp>
        <p:nvCxnSpPr>
          <p:cNvPr id="143" name="Google Shape;143;p20"/>
          <p:cNvCxnSpPr/>
          <p:nvPr/>
        </p:nvCxnSpPr>
        <p:spPr>
          <a:xfrm>
            <a:off x="6042906" y="1641575"/>
            <a:ext cx="1104600" cy="184200"/>
          </a:xfrm>
          <a:prstGeom prst="straightConnector1">
            <a:avLst/>
          </a:prstGeom>
          <a:noFill/>
          <a:ln cap="flat" cmpd="sng" w="38100">
            <a:solidFill>
              <a:schemeClr val="dk2"/>
            </a:solidFill>
            <a:prstDash val="solid"/>
            <a:round/>
            <a:headEnd len="med" w="med" type="none"/>
            <a:tailEnd len="med" w="med" type="triangle"/>
          </a:ln>
        </p:spPr>
      </p:cxnSp>
      <p:sp>
        <p:nvSpPr>
          <p:cNvPr id="144" name="Google Shape;144;p20"/>
          <p:cNvSpPr txBox="1"/>
          <p:nvPr/>
        </p:nvSpPr>
        <p:spPr>
          <a:xfrm>
            <a:off x="2549525" y="1314450"/>
            <a:ext cx="69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70%</a:t>
            </a:r>
            <a:endParaRPr b="1" sz="1700">
              <a:latin typeface="Proxima Nova"/>
              <a:ea typeface="Proxima Nova"/>
              <a:cs typeface="Proxima Nova"/>
              <a:sym typeface="Proxima Nova"/>
            </a:endParaRPr>
          </a:p>
        </p:txBody>
      </p:sp>
      <p:sp>
        <p:nvSpPr>
          <p:cNvPr id="145" name="Google Shape;145;p20"/>
          <p:cNvSpPr txBox="1"/>
          <p:nvPr/>
        </p:nvSpPr>
        <p:spPr>
          <a:xfrm>
            <a:off x="6268500" y="1314450"/>
            <a:ext cx="69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Proxima Nova"/>
                <a:ea typeface="Proxima Nova"/>
                <a:cs typeface="Proxima Nova"/>
                <a:sym typeface="Proxima Nova"/>
              </a:rPr>
              <a:t>3</a:t>
            </a:r>
            <a:r>
              <a:rPr b="1" lang="en" sz="1700">
                <a:latin typeface="Proxima Nova"/>
                <a:ea typeface="Proxima Nova"/>
                <a:cs typeface="Proxima Nova"/>
                <a:sym typeface="Proxima Nova"/>
              </a:rPr>
              <a:t>0%</a:t>
            </a:r>
            <a:endParaRPr b="1" sz="1700">
              <a:latin typeface="Proxima Nova"/>
              <a:ea typeface="Proxima Nova"/>
              <a:cs typeface="Proxima Nova"/>
              <a:sym typeface="Proxima Nova"/>
            </a:endParaRPr>
          </a:p>
        </p:txBody>
      </p:sp>
      <p:pic>
        <p:nvPicPr>
          <p:cNvPr id="146" name="Google Shape;146;p20"/>
          <p:cNvPicPr preferRelativeResize="0"/>
          <p:nvPr/>
        </p:nvPicPr>
        <p:blipFill>
          <a:blip r:embed="rId4">
            <a:alphaModFix/>
          </a:blip>
          <a:stretch>
            <a:fillRect/>
          </a:stretch>
        </p:blipFill>
        <p:spPr>
          <a:xfrm>
            <a:off x="197225" y="2846337"/>
            <a:ext cx="3045901" cy="2047937"/>
          </a:xfrm>
          <a:prstGeom prst="rect">
            <a:avLst/>
          </a:prstGeom>
          <a:noFill/>
          <a:ln>
            <a:noFill/>
          </a:ln>
        </p:spPr>
      </p:pic>
      <p:sp>
        <p:nvSpPr>
          <p:cNvPr id="147" name="Google Shape;147;p20"/>
          <p:cNvSpPr txBox="1"/>
          <p:nvPr/>
        </p:nvSpPr>
        <p:spPr>
          <a:xfrm>
            <a:off x="2389900" y="3772025"/>
            <a:ext cx="19812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k-fold (5 folds) cross-validation</a:t>
            </a:r>
            <a:endParaRPr b="1" sz="1500">
              <a:latin typeface="Proxima Nova"/>
              <a:ea typeface="Proxima Nova"/>
              <a:cs typeface="Proxima Nova"/>
              <a:sym typeface="Proxima Nova"/>
            </a:endParaRPr>
          </a:p>
        </p:txBody>
      </p:sp>
      <p:sp>
        <p:nvSpPr>
          <p:cNvPr id="148" name="Google Shape;148;p20"/>
          <p:cNvSpPr txBox="1"/>
          <p:nvPr/>
        </p:nvSpPr>
        <p:spPr>
          <a:xfrm>
            <a:off x="7004050" y="3085350"/>
            <a:ext cx="2283300" cy="156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Sensitivity/specificity</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Multi-class ROC &amp; AUC</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Precision (PPV), NPV</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F1 Score</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Discrimination</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Calibration</a:t>
            </a:r>
            <a:endParaRPr b="1" sz="15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Incorporating into Practice</a:t>
            </a:r>
            <a:endParaRPr/>
          </a:p>
        </p:txBody>
      </p:sp>
      <p:sp>
        <p:nvSpPr>
          <p:cNvPr id="154" name="Google Shape;154;p21"/>
          <p:cNvSpPr txBox="1"/>
          <p:nvPr>
            <p:ph idx="1" type="body"/>
          </p:nvPr>
        </p:nvSpPr>
        <p:spPr>
          <a:xfrm>
            <a:off x="311700" y="1152475"/>
            <a:ext cx="3461700" cy="356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50" u="sng"/>
              <a:t>Are we making the right choice?</a:t>
            </a:r>
            <a:endParaRPr b="1" sz="1750" u="sng"/>
          </a:p>
          <a:p>
            <a:pPr indent="-322580" lvl="0" marL="457200" rtl="0" algn="l">
              <a:spcBef>
                <a:spcPts val="1200"/>
              </a:spcBef>
              <a:spcAft>
                <a:spcPts val="0"/>
              </a:spcAft>
              <a:buSzPct val="100000"/>
              <a:buChar char="●"/>
            </a:pPr>
            <a:r>
              <a:rPr lang="en" sz="1600"/>
              <a:t>Over-admitting</a:t>
            </a:r>
            <a:endParaRPr sz="1600"/>
          </a:p>
          <a:p>
            <a:pPr indent="-322580" lvl="0" marL="457200" rtl="0" algn="l">
              <a:spcBef>
                <a:spcPts val="0"/>
              </a:spcBef>
              <a:spcAft>
                <a:spcPts val="0"/>
              </a:spcAft>
              <a:buSzPct val="100000"/>
              <a:buChar char="●"/>
            </a:pPr>
            <a:r>
              <a:rPr lang="en" sz="1600"/>
              <a:t>Under-admitting</a:t>
            </a:r>
            <a:endParaRPr sz="1600"/>
          </a:p>
          <a:p>
            <a:pPr indent="-322580" lvl="0" marL="457200" rtl="0" algn="l">
              <a:spcBef>
                <a:spcPts val="0"/>
              </a:spcBef>
              <a:spcAft>
                <a:spcPts val="0"/>
              </a:spcAft>
              <a:buSzPct val="100000"/>
              <a:buChar char="●"/>
            </a:pPr>
            <a:r>
              <a:rPr lang="en" sz="1600"/>
              <a:t>Borderline situations</a:t>
            </a:r>
            <a:endParaRPr sz="1600"/>
          </a:p>
          <a:p>
            <a:pPr indent="-322580" lvl="0" marL="457200" rtl="0" algn="l">
              <a:spcBef>
                <a:spcPts val="0"/>
              </a:spcBef>
              <a:spcAft>
                <a:spcPts val="0"/>
              </a:spcAft>
              <a:buSzPct val="100000"/>
              <a:buChar char="●"/>
            </a:pPr>
            <a:r>
              <a:rPr lang="en" sz="1600"/>
              <a:t>Identify bias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750" u="sng"/>
              <a:t>Unintended Consequences</a:t>
            </a:r>
            <a:endParaRPr sz="1700"/>
          </a:p>
          <a:p>
            <a:pPr indent="-322580" lvl="0" marL="457200" rtl="0" algn="l">
              <a:spcBef>
                <a:spcPts val="1200"/>
              </a:spcBef>
              <a:spcAft>
                <a:spcPts val="0"/>
              </a:spcAft>
              <a:buSzPct val="100000"/>
              <a:buChar char="●"/>
            </a:pPr>
            <a:r>
              <a:rPr lang="en" sz="1600"/>
              <a:t>“Overcorrection” </a:t>
            </a:r>
            <a:endParaRPr sz="1600"/>
          </a:p>
          <a:p>
            <a:pPr indent="-322580" lvl="0" marL="457200" rtl="0" algn="l">
              <a:spcBef>
                <a:spcPts val="0"/>
              </a:spcBef>
              <a:spcAft>
                <a:spcPts val="0"/>
              </a:spcAft>
              <a:buSzPct val="100000"/>
              <a:buChar char="●"/>
            </a:pPr>
            <a:r>
              <a:rPr lang="en" sz="1600"/>
              <a:t>Shift burden to other clinical areas</a:t>
            </a:r>
            <a:endParaRPr sz="1600"/>
          </a:p>
          <a:p>
            <a:pPr indent="-322580" lvl="0" marL="457200" rtl="0" algn="l">
              <a:spcBef>
                <a:spcPts val="0"/>
              </a:spcBef>
              <a:spcAft>
                <a:spcPts val="0"/>
              </a:spcAft>
              <a:buSzPct val="100000"/>
              <a:buChar char="●"/>
            </a:pPr>
            <a:r>
              <a:rPr lang="en" sz="1600"/>
              <a:t>I</a:t>
            </a:r>
            <a:r>
              <a:rPr lang="en" sz="1600"/>
              <a:t>dentify relationship attributed to wrong covariates / not clinically relevant</a:t>
            </a:r>
            <a:endParaRPr sz="1600"/>
          </a:p>
        </p:txBody>
      </p:sp>
      <p:pic>
        <p:nvPicPr>
          <p:cNvPr id="155" name="Google Shape;155;p21"/>
          <p:cNvPicPr preferRelativeResize="0"/>
          <p:nvPr/>
        </p:nvPicPr>
        <p:blipFill>
          <a:blip r:embed="rId3">
            <a:alphaModFix/>
          </a:blip>
          <a:stretch>
            <a:fillRect/>
          </a:stretch>
        </p:blipFill>
        <p:spPr>
          <a:xfrm>
            <a:off x="6697650" y="1381875"/>
            <a:ext cx="858450" cy="874036"/>
          </a:xfrm>
          <a:prstGeom prst="rect">
            <a:avLst/>
          </a:prstGeom>
          <a:noFill/>
          <a:ln>
            <a:noFill/>
          </a:ln>
        </p:spPr>
      </p:pic>
      <p:sp>
        <p:nvSpPr>
          <p:cNvPr id="156" name="Google Shape;156;p21"/>
          <p:cNvSpPr txBox="1"/>
          <p:nvPr>
            <p:ph idx="1" type="body"/>
          </p:nvPr>
        </p:nvSpPr>
        <p:spPr>
          <a:xfrm>
            <a:off x="7660275" y="1487143"/>
            <a:ext cx="15003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700"/>
              <a:t>Future</a:t>
            </a:r>
            <a:br>
              <a:rPr b="1" lang="en" sz="1700"/>
            </a:br>
            <a:r>
              <a:rPr b="1" lang="en" sz="1700"/>
              <a:t>Explorations</a:t>
            </a:r>
            <a:endParaRPr b="1" sz="1700"/>
          </a:p>
        </p:txBody>
      </p:sp>
      <p:sp>
        <p:nvSpPr>
          <p:cNvPr id="157" name="Google Shape;157;p21"/>
          <p:cNvSpPr txBox="1"/>
          <p:nvPr/>
        </p:nvSpPr>
        <p:spPr>
          <a:xfrm>
            <a:off x="6697650" y="4810575"/>
            <a:ext cx="2329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dk1"/>
                </a:solidFill>
                <a:latin typeface="Proxima Nova"/>
                <a:ea typeface="Proxima Nova"/>
                <a:cs typeface="Proxima Nova"/>
                <a:sym typeface="Proxima Nova"/>
              </a:rPr>
              <a:t>thenounproject.com</a:t>
            </a:r>
            <a:endParaRPr sz="800">
              <a:solidFill>
                <a:schemeClr val="dk1"/>
              </a:solidFill>
              <a:latin typeface="Proxima Nova"/>
              <a:ea typeface="Proxima Nova"/>
              <a:cs typeface="Proxima Nova"/>
              <a:sym typeface="Proxima Nova"/>
            </a:endParaRPr>
          </a:p>
        </p:txBody>
      </p:sp>
      <p:grpSp>
        <p:nvGrpSpPr>
          <p:cNvPr id="158" name="Google Shape;158;p21"/>
          <p:cNvGrpSpPr/>
          <p:nvPr/>
        </p:nvGrpSpPr>
        <p:grpSpPr>
          <a:xfrm>
            <a:off x="3773410" y="1607944"/>
            <a:ext cx="2622461" cy="2243316"/>
            <a:chOff x="3083713" y="2010638"/>
            <a:chExt cx="3461538" cy="2938586"/>
          </a:xfrm>
        </p:grpSpPr>
        <p:pic>
          <p:nvPicPr>
            <p:cNvPr id="159" name="Google Shape;159;p21"/>
            <p:cNvPicPr preferRelativeResize="0"/>
            <p:nvPr/>
          </p:nvPicPr>
          <p:blipFill>
            <a:blip r:embed="rId4">
              <a:alphaModFix/>
            </a:blip>
            <a:stretch>
              <a:fillRect/>
            </a:stretch>
          </p:blipFill>
          <p:spPr>
            <a:xfrm>
              <a:off x="3083713" y="2161540"/>
              <a:ext cx="3461538" cy="2787683"/>
            </a:xfrm>
            <a:prstGeom prst="rect">
              <a:avLst/>
            </a:prstGeom>
            <a:noFill/>
            <a:ln>
              <a:noFill/>
            </a:ln>
          </p:spPr>
        </p:pic>
        <p:pic>
          <p:nvPicPr>
            <p:cNvPr id="160" name="Google Shape;160;p21"/>
            <p:cNvPicPr preferRelativeResize="0"/>
            <p:nvPr/>
          </p:nvPicPr>
          <p:blipFill>
            <a:blip r:embed="rId5">
              <a:alphaModFix/>
            </a:blip>
            <a:stretch>
              <a:fillRect/>
            </a:stretch>
          </p:blipFill>
          <p:spPr>
            <a:xfrm flipH="1">
              <a:off x="4319302" y="2010638"/>
              <a:ext cx="990375" cy="963475"/>
            </a:xfrm>
            <a:prstGeom prst="rect">
              <a:avLst/>
            </a:prstGeom>
            <a:noFill/>
            <a:ln>
              <a:noFill/>
            </a:ln>
          </p:spPr>
        </p:pic>
      </p:grpSp>
      <p:sp>
        <p:nvSpPr>
          <p:cNvPr id="161" name="Google Shape;161;p21"/>
          <p:cNvSpPr txBox="1"/>
          <p:nvPr>
            <p:ph idx="1" type="body"/>
          </p:nvPr>
        </p:nvSpPr>
        <p:spPr>
          <a:xfrm>
            <a:off x="6584850" y="2376900"/>
            <a:ext cx="2442900" cy="1800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Test on “unsure” CXR</a:t>
            </a:r>
            <a:endParaRPr sz="1500"/>
          </a:p>
          <a:p>
            <a:pPr indent="-323850" lvl="0" marL="457200" rtl="0" algn="l">
              <a:lnSpc>
                <a:spcPct val="100000"/>
              </a:lnSpc>
              <a:spcBef>
                <a:spcPts val="0"/>
              </a:spcBef>
              <a:spcAft>
                <a:spcPts val="0"/>
              </a:spcAft>
              <a:buSzPts val="1500"/>
              <a:buChar char="●"/>
            </a:pPr>
            <a:r>
              <a:rPr lang="en" sz="1500"/>
              <a:t>External validation</a:t>
            </a:r>
            <a:br>
              <a:rPr lang="en" sz="1500"/>
            </a:br>
            <a:r>
              <a:rPr lang="en" sz="1500"/>
              <a:t>(ideally w/ outpatient)</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