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28"/>
    <p:restoredTop sz="94654"/>
  </p:normalViewPr>
  <p:slideViewPr>
    <p:cSldViewPr snapToGrid="0">
      <p:cViewPr varScale="1">
        <p:scale>
          <a:sx n="75" d="100"/>
          <a:sy n="75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8002B-168A-4445-A67C-FAB52C8CCB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5C120-199C-45F2-902C-66B487C5EF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Inclusion: All patients with acute leukemia admitted to the ICU</a:t>
          </a:r>
        </a:p>
      </dgm:t>
    </dgm:pt>
    <dgm:pt modelId="{3C9A2CC5-CE2F-4986-81BF-B0866744F4B1}" type="parTrans" cxnId="{1BCA6708-73EB-4C05-8C5C-E4054793B957}">
      <dgm:prSet/>
      <dgm:spPr/>
      <dgm:t>
        <a:bodyPr/>
        <a:lstStyle/>
        <a:p>
          <a:endParaRPr lang="en-US"/>
        </a:p>
      </dgm:t>
    </dgm:pt>
    <dgm:pt modelId="{0BFF283F-0EDE-429E-867F-E5CF86D6D477}" type="sibTrans" cxnId="{1BCA6708-73EB-4C05-8C5C-E4054793B957}">
      <dgm:prSet/>
      <dgm:spPr/>
      <dgm:t>
        <a:bodyPr/>
        <a:lstStyle/>
        <a:p>
          <a:endParaRPr lang="en-US"/>
        </a:p>
      </dgm:t>
    </dgm:pt>
    <dgm:pt modelId="{CB8719BF-FC28-4D60-BAA9-CA92B2E87D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Exclusion: 1.Re-admissions to the ICU from same hospitalization, or subsequent readmissions to ICU in further admissions 2. ICU LOS &lt;/= 24h</a:t>
          </a:r>
        </a:p>
      </dgm:t>
    </dgm:pt>
    <dgm:pt modelId="{5BB6512F-835B-44CA-A5B1-73E28D0AE608}" type="parTrans" cxnId="{479FD74D-D503-4507-BD30-32516968C407}">
      <dgm:prSet/>
      <dgm:spPr/>
      <dgm:t>
        <a:bodyPr/>
        <a:lstStyle/>
        <a:p>
          <a:endParaRPr lang="en-US"/>
        </a:p>
      </dgm:t>
    </dgm:pt>
    <dgm:pt modelId="{A9B3CE01-6698-4C31-A38C-B7AAEB707F02}" type="sibTrans" cxnId="{479FD74D-D503-4507-BD30-32516968C407}">
      <dgm:prSet/>
      <dgm:spPr/>
      <dgm:t>
        <a:bodyPr/>
        <a:lstStyle/>
        <a:p>
          <a:endParaRPr lang="en-US"/>
        </a:p>
      </dgm:t>
    </dgm:pt>
    <dgm:pt modelId="{18603048-6D4A-4D1C-A95E-C124D86444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Issues:</a:t>
          </a:r>
        </a:p>
      </dgm:t>
    </dgm:pt>
    <dgm:pt modelId="{35698C25-0B36-43A9-ACBA-1F70D22DBE44}" type="parTrans" cxnId="{7B763DB4-0EA6-4FD5-A196-C3E8746AA8E9}">
      <dgm:prSet/>
      <dgm:spPr/>
      <dgm:t>
        <a:bodyPr/>
        <a:lstStyle/>
        <a:p>
          <a:endParaRPr lang="en-US"/>
        </a:p>
      </dgm:t>
    </dgm:pt>
    <dgm:pt modelId="{413523B4-69B4-4E01-8A5D-F78194D49A27}" type="sibTrans" cxnId="{7B763DB4-0EA6-4FD5-A196-C3E8746AA8E9}">
      <dgm:prSet/>
      <dgm:spPr/>
      <dgm:t>
        <a:bodyPr/>
        <a:lstStyle/>
        <a:p>
          <a:endParaRPr lang="en-US"/>
        </a:p>
      </dgm:t>
    </dgm:pt>
    <dgm:pt modelId="{1A9F3B6D-46DB-451E-B887-8E1D117AFC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Misclassification bias due to ICD-10 codes – clinician billings </a:t>
          </a:r>
          <a:br>
            <a:rPr lang="en-US" sz="2000" dirty="0"/>
          </a:br>
          <a:r>
            <a:rPr lang="en-US" sz="2000" dirty="0"/>
            <a:t>Same biases as noted previously; selection bias particularly: exclusion of</a:t>
          </a:r>
          <a:br>
            <a:rPr lang="en-US" sz="2000" dirty="0"/>
          </a:br>
          <a:r>
            <a:rPr lang="en-US" sz="2000" dirty="0"/>
            <a:t>subsets who may not be captured by MIMIC-IV</a:t>
          </a:r>
        </a:p>
      </dgm:t>
    </dgm:pt>
    <dgm:pt modelId="{2DF0003A-BB6F-48D7-964E-D7C3D9663A51}" type="parTrans" cxnId="{6B2D8CEE-A3DE-4AF8-AC78-755463B45E89}">
      <dgm:prSet/>
      <dgm:spPr/>
      <dgm:t>
        <a:bodyPr/>
        <a:lstStyle/>
        <a:p>
          <a:endParaRPr lang="en-US"/>
        </a:p>
      </dgm:t>
    </dgm:pt>
    <dgm:pt modelId="{95EDE6AB-FBD2-4F08-B0DD-E3F2EF0B0069}" type="sibTrans" cxnId="{6B2D8CEE-A3DE-4AF8-AC78-755463B45E89}">
      <dgm:prSet/>
      <dgm:spPr/>
      <dgm:t>
        <a:bodyPr/>
        <a:lstStyle/>
        <a:p>
          <a:endParaRPr lang="en-US"/>
        </a:p>
      </dgm:t>
    </dgm:pt>
    <dgm:pt modelId="{291D8FA2-6B84-425F-8B1E-3F880858D373}" type="pres">
      <dgm:prSet presAssocID="{F518002B-168A-4445-A67C-FAB52C8CCB5A}" presName="root" presStyleCnt="0">
        <dgm:presLayoutVars>
          <dgm:dir/>
          <dgm:resizeHandles val="exact"/>
        </dgm:presLayoutVars>
      </dgm:prSet>
      <dgm:spPr/>
    </dgm:pt>
    <dgm:pt modelId="{37CED062-35AA-408B-8E4F-73ECAC85085F}" type="pres">
      <dgm:prSet presAssocID="{7215C120-199C-45F2-902C-66B487C5EFCF}" presName="compNode" presStyleCnt="0"/>
      <dgm:spPr/>
    </dgm:pt>
    <dgm:pt modelId="{745A521E-A6A4-4B74-9AA4-52BB3C5D5E07}" type="pres">
      <dgm:prSet presAssocID="{7215C120-199C-45F2-902C-66B487C5EFCF}" presName="bgRect" presStyleLbl="bgShp" presStyleIdx="0" presStyleCnt="3"/>
      <dgm:spPr/>
    </dgm:pt>
    <dgm:pt modelId="{5A9FE02D-28CE-40BA-B5C4-B790DD7C2E2A}" type="pres">
      <dgm:prSet presAssocID="{7215C120-199C-45F2-902C-66B487C5EF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8B00AEDB-2781-4139-9638-465C31B6820B}" type="pres">
      <dgm:prSet presAssocID="{7215C120-199C-45F2-902C-66B487C5EFCF}" presName="spaceRect" presStyleCnt="0"/>
      <dgm:spPr/>
    </dgm:pt>
    <dgm:pt modelId="{9537D015-B6C7-4DA6-8ED2-5443B97EA288}" type="pres">
      <dgm:prSet presAssocID="{7215C120-199C-45F2-902C-66B487C5EFCF}" presName="parTx" presStyleLbl="revTx" presStyleIdx="0" presStyleCnt="4">
        <dgm:presLayoutVars>
          <dgm:chMax val="0"/>
          <dgm:chPref val="0"/>
        </dgm:presLayoutVars>
      </dgm:prSet>
      <dgm:spPr/>
    </dgm:pt>
    <dgm:pt modelId="{0A4248FC-FD17-48F6-B786-91CD01A14F27}" type="pres">
      <dgm:prSet presAssocID="{0BFF283F-0EDE-429E-867F-E5CF86D6D477}" presName="sibTrans" presStyleCnt="0"/>
      <dgm:spPr/>
    </dgm:pt>
    <dgm:pt modelId="{1098D4C6-3155-46DB-9603-DCB562B3EAB5}" type="pres">
      <dgm:prSet presAssocID="{CB8719BF-FC28-4D60-BAA9-CA92B2E87DFD}" presName="compNode" presStyleCnt="0"/>
      <dgm:spPr/>
    </dgm:pt>
    <dgm:pt modelId="{F98A12CC-FF7D-4D97-907E-93E35AC4108B}" type="pres">
      <dgm:prSet presAssocID="{CB8719BF-FC28-4D60-BAA9-CA92B2E87DFD}" presName="bgRect" presStyleLbl="bgShp" presStyleIdx="1" presStyleCnt="3"/>
      <dgm:spPr/>
    </dgm:pt>
    <dgm:pt modelId="{D14E5C63-ACAA-4D38-8623-789BA5D79A20}" type="pres">
      <dgm:prSet presAssocID="{CB8719BF-FC28-4D60-BAA9-CA92B2E87D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9CADCAE-C1D1-4111-8B2B-BFF230D0E816}" type="pres">
      <dgm:prSet presAssocID="{CB8719BF-FC28-4D60-BAA9-CA92B2E87DFD}" presName="spaceRect" presStyleCnt="0"/>
      <dgm:spPr/>
    </dgm:pt>
    <dgm:pt modelId="{79A0E30D-6311-4233-B64C-B826A996176C}" type="pres">
      <dgm:prSet presAssocID="{CB8719BF-FC28-4D60-BAA9-CA92B2E87DFD}" presName="parTx" presStyleLbl="revTx" presStyleIdx="1" presStyleCnt="4">
        <dgm:presLayoutVars>
          <dgm:chMax val="0"/>
          <dgm:chPref val="0"/>
        </dgm:presLayoutVars>
      </dgm:prSet>
      <dgm:spPr/>
    </dgm:pt>
    <dgm:pt modelId="{8FA34C13-1A0F-4E96-8D52-BC3489BC7392}" type="pres">
      <dgm:prSet presAssocID="{A9B3CE01-6698-4C31-A38C-B7AAEB707F02}" presName="sibTrans" presStyleCnt="0"/>
      <dgm:spPr/>
    </dgm:pt>
    <dgm:pt modelId="{3DB6C408-F4B5-48EE-B18C-9FBCEF4B76F2}" type="pres">
      <dgm:prSet presAssocID="{18603048-6D4A-4D1C-A95E-C124D86444BC}" presName="compNode" presStyleCnt="0"/>
      <dgm:spPr/>
    </dgm:pt>
    <dgm:pt modelId="{E56DCD1D-B49E-4D79-8658-64876292610D}" type="pres">
      <dgm:prSet presAssocID="{18603048-6D4A-4D1C-A95E-C124D86444BC}" presName="bgRect" presStyleLbl="bgShp" presStyleIdx="2" presStyleCnt="3" custLinFactNeighborX="-9979" custLinFactNeighborY="4824"/>
      <dgm:spPr/>
    </dgm:pt>
    <dgm:pt modelId="{6D8CD1E3-B89E-4142-90FA-AA00D8F99478}" type="pres">
      <dgm:prSet presAssocID="{18603048-6D4A-4D1C-A95E-C124D86444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870644F-9063-4819-BC89-0FAC3A3956F3}" type="pres">
      <dgm:prSet presAssocID="{18603048-6D4A-4D1C-A95E-C124D86444BC}" presName="spaceRect" presStyleCnt="0"/>
      <dgm:spPr/>
    </dgm:pt>
    <dgm:pt modelId="{976324CD-C59F-4B99-8005-CF76CC2ED9E5}" type="pres">
      <dgm:prSet presAssocID="{18603048-6D4A-4D1C-A95E-C124D86444BC}" presName="parTx" presStyleLbl="revTx" presStyleIdx="2" presStyleCnt="4">
        <dgm:presLayoutVars>
          <dgm:chMax val="0"/>
          <dgm:chPref val="0"/>
        </dgm:presLayoutVars>
      </dgm:prSet>
      <dgm:spPr/>
    </dgm:pt>
    <dgm:pt modelId="{B3DF0AD1-C1E4-4AD2-ACAD-81203C6D8CDC}" type="pres">
      <dgm:prSet presAssocID="{18603048-6D4A-4D1C-A95E-C124D86444BC}" presName="desTx" presStyleLbl="revTx" presStyleIdx="3" presStyleCnt="4" custScaleX="212285" custLinFactNeighborX="-25504" custLinFactNeighborY="-1863">
        <dgm:presLayoutVars/>
      </dgm:prSet>
      <dgm:spPr/>
    </dgm:pt>
  </dgm:ptLst>
  <dgm:cxnLst>
    <dgm:cxn modelId="{1BCA6708-73EB-4C05-8C5C-E4054793B957}" srcId="{F518002B-168A-4445-A67C-FAB52C8CCB5A}" destId="{7215C120-199C-45F2-902C-66B487C5EFCF}" srcOrd="0" destOrd="0" parTransId="{3C9A2CC5-CE2F-4986-81BF-B0866744F4B1}" sibTransId="{0BFF283F-0EDE-429E-867F-E5CF86D6D477}"/>
    <dgm:cxn modelId="{479FD74D-D503-4507-BD30-32516968C407}" srcId="{F518002B-168A-4445-A67C-FAB52C8CCB5A}" destId="{CB8719BF-FC28-4D60-BAA9-CA92B2E87DFD}" srcOrd="1" destOrd="0" parTransId="{5BB6512F-835B-44CA-A5B1-73E28D0AE608}" sibTransId="{A9B3CE01-6698-4C31-A38C-B7AAEB707F02}"/>
    <dgm:cxn modelId="{ED0DB46A-5780-45B9-ABE5-B59CC4D45855}" type="presOf" srcId="{CB8719BF-FC28-4D60-BAA9-CA92B2E87DFD}" destId="{79A0E30D-6311-4233-B64C-B826A996176C}" srcOrd="0" destOrd="0" presId="urn:microsoft.com/office/officeart/2018/2/layout/IconVerticalSolidList"/>
    <dgm:cxn modelId="{D1BD21AF-50F5-46C4-B49F-D9B6CAE70F0E}" type="presOf" srcId="{7215C120-199C-45F2-902C-66B487C5EFCF}" destId="{9537D015-B6C7-4DA6-8ED2-5443B97EA288}" srcOrd="0" destOrd="0" presId="urn:microsoft.com/office/officeart/2018/2/layout/IconVerticalSolidList"/>
    <dgm:cxn modelId="{31FD67AF-258E-4ECD-A91F-1DF5BAAAF601}" type="presOf" srcId="{1A9F3B6D-46DB-451E-B887-8E1D117AFCAF}" destId="{B3DF0AD1-C1E4-4AD2-ACAD-81203C6D8CDC}" srcOrd="0" destOrd="0" presId="urn:microsoft.com/office/officeart/2018/2/layout/IconVerticalSolidList"/>
    <dgm:cxn modelId="{7B763DB4-0EA6-4FD5-A196-C3E8746AA8E9}" srcId="{F518002B-168A-4445-A67C-FAB52C8CCB5A}" destId="{18603048-6D4A-4D1C-A95E-C124D86444BC}" srcOrd="2" destOrd="0" parTransId="{35698C25-0B36-43A9-ACBA-1F70D22DBE44}" sibTransId="{413523B4-69B4-4E01-8A5D-F78194D49A27}"/>
    <dgm:cxn modelId="{53E852ED-51BC-4DCE-8660-335392BF2E0E}" type="presOf" srcId="{18603048-6D4A-4D1C-A95E-C124D86444BC}" destId="{976324CD-C59F-4B99-8005-CF76CC2ED9E5}" srcOrd="0" destOrd="0" presId="urn:microsoft.com/office/officeart/2018/2/layout/IconVerticalSolidList"/>
    <dgm:cxn modelId="{29AD38EE-0C52-4D59-8D83-57846B623C06}" type="presOf" srcId="{F518002B-168A-4445-A67C-FAB52C8CCB5A}" destId="{291D8FA2-6B84-425F-8B1E-3F880858D373}" srcOrd="0" destOrd="0" presId="urn:microsoft.com/office/officeart/2018/2/layout/IconVerticalSolidList"/>
    <dgm:cxn modelId="{6B2D8CEE-A3DE-4AF8-AC78-755463B45E89}" srcId="{18603048-6D4A-4D1C-A95E-C124D86444BC}" destId="{1A9F3B6D-46DB-451E-B887-8E1D117AFCAF}" srcOrd="0" destOrd="0" parTransId="{2DF0003A-BB6F-48D7-964E-D7C3D9663A51}" sibTransId="{95EDE6AB-FBD2-4F08-B0DD-E3F2EF0B0069}"/>
    <dgm:cxn modelId="{2359C7E5-0500-4FC6-B35F-B578511D1686}" type="presParOf" srcId="{291D8FA2-6B84-425F-8B1E-3F880858D373}" destId="{37CED062-35AA-408B-8E4F-73ECAC85085F}" srcOrd="0" destOrd="0" presId="urn:microsoft.com/office/officeart/2018/2/layout/IconVerticalSolidList"/>
    <dgm:cxn modelId="{8C1D7460-B63D-4728-8C69-D17D96FC4BEE}" type="presParOf" srcId="{37CED062-35AA-408B-8E4F-73ECAC85085F}" destId="{745A521E-A6A4-4B74-9AA4-52BB3C5D5E07}" srcOrd="0" destOrd="0" presId="urn:microsoft.com/office/officeart/2018/2/layout/IconVerticalSolidList"/>
    <dgm:cxn modelId="{6C59E8E1-232B-42F4-97CA-CC5C142936E4}" type="presParOf" srcId="{37CED062-35AA-408B-8E4F-73ECAC85085F}" destId="{5A9FE02D-28CE-40BA-B5C4-B790DD7C2E2A}" srcOrd="1" destOrd="0" presId="urn:microsoft.com/office/officeart/2018/2/layout/IconVerticalSolidList"/>
    <dgm:cxn modelId="{46C09693-9C5A-4052-BF5E-ED0A2FB89912}" type="presParOf" srcId="{37CED062-35AA-408B-8E4F-73ECAC85085F}" destId="{8B00AEDB-2781-4139-9638-465C31B6820B}" srcOrd="2" destOrd="0" presId="urn:microsoft.com/office/officeart/2018/2/layout/IconVerticalSolidList"/>
    <dgm:cxn modelId="{3AD57B24-87D2-4088-9C74-942DAB40743A}" type="presParOf" srcId="{37CED062-35AA-408B-8E4F-73ECAC85085F}" destId="{9537D015-B6C7-4DA6-8ED2-5443B97EA288}" srcOrd="3" destOrd="0" presId="urn:microsoft.com/office/officeart/2018/2/layout/IconVerticalSolidList"/>
    <dgm:cxn modelId="{5EBDEC79-320C-4561-A0E0-BE40C05844F0}" type="presParOf" srcId="{291D8FA2-6B84-425F-8B1E-3F880858D373}" destId="{0A4248FC-FD17-48F6-B786-91CD01A14F27}" srcOrd="1" destOrd="0" presId="urn:microsoft.com/office/officeart/2018/2/layout/IconVerticalSolidList"/>
    <dgm:cxn modelId="{8DC01C29-6058-4E32-AC0A-0FB63F316AE8}" type="presParOf" srcId="{291D8FA2-6B84-425F-8B1E-3F880858D373}" destId="{1098D4C6-3155-46DB-9603-DCB562B3EAB5}" srcOrd="2" destOrd="0" presId="urn:microsoft.com/office/officeart/2018/2/layout/IconVerticalSolidList"/>
    <dgm:cxn modelId="{E5BF4B0D-3B20-4068-8BEA-61C27829A227}" type="presParOf" srcId="{1098D4C6-3155-46DB-9603-DCB562B3EAB5}" destId="{F98A12CC-FF7D-4D97-907E-93E35AC4108B}" srcOrd="0" destOrd="0" presId="urn:microsoft.com/office/officeart/2018/2/layout/IconVerticalSolidList"/>
    <dgm:cxn modelId="{3A9E2734-AD34-4A34-982C-5CA1B2FF9878}" type="presParOf" srcId="{1098D4C6-3155-46DB-9603-DCB562B3EAB5}" destId="{D14E5C63-ACAA-4D38-8623-789BA5D79A20}" srcOrd="1" destOrd="0" presId="urn:microsoft.com/office/officeart/2018/2/layout/IconVerticalSolidList"/>
    <dgm:cxn modelId="{CC7A4CA3-B13C-4F4E-9EA6-11E5F40DBC24}" type="presParOf" srcId="{1098D4C6-3155-46DB-9603-DCB562B3EAB5}" destId="{29CADCAE-C1D1-4111-8B2B-BFF230D0E816}" srcOrd="2" destOrd="0" presId="urn:microsoft.com/office/officeart/2018/2/layout/IconVerticalSolidList"/>
    <dgm:cxn modelId="{8CEC85E0-2253-4BD4-8167-010FC72355A9}" type="presParOf" srcId="{1098D4C6-3155-46DB-9603-DCB562B3EAB5}" destId="{79A0E30D-6311-4233-B64C-B826A996176C}" srcOrd="3" destOrd="0" presId="urn:microsoft.com/office/officeart/2018/2/layout/IconVerticalSolidList"/>
    <dgm:cxn modelId="{8CE504C2-66F7-4952-8486-74EB6365FF9A}" type="presParOf" srcId="{291D8FA2-6B84-425F-8B1E-3F880858D373}" destId="{8FA34C13-1A0F-4E96-8D52-BC3489BC7392}" srcOrd="3" destOrd="0" presId="urn:microsoft.com/office/officeart/2018/2/layout/IconVerticalSolidList"/>
    <dgm:cxn modelId="{9A452872-F5C7-4A29-8FBC-05654A88C8D2}" type="presParOf" srcId="{291D8FA2-6B84-425F-8B1E-3F880858D373}" destId="{3DB6C408-F4B5-48EE-B18C-9FBCEF4B76F2}" srcOrd="4" destOrd="0" presId="urn:microsoft.com/office/officeart/2018/2/layout/IconVerticalSolidList"/>
    <dgm:cxn modelId="{34B528B8-6FBE-41F1-AA79-9970EAE2A9D6}" type="presParOf" srcId="{3DB6C408-F4B5-48EE-B18C-9FBCEF4B76F2}" destId="{E56DCD1D-B49E-4D79-8658-64876292610D}" srcOrd="0" destOrd="0" presId="urn:microsoft.com/office/officeart/2018/2/layout/IconVerticalSolidList"/>
    <dgm:cxn modelId="{F926AEEC-09FE-429B-BC4A-D1D26A254FDA}" type="presParOf" srcId="{3DB6C408-F4B5-48EE-B18C-9FBCEF4B76F2}" destId="{6D8CD1E3-B89E-4142-90FA-AA00D8F99478}" srcOrd="1" destOrd="0" presId="urn:microsoft.com/office/officeart/2018/2/layout/IconVerticalSolidList"/>
    <dgm:cxn modelId="{4D40FC82-DB97-424C-88FD-F27113A4F667}" type="presParOf" srcId="{3DB6C408-F4B5-48EE-B18C-9FBCEF4B76F2}" destId="{6870644F-9063-4819-BC89-0FAC3A3956F3}" srcOrd="2" destOrd="0" presId="urn:microsoft.com/office/officeart/2018/2/layout/IconVerticalSolidList"/>
    <dgm:cxn modelId="{CC027E84-156D-46BD-B06D-64EB64E8055E}" type="presParOf" srcId="{3DB6C408-F4B5-48EE-B18C-9FBCEF4B76F2}" destId="{976324CD-C59F-4B99-8005-CF76CC2ED9E5}" srcOrd="3" destOrd="0" presId="urn:microsoft.com/office/officeart/2018/2/layout/IconVerticalSolidList"/>
    <dgm:cxn modelId="{123684A5-4C3C-4C2E-BE30-5C4C080BE1DC}" type="presParOf" srcId="{3DB6C408-F4B5-48EE-B18C-9FBCEF4B76F2}" destId="{B3DF0AD1-C1E4-4AD2-ACAD-81203C6D8C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970D7-FD6B-4FD1-BA70-894579199A6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156E13-8B17-4A26-ACE9-80B50AF0CF2E}">
      <dgm:prSet/>
      <dgm:spPr/>
      <dgm:t>
        <a:bodyPr/>
        <a:lstStyle/>
        <a:p>
          <a:r>
            <a:rPr lang="en-US"/>
            <a:t>Missing data – i.e., lactate, hemoglobin</a:t>
          </a:r>
        </a:p>
      </dgm:t>
    </dgm:pt>
    <dgm:pt modelId="{72125F7B-6F50-4A3A-9B04-10B46DBF470A}" type="parTrans" cxnId="{86EC83D6-A4DB-41D0-B207-BA4D9D6FFE2B}">
      <dgm:prSet/>
      <dgm:spPr/>
      <dgm:t>
        <a:bodyPr/>
        <a:lstStyle/>
        <a:p>
          <a:endParaRPr lang="en-US"/>
        </a:p>
      </dgm:t>
    </dgm:pt>
    <dgm:pt modelId="{67DE46BC-1DB2-4AA0-BA12-959C9B648233}" type="sibTrans" cxnId="{86EC83D6-A4DB-41D0-B207-BA4D9D6FFE2B}">
      <dgm:prSet/>
      <dgm:spPr/>
      <dgm:t>
        <a:bodyPr/>
        <a:lstStyle/>
        <a:p>
          <a:endParaRPr lang="en-US"/>
        </a:p>
      </dgm:t>
    </dgm:pt>
    <dgm:pt modelId="{8443BB06-31F4-49D5-8829-50F3C18DB8DF}">
      <dgm:prSet/>
      <dgm:spPr/>
      <dgm:t>
        <a:bodyPr/>
        <a:lstStyle/>
        <a:p>
          <a:r>
            <a:rPr lang="en-US"/>
            <a:t>Certain populations may be less likely to have pertinent laboratory values especially racial/ethnic minority groups</a:t>
          </a:r>
        </a:p>
      </dgm:t>
    </dgm:pt>
    <dgm:pt modelId="{D9853F40-7F4C-407C-9B34-980B340D9EE0}" type="parTrans" cxnId="{8E6B10DA-A096-4D82-B8F1-EA188219D98F}">
      <dgm:prSet/>
      <dgm:spPr/>
      <dgm:t>
        <a:bodyPr/>
        <a:lstStyle/>
        <a:p>
          <a:endParaRPr lang="en-US"/>
        </a:p>
      </dgm:t>
    </dgm:pt>
    <dgm:pt modelId="{0E8E23F3-6FC1-4ECC-B1C7-2A868CC599B8}" type="sibTrans" cxnId="{8E6B10DA-A096-4D82-B8F1-EA188219D98F}">
      <dgm:prSet/>
      <dgm:spPr/>
      <dgm:t>
        <a:bodyPr/>
        <a:lstStyle/>
        <a:p>
          <a:endParaRPr lang="en-US"/>
        </a:p>
      </dgm:t>
    </dgm:pt>
    <dgm:pt modelId="{98292A03-F4A9-44AB-AE3B-A79F33299237}">
      <dgm:prSet/>
      <dgm:spPr/>
      <dgm:t>
        <a:bodyPr/>
        <a:lstStyle/>
        <a:p>
          <a:r>
            <a:rPr lang="en-US"/>
            <a:t>Accuracy of NLP model:</a:t>
          </a:r>
        </a:p>
      </dgm:t>
    </dgm:pt>
    <dgm:pt modelId="{4E1AA19C-7E47-4267-98D0-7D5FBDDF3C4D}" type="parTrans" cxnId="{B7BA5E60-5407-48E8-B4FB-C9DA0798C247}">
      <dgm:prSet/>
      <dgm:spPr/>
      <dgm:t>
        <a:bodyPr/>
        <a:lstStyle/>
        <a:p>
          <a:endParaRPr lang="en-US"/>
        </a:p>
      </dgm:t>
    </dgm:pt>
    <dgm:pt modelId="{ED65BDED-4345-4B5C-A203-7F5DEDF52C47}" type="sibTrans" cxnId="{B7BA5E60-5407-48E8-B4FB-C9DA0798C247}">
      <dgm:prSet/>
      <dgm:spPr/>
      <dgm:t>
        <a:bodyPr/>
        <a:lstStyle/>
        <a:p>
          <a:endParaRPr lang="en-US"/>
        </a:p>
      </dgm:t>
    </dgm:pt>
    <dgm:pt modelId="{FB188981-C84B-4FBA-B8F4-01841DDC90F7}">
      <dgm:prSet/>
      <dgm:spPr/>
      <dgm:t>
        <a:bodyPr/>
        <a:lstStyle/>
        <a:p>
          <a:r>
            <a:rPr lang="en-US" dirty="0"/>
            <a:t>Unable to capture granular leukemia data</a:t>
          </a:r>
        </a:p>
      </dgm:t>
    </dgm:pt>
    <dgm:pt modelId="{EA772DF8-1106-45B6-817D-72AF28C67720}" type="parTrans" cxnId="{36ACED79-3AD3-4268-A827-96E53E21ECEF}">
      <dgm:prSet/>
      <dgm:spPr/>
      <dgm:t>
        <a:bodyPr/>
        <a:lstStyle/>
        <a:p>
          <a:endParaRPr lang="en-US"/>
        </a:p>
      </dgm:t>
    </dgm:pt>
    <dgm:pt modelId="{70AE4B48-AEBF-4B13-96C5-CF105DFF6A01}" type="sibTrans" cxnId="{36ACED79-3AD3-4268-A827-96E53E21ECEF}">
      <dgm:prSet/>
      <dgm:spPr/>
      <dgm:t>
        <a:bodyPr/>
        <a:lstStyle/>
        <a:p>
          <a:endParaRPr lang="en-US"/>
        </a:p>
      </dgm:t>
    </dgm:pt>
    <dgm:pt modelId="{9F4939FA-65D5-4E44-9705-832D1B92F277}">
      <dgm:prSet/>
      <dgm:spPr/>
      <dgm:t>
        <a:bodyPr/>
        <a:lstStyle/>
        <a:p>
          <a:r>
            <a:rPr lang="en-US" dirty="0"/>
            <a:t>Bias is present in clinical </a:t>
          </a:r>
          <a:r>
            <a:rPr lang="en-US" dirty="0" err="1"/>
            <a:t>documenation</a:t>
          </a:r>
          <a:endParaRPr lang="en-US" dirty="0"/>
        </a:p>
      </dgm:t>
    </dgm:pt>
    <dgm:pt modelId="{1EE53B16-9363-934E-935D-86ABB0A8FB84}" type="parTrans" cxnId="{9AA712D3-C6A7-914B-95F6-70768F401A61}">
      <dgm:prSet/>
      <dgm:spPr/>
    </dgm:pt>
    <dgm:pt modelId="{A48AD8B7-1A7F-244F-A024-77071EEB874C}" type="sibTrans" cxnId="{9AA712D3-C6A7-914B-95F6-70768F401A61}">
      <dgm:prSet/>
      <dgm:spPr/>
    </dgm:pt>
    <dgm:pt modelId="{2F8C2ECE-6056-CF45-A16E-EF5A01F213E0}" type="pres">
      <dgm:prSet presAssocID="{E84970D7-FD6B-4FD1-BA70-894579199A6F}" presName="linear" presStyleCnt="0">
        <dgm:presLayoutVars>
          <dgm:dir/>
          <dgm:animLvl val="lvl"/>
          <dgm:resizeHandles val="exact"/>
        </dgm:presLayoutVars>
      </dgm:prSet>
      <dgm:spPr/>
    </dgm:pt>
    <dgm:pt modelId="{7EA2619A-431B-C84C-AE73-88799862625B}" type="pres">
      <dgm:prSet presAssocID="{88156E13-8B17-4A26-ACE9-80B50AF0CF2E}" presName="parentLin" presStyleCnt="0"/>
      <dgm:spPr/>
    </dgm:pt>
    <dgm:pt modelId="{03F787C5-C6B6-F34C-A5AD-EE0A527C9800}" type="pres">
      <dgm:prSet presAssocID="{88156E13-8B17-4A26-ACE9-80B50AF0CF2E}" presName="parentLeftMargin" presStyleLbl="node1" presStyleIdx="0" presStyleCnt="2"/>
      <dgm:spPr/>
    </dgm:pt>
    <dgm:pt modelId="{822EB876-2C1A-8143-A948-52FBA77F9272}" type="pres">
      <dgm:prSet presAssocID="{88156E13-8B17-4A26-ACE9-80B50AF0C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C70A9E-B127-F045-A739-9B3DA6789DB8}" type="pres">
      <dgm:prSet presAssocID="{88156E13-8B17-4A26-ACE9-80B50AF0CF2E}" presName="negativeSpace" presStyleCnt="0"/>
      <dgm:spPr/>
    </dgm:pt>
    <dgm:pt modelId="{34998FC9-064F-CE46-BE76-D3E614FFBE06}" type="pres">
      <dgm:prSet presAssocID="{88156E13-8B17-4A26-ACE9-80B50AF0CF2E}" presName="childText" presStyleLbl="conFgAcc1" presStyleIdx="0" presStyleCnt="2">
        <dgm:presLayoutVars>
          <dgm:bulletEnabled val="1"/>
        </dgm:presLayoutVars>
      </dgm:prSet>
      <dgm:spPr/>
    </dgm:pt>
    <dgm:pt modelId="{2AFC4E6F-BA36-A647-A2CB-8EE23F271DA0}" type="pres">
      <dgm:prSet presAssocID="{67DE46BC-1DB2-4AA0-BA12-959C9B648233}" presName="spaceBetweenRectangles" presStyleCnt="0"/>
      <dgm:spPr/>
    </dgm:pt>
    <dgm:pt modelId="{79629905-42CA-0D4C-8295-D90E9319A67F}" type="pres">
      <dgm:prSet presAssocID="{98292A03-F4A9-44AB-AE3B-A79F33299237}" presName="parentLin" presStyleCnt="0"/>
      <dgm:spPr/>
    </dgm:pt>
    <dgm:pt modelId="{2A14EA37-3617-2047-996C-DE7905476C13}" type="pres">
      <dgm:prSet presAssocID="{98292A03-F4A9-44AB-AE3B-A79F33299237}" presName="parentLeftMargin" presStyleLbl="node1" presStyleIdx="0" presStyleCnt="2"/>
      <dgm:spPr/>
    </dgm:pt>
    <dgm:pt modelId="{A3B04670-195A-D14F-A4B3-641BA46D1862}" type="pres">
      <dgm:prSet presAssocID="{98292A03-F4A9-44AB-AE3B-A79F332992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8A62EB-2CF5-D74F-B5AE-18A9B4D28F56}" type="pres">
      <dgm:prSet presAssocID="{98292A03-F4A9-44AB-AE3B-A79F33299237}" presName="negativeSpace" presStyleCnt="0"/>
      <dgm:spPr/>
    </dgm:pt>
    <dgm:pt modelId="{BBE55FD2-D7CE-6E47-B1CD-E4F5418A38D8}" type="pres">
      <dgm:prSet presAssocID="{98292A03-F4A9-44AB-AE3B-A79F332992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F4F020-FD9D-0B46-8594-9C687D16412F}" type="presOf" srcId="{9F4939FA-65D5-4E44-9705-832D1B92F277}" destId="{BBE55FD2-D7CE-6E47-B1CD-E4F5418A38D8}" srcOrd="0" destOrd="1" presId="urn:microsoft.com/office/officeart/2005/8/layout/list1"/>
    <dgm:cxn modelId="{E83EE94A-D5C4-B64F-AA49-34918EB8F255}" type="presOf" srcId="{FB188981-C84B-4FBA-B8F4-01841DDC90F7}" destId="{BBE55FD2-D7CE-6E47-B1CD-E4F5418A38D8}" srcOrd="0" destOrd="0" presId="urn:microsoft.com/office/officeart/2005/8/layout/list1"/>
    <dgm:cxn modelId="{B7BA5E60-5407-48E8-B4FB-C9DA0798C247}" srcId="{E84970D7-FD6B-4FD1-BA70-894579199A6F}" destId="{98292A03-F4A9-44AB-AE3B-A79F33299237}" srcOrd="1" destOrd="0" parTransId="{4E1AA19C-7E47-4267-98D0-7D5FBDDF3C4D}" sibTransId="{ED65BDED-4345-4B5C-A203-7F5DEDF52C47}"/>
    <dgm:cxn modelId="{BC96C973-1425-0A49-BFB2-D6960D662D71}" type="presOf" srcId="{98292A03-F4A9-44AB-AE3B-A79F33299237}" destId="{2A14EA37-3617-2047-996C-DE7905476C13}" srcOrd="0" destOrd="0" presId="urn:microsoft.com/office/officeart/2005/8/layout/list1"/>
    <dgm:cxn modelId="{36ACED79-3AD3-4268-A827-96E53E21ECEF}" srcId="{98292A03-F4A9-44AB-AE3B-A79F33299237}" destId="{FB188981-C84B-4FBA-B8F4-01841DDC90F7}" srcOrd="0" destOrd="0" parTransId="{EA772DF8-1106-45B6-817D-72AF28C67720}" sibTransId="{70AE4B48-AEBF-4B13-96C5-CF105DFF6A01}"/>
    <dgm:cxn modelId="{1061DD8D-C91A-AF4E-93DE-9B10D70713D4}" type="presOf" srcId="{E84970D7-FD6B-4FD1-BA70-894579199A6F}" destId="{2F8C2ECE-6056-CF45-A16E-EF5A01F213E0}" srcOrd="0" destOrd="0" presId="urn:microsoft.com/office/officeart/2005/8/layout/list1"/>
    <dgm:cxn modelId="{8028529C-5624-0940-868B-D14175C7592B}" type="presOf" srcId="{88156E13-8B17-4A26-ACE9-80B50AF0CF2E}" destId="{822EB876-2C1A-8143-A948-52FBA77F9272}" srcOrd="1" destOrd="0" presId="urn:microsoft.com/office/officeart/2005/8/layout/list1"/>
    <dgm:cxn modelId="{51EB55AB-193F-E84B-B265-0C3807856E55}" type="presOf" srcId="{8443BB06-31F4-49D5-8829-50F3C18DB8DF}" destId="{34998FC9-064F-CE46-BE76-D3E614FFBE06}" srcOrd="0" destOrd="0" presId="urn:microsoft.com/office/officeart/2005/8/layout/list1"/>
    <dgm:cxn modelId="{AF567AAE-F1D7-FE48-8F4B-22D1E1C5D7DC}" type="presOf" srcId="{88156E13-8B17-4A26-ACE9-80B50AF0CF2E}" destId="{03F787C5-C6B6-F34C-A5AD-EE0A527C9800}" srcOrd="0" destOrd="0" presId="urn:microsoft.com/office/officeart/2005/8/layout/list1"/>
    <dgm:cxn modelId="{C976FBCD-CBCA-1344-AD9E-883D4980C0C6}" type="presOf" srcId="{98292A03-F4A9-44AB-AE3B-A79F33299237}" destId="{A3B04670-195A-D14F-A4B3-641BA46D1862}" srcOrd="1" destOrd="0" presId="urn:microsoft.com/office/officeart/2005/8/layout/list1"/>
    <dgm:cxn modelId="{9AA712D3-C6A7-914B-95F6-70768F401A61}" srcId="{98292A03-F4A9-44AB-AE3B-A79F33299237}" destId="{9F4939FA-65D5-4E44-9705-832D1B92F277}" srcOrd="1" destOrd="0" parTransId="{1EE53B16-9363-934E-935D-86ABB0A8FB84}" sibTransId="{A48AD8B7-1A7F-244F-A024-77071EEB874C}"/>
    <dgm:cxn modelId="{86EC83D6-A4DB-41D0-B207-BA4D9D6FFE2B}" srcId="{E84970D7-FD6B-4FD1-BA70-894579199A6F}" destId="{88156E13-8B17-4A26-ACE9-80B50AF0CF2E}" srcOrd="0" destOrd="0" parTransId="{72125F7B-6F50-4A3A-9B04-10B46DBF470A}" sibTransId="{67DE46BC-1DB2-4AA0-BA12-959C9B648233}"/>
    <dgm:cxn modelId="{8E6B10DA-A096-4D82-B8F1-EA188219D98F}" srcId="{88156E13-8B17-4A26-ACE9-80B50AF0CF2E}" destId="{8443BB06-31F4-49D5-8829-50F3C18DB8DF}" srcOrd="0" destOrd="0" parTransId="{D9853F40-7F4C-407C-9B34-980B340D9EE0}" sibTransId="{0E8E23F3-6FC1-4ECC-B1C7-2A868CC599B8}"/>
    <dgm:cxn modelId="{2B4FB914-13BD-AE44-8BF9-A5FDD00646B6}" type="presParOf" srcId="{2F8C2ECE-6056-CF45-A16E-EF5A01F213E0}" destId="{7EA2619A-431B-C84C-AE73-88799862625B}" srcOrd="0" destOrd="0" presId="urn:microsoft.com/office/officeart/2005/8/layout/list1"/>
    <dgm:cxn modelId="{B776ED3C-6D12-B249-8C97-C79E2C1B6BC3}" type="presParOf" srcId="{7EA2619A-431B-C84C-AE73-88799862625B}" destId="{03F787C5-C6B6-F34C-A5AD-EE0A527C9800}" srcOrd="0" destOrd="0" presId="urn:microsoft.com/office/officeart/2005/8/layout/list1"/>
    <dgm:cxn modelId="{B452E994-85B9-A749-81D1-9B3C5562F0E2}" type="presParOf" srcId="{7EA2619A-431B-C84C-AE73-88799862625B}" destId="{822EB876-2C1A-8143-A948-52FBA77F9272}" srcOrd="1" destOrd="0" presId="urn:microsoft.com/office/officeart/2005/8/layout/list1"/>
    <dgm:cxn modelId="{E2E3D99E-71AB-224F-A906-5D4C459D5835}" type="presParOf" srcId="{2F8C2ECE-6056-CF45-A16E-EF5A01F213E0}" destId="{47C70A9E-B127-F045-A739-9B3DA6789DB8}" srcOrd="1" destOrd="0" presId="urn:microsoft.com/office/officeart/2005/8/layout/list1"/>
    <dgm:cxn modelId="{261767EF-6767-5A49-820F-0F3F191FF9F0}" type="presParOf" srcId="{2F8C2ECE-6056-CF45-A16E-EF5A01F213E0}" destId="{34998FC9-064F-CE46-BE76-D3E614FFBE06}" srcOrd="2" destOrd="0" presId="urn:microsoft.com/office/officeart/2005/8/layout/list1"/>
    <dgm:cxn modelId="{E0FA3CCA-189E-B446-8E2F-F2DC43575772}" type="presParOf" srcId="{2F8C2ECE-6056-CF45-A16E-EF5A01F213E0}" destId="{2AFC4E6F-BA36-A647-A2CB-8EE23F271DA0}" srcOrd="3" destOrd="0" presId="urn:microsoft.com/office/officeart/2005/8/layout/list1"/>
    <dgm:cxn modelId="{6C3E4439-6119-CD42-B55B-5C1E68E7ED37}" type="presParOf" srcId="{2F8C2ECE-6056-CF45-A16E-EF5A01F213E0}" destId="{79629905-42CA-0D4C-8295-D90E9319A67F}" srcOrd="4" destOrd="0" presId="urn:microsoft.com/office/officeart/2005/8/layout/list1"/>
    <dgm:cxn modelId="{19F7502C-3E3B-5643-87CC-80DF3180AF09}" type="presParOf" srcId="{79629905-42CA-0D4C-8295-D90E9319A67F}" destId="{2A14EA37-3617-2047-996C-DE7905476C13}" srcOrd="0" destOrd="0" presId="urn:microsoft.com/office/officeart/2005/8/layout/list1"/>
    <dgm:cxn modelId="{D2F15E8B-48A0-A348-A91E-484DCDF5FF98}" type="presParOf" srcId="{79629905-42CA-0D4C-8295-D90E9319A67F}" destId="{A3B04670-195A-D14F-A4B3-641BA46D1862}" srcOrd="1" destOrd="0" presId="urn:microsoft.com/office/officeart/2005/8/layout/list1"/>
    <dgm:cxn modelId="{64571009-AC26-7745-B8AB-B186DCCCFB57}" type="presParOf" srcId="{2F8C2ECE-6056-CF45-A16E-EF5A01F213E0}" destId="{038A62EB-2CF5-D74F-B5AE-18A9B4D28F56}" srcOrd="5" destOrd="0" presId="urn:microsoft.com/office/officeart/2005/8/layout/list1"/>
    <dgm:cxn modelId="{0EB83296-3559-7640-8237-CBB2B1C0C040}" type="presParOf" srcId="{2F8C2ECE-6056-CF45-A16E-EF5A01F213E0}" destId="{BBE55FD2-D7CE-6E47-B1CD-E4F5418A38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C8E531-7A73-4240-BD17-3BCE423C6B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A24AC2-F14B-48EF-B5C2-7DA52F64FD54}">
      <dgm:prSet/>
      <dgm:spPr/>
      <dgm:t>
        <a:bodyPr/>
        <a:lstStyle/>
        <a:p>
          <a:r>
            <a:rPr lang="en-US"/>
            <a:t>90-day mortality</a:t>
          </a:r>
        </a:p>
      </dgm:t>
    </dgm:pt>
    <dgm:pt modelId="{5EC2ADBE-E4EB-4519-8358-E47CD2D638E7}" type="parTrans" cxnId="{78DBAE41-9EC9-4E69-9BC2-B11BC1FEE6FC}">
      <dgm:prSet/>
      <dgm:spPr/>
      <dgm:t>
        <a:bodyPr/>
        <a:lstStyle/>
        <a:p>
          <a:endParaRPr lang="en-US"/>
        </a:p>
      </dgm:t>
    </dgm:pt>
    <dgm:pt modelId="{1CFC8C0F-2B1D-4CB2-8FA9-9ADE95E92110}" type="sibTrans" cxnId="{78DBAE41-9EC9-4E69-9BC2-B11BC1FEE6FC}">
      <dgm:prSet/>
      <dgm:spPr/>
      <dgm:t>
        <a:bodyPr/>
        <a:lstStyle/>
        <a:p>
          <a:endParaRPr lang="en-US"/>
        </a:p>
      </dgm:t>
    </dgm:pt>
    <dgm:pt modelId="{13691AA3-D4E6-47FA-B238-0CE010C40F9D}">
      <dgm:prSet/>
      <dgm:spPr/>
      <dgm:t>
        <a:bodyPr/>
        <a:lstStyle/>
        <a:p>
          <a:r>
            <a:rPr lang="en-US"/>
            <a:t>Why? Felt to be a clinically meaningful time point for patients, and helpful in terms of advanced decision planning</a:t>
          </a:r>
        </a:p>
      </dgm:t>
    </dgm:pt>
    <dgm:pt modelId="{0598956E-D92F-466F-98D2-E1A195309327}" type="parTrans" cxnId="{3A2011DB-29EB-40F2-B1CC-BB32E81A25D8}">
      <dgm:prSet/>
      <dgm:spPr/>
      <dgm:t>
        <a:bodyPr/>
        <a:lstStyle/>
        <a:p>
          <a:endParaRPr lang="en-US"/>
        </a:p>
      </dgm:t>
    </dgm:pt>
    <dgm:pt modelId="{A9928FFF-11C5-4991-B380-68D4A32B5B14}" type="sibTrans" cxnId="{3A2011DB-29EB-40F2-B1CC-BB32E81A25D8}">
      <dgm:prSet/>
      <dgm:spPr/>
      <dgm:t>
        <a:bodyPr/>
        <a:lstStyle/>
        <a:p>
          <a:endParaRPr lang="en-US"/>
        </a:p>
      </dgm:t>
    </dgm:pt>
    <dgm:pt modelId="{331F960B-CD50-4B3E-ADEB-AEF5930D3E36}">
      <dgm:prSet/>
      <dgm:spPr/>
      <dgm:t>
        <a:bodyPr/>
        <a:lstStyle/>
        <a:p>
          <a:r>
            <a:rPr lang="en-US"/>
            <a:t>Often, may influence decision regarding hospice or home care</a:t>
          </a:r>
        </a:p>
      </dgm:t>
    </dgm:pt>
    <dgm:pt modelId="{A3BACA31-5B42-4C46-8462-AA05DD4E9052}" type="parTrans" cxnId="{F442B9C3-43E0-4445-B0AB-870FEB9CDBF0}">
      <dgm:prSet/>
      <dgm:spPr/>
      <dgm:t>
        <a:bodyPr/>
        <a:lstStyle/>
        <a:p>
          <a:endParaRPr lang="en-US"/>
        </a:p>
      </dgm:t>
    </dgm:pt>
    <dgm:pt modelId="{871DE342-005E-4EF5-999D-E1E7774E0FB3}" type="sibTrans" cxnId="{F442B9C3-43E0-4445-B0AB-870FEB9CDBF0}">
      <dgm:prSet/>
      <dgm:spPr/>
      <dgm:t>
        <a:bodyPr/>
        <a:lstStyle/>
        <a:p>
          <a:endParaRPr lang="en-US"/>
        </a:p>
      </dgm:t>
    </dgm:pt>
    <dgm:pt modelId="{12D70A83-A754-46BE-8101-9985F14B9F81}">
      <dgm:prSet/>
      <dgm:spPr/>
      <dgm:t>
        <a:bodyPr/>
        <a:lstStyle/>
        <a:p>
          <a:r>
            <a:rPr lang="en-US"/>
            <a:t>Strengths &amp; challenges:</a:t>
          </a:r>
        </a:p>
      </dgm:t>
    </dgm:pt>
    <dgm:pt modelId="{D01BED39-E342-4043-9D12-A089041AAC61}" type="parTrans" cxnId="{5529882B-0C9D-4D16-BB4A-7D5529ED0EA1}">
      <dgm:prSet/>
      <dgm:spPr/>
      <dgm:t>
        <a:bodyPr/>
        <a:lstStyle/>
        <a:p>
          <a:endParaRPr lang="en-US"/>
        </a:p>
      </dgm:t>
    </dgm:pt>
    <dgm:pt modelId="{9C6B0251-4474-4EAA-B26A-C78802C548EB}" type="sibTrans" cxnId="{5529882B-0C9D-4D16-BB4A-7D5529ED0EA1}">
      <dgm:prSet/>
      <dgm:spPr/>
      <dgm:t>
        <a:bodyPr/>
        <a:lstStyle/>
        <a:p>
          <a:endParaRPr lang="en-US"/>
        </a:p>
      </dgm:t>
    </dgm:pt>
    <dgm:pt modelId="{06872F7A-2C2E-4DE7-82ED-2981B261BEB0}">
      <dgm:prSet/>
      <dgm:spPr/>
      <dgm:t>
        <a:bodyPr/>
        <a:lstStyle/>
        <a:p>
          <a:r>
            <a:rPr lang="en-US" dirty="0"/>
            <a:t>Hard outcome – mortality (especially all-cause) unlikely to be misclassified</a:t>
          </a:r>
        </a:p>
      </dgm:t>
    </dgm:pt>
    <dgm:pt modelId="{C19D84FE-CAF6-486C-8C53-44A192E9DF68}" type="parTrans" cxnId="{8C9F708C-2814-426B-820A-28E4B13795D1}">
      <dgm:prSet/>
      <dgm:spPr/>
      <dgm:t>
        <a:bodyPr/>
        <a:lstStyle/>
        <a:p>
          <a:endParaRPr lang="en-US"/>
        </a:p>
      </dgm:t>
    </dgm:pt>
    <dgm:pt modelId="{84094615-DED4-4849-A358-AAE2A321C108}" type="sibTrans" cxnId="{8C9F708C-2814-426B-820A-28E4B13795D1}">
      <dgm:prSet/>
      <dgm:spPr/>
      <dgm:t>
        <a:bodyPr/>
        <a:lstStyle/>
        <a:p>
          <a:endParaRPr lang="en-US"/>
        </a:p>
      </dgm:t>
    </dgm:pt>
    <dgm:pt modelId="{E1F26B00-AF7D-4DA3-9C0E-12364238E0D1}">
      <dgm:prSet/>
      <dgm:spPr/>
      <dgm:t>
        <a:bodyPr/>
        <a:lstStyle/>
        <a:p>
          <a:r>
            <a:rPr lang="en-US" dirty="0"/>
            <a:t>Unlikely able to accurately capture disease-specific mortality</a:t>
          </a:r>
        </a:p>
      </dgm:t>
    </dgm:pt>
    <dgm:pt modelId="{975613D0-D1DC-4437-AC11-CA613851BF9B}" type="parTrans" cxnId="{FBA580DC-C829-4E8B-8D64-D73F7DC23B13}">
      <dgm:prSet/>
      <dgm:spPr/>
      <dgm:t>
        <a:bodyPr/>
        <a:lstStyle/>
        <a:p>
          <a:endParaRPr lang="en-US"/>
        </a:p>
      </dgm:t>
    </dgm:pt>
    <dgm:pt modelId="{C580ACDF-DC17-44A1-9AA5-D71A85CF44B3}" type="sibTrans" cxnId="{FBA580DC-C829-4E8B-8D64-D73F7DC23B13}">
      <dgm:prSet/>
      <dgm:spPr/>
      <dgm:t>
        <a:bodyPr/>
        <a:lstStyle/>
        <a:p>
          <a:endParaRPr lang="en-US"/>
        </a:p>
      </dgm:t>
    </dgm:pt>
    <dgm:pt modelId="{A05F1210-3233-4CCD-86AA-6CEEC4F763F7}">
      <dgm:prSet/>
      <dgm:spPr/>
      <dgm:t>
        <a:bodyPr/>
        <a:lstStyle/>
        <a:p>
          <a:r>
            <a:rPr lang="en-US" dirty="0"/>
            <a:t>Often mis-coded </a:t>
          </a:r>
        </a:p>
      </dgm:t>
    </dgm:pt>
    <dgm:pt modelId="{F8BB56E7-6A93-4780-9AF0-DE96DCC99F35}" type="parTrans" cxnId="{F56F366F-B800-4A0F-9162-C05BDE380FA9}">
      <dgm:prSet/>
      <dgm:spPr/>
      <dgm:t>
        <a:bodyPr/>
        <a:lstStyle/>
        <a:p>
          <a:endParaRPr lang="en-US"/>
        </a:p>
      </dgm:t>
    </dgm:pt>
    <dgm:pt modelId="{7B2E7464-6154-4B27-826C-AD1B6A146B39}" type="sibTrans" cxnId="{F56F366F-B800-4A0F-9162-C05BDE380FA9}">
      <dgm:prSet/>
      <dgm:spPr/>
      <dgm:t>
        <a:bodyPr/>
        <a:lstStyle/>
        <a:p>
          <a:endParaRPr lang="en-US"/>
        </a:p>
      </dgm:t>
    </dgm:pt>
    <dgm:pt modelId="{60F60B6A-DBBF-43AC-B0D1-30CD96B48C95}">
      <dgm:prSet/>
      <dgm:spPr/>
      <dgm:t>
        <a:bodyPr/>
        <a:lstStyle/>
        <a:p>
          <a:r>
            <a:rPr lang="en-US"/>
            <a:t>90-day felt to be clinically important; however, may vary across time-points</a:t>
          </a:r>
        </a:p>
      </dgm:t>
    </dgm:pt>
    <dgm:pt modelId="{AD0B2DDE-67B9-45D4-91C5-D1E2F0A02269}" type="parTrans" cxnId="{E6A5BD0F-E521-49C0-98EA-C285499A567D}">
      <dgm:prSet/>
      <dgm:spPr/>
      <dgm:t>
        <a:bodyPr/>
        <a:lstStyle/>
        <a:p>
          <a:endParaRPr lang="en-US"/>
        </a:p>
      </dgm:t>
    </dgm:pt>
    <dgm:pt modelId="{8E3AA4E2-649B-447D-AE89-385034328D4B}" type="sibTrans" cxnId="{E6A5BD0F-E521-49C0-98EA-C285499A567D}">
      <dgm:prSet/>
      <dgm:spPr/>
      <dgm:t>
        <a:bodyPr/>
        <a:lstStyle/>
        <a:p>
          <a:endParaRPr lang="en-US"/>
        </a:p>
      </dgm:t>
    </dgm:pt>
    <dgm:pt modelId="{39CBC1F0-C492-2945-8495-47B0E084DB51}" type="pres">
      <dgm:prSet presAssocID="{13C8E531-7A73-4240-BD17-3BCE423C6B0A}" presName="linear" presStyleCnt="0">
        <dgm:presLayoutVars>
          <dgm:animLvl val="lvl"/>
          <dgm:resizeHandles val="exact"/>
        </dgm:presLayoutVars>
      </dgm:prSet>
      <dgm:spPr/>
    </dgm:pt>
    <dgm:pt modelId="{6235C208-CC50-BF44-94BA-A12DBBBC52C4}" type="pres">
      <dgm:prSet presAssocID="{6FA24AC2-F14B-48EF-B5C2-7DA52F64FD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2C37D8-045C-3E42-9C51-F1F6C7DE6C0C}" type="pres">
      <dgm:prSet presAssocID="{6FA24AC2-F14B-48EF-B5C2-7DA52F64FD54}" presName="childText" presStyleLbl="revTx" presStyleIdx="0" presStyleCnt="2">
        <dgm:presLayoutVars>
          <dgm:bulletEnabled val="1"/>
        </dgm:presLayoutVars>
      </dgm:prSet>
      <dgm:spPr/>
    </dgm:pt>
    <dgm:pt modelId="{18692498-FB72-054E-85BD-966892D101C0}" type="pres">
      <dgm:prSet presAssocID="{12D70A83-A754-46BE-8101-9985F14B9F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826480-5FC1-6941-935C-FD0714CE37BC}" type="pres">
      <dgm:prSet presAssocID="{12D70A83-A754-46BE-8101-9985F14B9F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A5BD0F-E521-49C0-98EA-C285499A567D}" srcId="{12D70A83-A754-46BE-8101-9985F14B9F81}" destId="{60F60B6A-DBBF-43AC-B0D1-30CD96B48C95}" srcOrd="2" destOrd="0" parTransId="{AD0B2DDE-67B9-45D4-91C5-D1E2F0A02269}" sibTransId="{8E3AA4E2-649B-447D-AE89-385034328D4B}"/>
    <dgm:cxn modelId="{5529882B-0C9D-4D16-BB4A-7D5529ED0EA1}" srcId="{13C8E531-7A73-4240-BD17-3BCE423C6B0A}" destId="{12D70A83-A754-46BE-8101-9985F14B9F81}" srcOrd="1" destOrd="0" parTransId="{D01BED39-E342-4043-9D12-A089041AAC61}" sibTransId="{9C6B0251-4474-4EAA-B26A-C78802C548EB}"/>
    <dgm:cxn modelId="{DFE7FD35-FFBA-6144-A30C-9EF3834EABB0}" type="presOf" srcId="{06872F7A-2C2E-4DE7-82ED-2981B261BEB0}" destId="{5A826480-5FC1-6941-935C-FD0714CE37BC}" srcOrd="0" destOrd="0" presId="urn:microsoft.com/office/officeart/2005/8/layout/vList2"/>
    <dgm:cxn modelId="{78DBAE41-9EC9-4E69-9BC2-B11BC1FEE6FC}" srcId="{13C8E531-7A73-4240-BD17-3BCE423C6B0A}" destId="{6FA24AC2-F14B-48EF-B5C2-7DA52F64FD54}" srcOrd="0" destOrd="0" parTransId="{5EC2ADBE-E4EB-4519-8358-E47CD2D638E7}" sibTransId="{1CFC8C0F-2B1D-4CB2-8FA9-9ADE95E92110}"/>
    <dgm:cxn modelId="{07F03A44-31A4-5841-B049-530E9BCACAB9}" type="presOf" srcId="{E1F26B00-AF7D-4DA3-9C0E-12364238E0D1}" destId="{5A826480-5FC1-6941-935C-FD0714CE37BC}" srcOrd="0" destOrd="1" presId="urn:microsoft.com/office/officeart/2005/8/layout/vList2"/>
    <dgm:cxn modelId="{55BF2556-BB18-434C-8B60-466752CCF396}" type="presOf" srcId="{60F60B6A-DBBF-43AC-B0D1-30CD96B48C95}" destId="{5A826480-5FC1-6941-935C-FD0714CE37BC}" srcOrd="0" destOrd="3" presId="urn:microsoft.com/office/officeart/2005/8/layout/vList2"/>
    <dgm:cxn modelId="{F56F366F-B800-4A0F-9162-C05BDE380FA9}" srcId="{E1F26B00-AF7D-4DA3-9C0E-12364238E0D1}" destId="{A05F1210-3233-4CCD-86AA-6CEEC4F763F7}" srcOrd="0" destOrd="0" parTransId="{F8BB56E7-6A93-4780-9AF0-DE96DCC99F35}" sibTransId="{7B2E7464-6154-4B27-826C-AD1B6A146B39}"/>
    <dgm:cxn modelId="{27480B70-6DC8-3E41-89FA-3F3512CF4D42}" type="presOf" srcId="{13691AA3-D4E6-47FA-B238-0CE010C40F9D}" destId="{BC2C37D8-045C-3E42-9C51-F1F6C7DE6C0C}" srcOrd="0" destOrd="0" presId="urn:microsoft.com/office/officeart/2005/8/layout/vList2"/>
    <dgm:cxn modelId="{1D02767D-0673-224F-A4FE-681B9D63F48B}" type="presOf" srcId="{13C8E531-7A73-4240-BD17-3BCE423C6B0A}" destId="{39CBC1F0-C492-2945-8495-47B0E084DB51}" srcOrd="0" destOrd="0" presId="urn:microsoft.com/office/officeart/2005/8/layout/vList2"/>
    <dgm:cxn modelId="{8C9F708C-2814-426B-820A-28E4B13795D1}" srcId="{12D70A83-A754-46BE-8101-9985F14B9F81}" destId="{06872F7A-2C2E-4DE7-82ED-2981B261BEB0}" srcOrd="0" destOrd="0" parTransId="{C19D84FE-CAF6-486C-8C53-44A192E9DF68}" sibTransId="{84094615-DED4-4849-A358-AAE2A321C108}"/>
    <dgm:cxn modelId="{B087E497-EA96-AD41-A69F-5743B011AE36}" type="presOf" srcId="{A05F1210-3233-4CCD-86AA-6CEEC4F763F7}" destId="{5A826480-5FC1-6941-935C-FD0714CE37BC}" srcOrd="0" destOrd="2" presId="urn:microsoft.com/office/officeart/2005/8/layout/vList2"/>
    <dgm:cxn modelId="{270FC3AF-F203-9D47-9F0E-B4DAA4FADD52}" type="presOf" srcId="{6FA24AC2-F14B-48EF-B5C2-7DA52F64FD54}" destId="{6235C208-CC50-BF44-94BA-A12DBBBC52C4}" srcOrd="0" destOrd="0" presId="urn:microsoft.com/office/officeart/2005/8/layout/vList2"/>
    <dgm:cxn modelId="{F442B9C3-43E0-4445-B0AB-870FEB9CDBF0}" srcId="{6FA24AC2-F14B-48EF-B5C2-7DA52F64FD54}" destId="{331F960B-CD50-4B3E-ADEB-AEF5930D3E36}" srcOrd="1" destOrd="0" parTransId="{A3BACA31-5B42-4C46-8462-AA05DD4E9052}" sibTransId="{871DE342-005E-4EF5-999D-E1E7774E0FB3}"/>
    <dgm:cxn modelId="{CBC5DDC7-C6F5-B247-9D91-A01805EF4368}" type="presOf" srcId="{12D70A83-A754-46BE-8101-9985F14B9F81}" destId="{18692498-FB72-054E-85BD-966892D101C0}" srcOrd="0" destOrd="0" presId="urn:microsoft.com/office/officeart/2005/8/layout/vList2"/>
    <dgm:cxn modelId="{3A2011DB-29EB-40F2-B1CC-BB32E81A25D8}" srcId="{6FA24AC2-F14B-48EF-B5C2-7DA52F64FD54}" destId="{13691AA3-D4E6-47FA-B238-0CE010C40F9D}" srcOrd="0" destOrd="0" parTransId="{0598956E-D92F-466F-98D2-E1A195309327}" sibTransId="{A9928FFF-11C5-4991-B380-68D4A32B5B14}"/>
    <dgm:cxn modelId="{FBA580DC-C829-4E8B-8D64-D73F7DC23B13}" srcId="{12D70A83-A754-46BE-8101-9985F14B9F81}" destId="{E1F26B00-AF7D-4DA3-9C0E-12364238E0D1}" srcOrd="1" destOrd="0" parTransId="{975613D0-D1DC-4437-AC11-CA613851BF9B}" sibTransId="{C580ACDF-DC17-44A1-9AA5-D71A85CF44B3}"/>
    <dgm:cxn modelId="{0A164FF9-B7E8-294C-B3BE-BAAD0E471618}" type="presOf" srcId="{331F960B-CD50-4B3E-ADEB-AEF5930D3E36}" destId="{BC2C37D8-045C-3E42-9C51-F1F6C7DE6C0C}" srcOrd="0" destOrd="1" presId="urn:microsoft.com/office/officeart/2005/8/layout/vList2"/>
    <dgm:cxn modelId="{CE07936B-0FE0-2D4F-8A36-B9240719BBB6}" type="presParOf" srcId="{39CBC1F0-C492-2945-8495-47B0E084DB51}" destId="{6235C208-CC50-BF44-94BA-A12DBBBC52C4}" srcOrd="0" destOrd="0" presId="urn:microsoft.com/office/officeart/2005/8/layout/vList2"/>
    <dgm:cxn modelId="{21933283-278A-A24A-8D56-C1B23BC36AF3}" type="presParOf" srcId="{39CBC1F0-C492-2945-8495-47B0E084DB51}" destId="{BC2C37D8-045C-3E42-9C51-F1F6C7DE6C0C}" srcOrd="1" destOrd="0" presId="urn:microsoft.com/office/officeart/2005/8/layout/vList2"/>
    <dgm:cxn modelId="{4940642C-12E9-9D4C-930E-0F38CE038CCA}" type="presParOf" srcId="{39CBC1F0-C492-2945-8495-47B0E084DB51}" destId="{18692498-FB72-054E-85BD-966892D101C0}" srcOrd="2" destOrd="0" presId="urn:microsoft.com/office/officeart/2005/8/layout/vList2"/>
    <dgm:cxn modelId="{1D81C31D-771C-0C49-882D-BBF40E009665}" type="presParOf" srcId="{39CBC1F0-C492-2945-8495-47B0E084DB51}" destId="{5A826480-5FC1-6941-935C-FD0714CE37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A521E-A6A4-4B74-9AA4-52BB3C5D5E07}">
      <dsp:nvSpPr>
        <dsp:cNvPr id="0" name=""/>
        <dsp:cNvSpPr/>
      </dsp:nvSpPr>
      <dsp:spPr>
        <a:xfrm>
          <a:off x="-1219528" y="6897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FE02D-28CE-40BA-B5C4-B790DD7C2E2A}">
      <dsp:nvSpPr>
        <dsp:cNvPr id="0" name=""/>
        <dsp:cNvSpPr/>
      </dsp:nvSpPr>
      <dsp:spPr>
        <a:xfrm>
          <a:off x="-844640" y="285739"/>
          <a:ext cx="681613" cy="681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7D015-B6C7-4DA6-8ED2-5443B97EA288}">
      <dsp:nvSpPr>
        <dsp:cNvPr id="0" name=""/>
        <dsp:cNvSpPr/>
      </dsp:nvSpPr>
      <dsp:spPr>
        <a:xfrm>
          <a:off x="211860" y="6897"/>
          <a:ext cx="908141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Inclusion: All patients with acute leukemia admitted to the ICU</a:t>
          </a:r>
        </a:p>
      </dsp:txBody>
      <dsp:txXfrm>
        <a:off x="211860" y="6897"/>
        <a:ext cx="9081410" cy="1239298"/>
      </dsp:txXfrm>
    </dsp:sp>
    <dsp:sp modelId="{F98A12CC-FF7D-4D97-907E-93E35AC4108B}">
      <dsp:nvSpPr>
        <dsp:cNvPr id="0" name=""/>
        <dsp:cNvSpPr/>
      </dsp:nvSpPr>
      <dsp:spPr>
        <a:xfrm>
          <a:off x="-1219528" y="1556019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E5C63-ACAA-4D38-8623-789BA5D79A20}">
      <dsp:nvSpPr>
        <dsp:cNvPr id="0" name=""/>
        <dsp:cNvSpPr/>
      </dsp:nvSpPr>
      <dsp:spPr>
        <a:xfrm>
          <a:off x="-844640" y="1834862"/>
          <a:ext cx="681613" cy="681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E30D-6311-4233-B64C-B826A996176C}">
      <dsp:nvSpPr>
        <dsp:cNvPr id="0" name=""/>
        <dsp:cNvSpPr/>
      </dsp:nvSpPr>
      <dsp:spPr>
        <a:xfrm>
          <a:off x="211860" y="1556019"/>
          <a:ext cx="908141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Exclusion: 1.Re-admissions to the ICU from same hospitalization, or subsequent readmissions to ICU in further admissions 2. ICU LOS &lt;/= 24h</a:t>
          </a:r>
        </a:p>
      </dsp:txBody>
      <dsp:txXfrm>
        <a:off x="211860" y="1556019"/>
        <a:ext cx="9081410" cy="1239298"/>
      </dsp:txXfrm>
    </dsp:sp>
    <dsp:sp modelId="{E56DCD1D-B49E-4D79-8658-64876292610D}">
      <dsp:nvSpPr>
        <dsp:cNvPr id="0" name=""/>
        <dsp:cNvSpPr/>
      </dsp:nvSpPr>
      <dsp:spPr>
        <a:xfrm>
          <a:off x="-1219528" y="3112039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CD1E3-B89E-4142-90FA-AA00D8F99478}">
      <dsp:nvSpPr>
        <dsp:cNvPr id="0" name=""/>
        <dsp:cNvSpPr/>
      </dsp:nvSpPr>
      <dsp:spPr>
        <a:xfrm>
          <a:off x="-844640" y="3383984"/>
          <a:ext cx="681613" cy="681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324CD-C59F-4B99-8005-CF76CC2ED9E5}">
      <dsp:nvSpPr>
        <dsp:cNvPr id="0" name=""/>
        <dsp:cNvSpPr/>
      </dsp:nvSpPr>
      <dsp:spPr>
        <a:xfrm>
          <a:off x="211860" y="3105142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Issues:</a:t>
          </a:r>
        </a:p>
      </dsp:txBody>
      <dsp:txXfrm>
        <a:off x="211860" y="3105142"/>
        <a:ext cx="4732020" cy="1239298"/>
      </dsp:txXfrm>
    </dsp:sp>
    <dsp:sp modelId="{B3DF0AD1-C1E4-4AD2-ACAD-81203C6D8CDC}">
      <dsp:nvSpPr>
        <dsp:cNvPr id="0" name=""/>
        <dsp:cNvSpPr/>
      </dsp:nvSpPr>
      <dsp:spPr>
        <a:xfrm>
          <a:off x="1392755" y="3082054"/>
          <a:ext cx="9233104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Misclassification bias due to ICD-10 codes – clinician billings </a:t>
          </a:r>
          <a:br>
            <a:rPr lang="en-US" sz="2000" kern="1200" dirty="0"/>
          </a:br>
          <a:r>
            <a:rPr lang="en-US" sz="2000" kern="1200" dirty="0"/>
            <a:t>Same biases as noted previously; selection bias particularly: exclusion of</a:t>
          </a:r>
          <a:br>
            <a:rPr lang="en-US" sz="2000" kern="1200" dirty="0"/>
          </a:br>
          <a:r>
            <a:rPr lang="en-US" sz="2000" kern="1200" dirty="0"/>
            <a:t>subsets who may not be captured by MIMIC-IV</a:t>
          </a:r>
        </a:p>
      </dsp:txBody>
      <dsp:txXfrm>
        <a:off x="1392755" y="3082054"/>
        <a:ext cx="9233104" cy="1239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98FC9-064F-CE46-BE76-D3E614FFBE06}">
      <dsp:nvSpPr>
        <dsp:cNvPr id="0" name=""/>
        <dsp:cNvSpPr/>
      </dsp:nvSpPr>
      <dsp:spPr>
        <a:xfrm>
          <a:off x="0" y="1314185"/>
          <a:ext cx="6666833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Certain populations may be less likely to have pertinent laboratory values especially racial/ethnic minority groups</a:t>
          </a:r>
        </a:p>
      </dsp:txBody>
      <dsp:txXfrm>
        <a:off x="0" y="1314185"/>
        <a:ext cx="6666833" cy="1488374"/>
      </dsp:txXfrm>
    </dsp:sp>
    <dsp:sp modelId="{822EB876-2C1A-8143-A948-52FBA77F9272}">
      <dsp:nvSpPr>
        <dsp:cNvPr id="0" name=""/>
        <dsp:cNvSpPr/>
      </dsp:nvSpPr>
      <dsp:spPr>
        <a:xfrm>
          <a:off x="333341" y="1004225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Missing data – i.e., lactate, hemoglobin</a:t>
          </a:r>
        </a:p>
      </dsp:txBody>
      <dsp:txXfrm>
        <a:off x="363603" y="1034487"/>
        <a:ext cx="4606259" cy="559396"/>
      </dsp:txXfrm>
    </dsp:sp>
    <dsp:sp modelId="{BBE55FD2-D7CE-6E47-B1CD-E4F5418A38D8}">
      <dsp:nvSpPr>
        <dsp:cNvPr id="0" name=""/>
        <dsp:cNvSpPr/>
      </dsp:nvSpPr>
      <dsp:spPr>
        <a:xfrm>
          <a:off x="0" y="3225920"/>
          <a:ext cx="6666833" cy="12237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Unable to capture granular leukemia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Bias is present in clinical </a:t>
          </a:r>
          <a:r>
            <a:rPr lang="en-US" sz="2100" kern="1200" dirty="0" err="1"/>
            <a:t>documenation</a:t>
          </a:r>
          <a:endParaRPr lang="en-US" sz="2100" kern="1200" dirty="0"/>
        </a:p>
      </dsp:txBody>
      <dsp:txXfrm>
        <a:off x="0" y="3225920"/>
        <a:ext cx="6666833" cy="1223774"/>
      </dsp:txXfrm>
    </dsp:sp>
    <dsp:sp modelId="{A3B04670-195A-D14F-A4B3-641BA46D1862}">
      <dsp:nvSpPr>
        <dsp:cNvPr id="0" name=""/>
        <dsp:cNvSpPr/>
      </dsp:nvSpPr>
      <dsp:spPr>
        <a:xfrm>
          <a:off x="333341" y="291595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Accuracy of NLP model:</a:t>
          </a:r>
        </a:p>
      </dsp:txBody>
      <dsp:txXfrm>
        <a:off x="363603" y="2946221"/>
        <a:ext cx="4606259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5C208-CC50-BF44-94BA-A12DBBBC52C4}">
      <dsp:nvSpPr>
        <dsp:cNvPr id="0" name=""/>
        <dsp:cNvSpPr/>
      </dsp:nvSpPr>
      <dsp:spPr>
        <a:xfrm>
          <a:off x="0" y="4351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90-day mortality</a:t>
          </a:r>
        </a:p>
      </dsp:txBody>
      <dsp:txXfrm>
        <a:off x="36296" y="40647"/>
        <a:ext cx="10443008" cy="670943"/>
      </dsp:txXfrm>
    </dsp:sp>
    <dsp:sp modelId="{BC2C37D8-045C-3E42-9C51-F1F6C7DE6C0C}">
      <dsp:nvSpPr>
        <dsp:cNvPr id="0" name=""/>
        <dsp:cNvSpPr/>
      </dsp:nvSpPr>
      <dsp:spPr>
        <a:xfrm>
          <a:off x="0" y="747886"/>
          <a:ext cx="10515600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Why? Felt to be a clinically meaningful time point for patients, and helpful in terms of advanced decision planning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Often, may influence decision regarding hospice or home care</a:t>
          </a:r>
        </a:p>
      </dsp:txBody>
      <dsp:txXfrm>
        <a:off x="0" y="747886"/>
        <a:ext cx="10515600" cy="1187145"/>
      </dsp:txXfrm>
    </dsp:sp>
    <dsp:sp modelId="{18692498-FB72-054E-85BD-966892D101C0}">
      <dsp:nvSpPr>
        <dsp:cNvPr id="0" name=""/>
        <dsp:cNvSpPr/>
      </dsp:nvSpPr>
      <dsp:spPr>
        <a:xfrm>
          <a:off x="0" y="1935031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Strengths &amp; challenges:</a:t>
          </a:r>
        </a:p>
      </dsp:txBody>
      <dsp:txXfrm>
        <a:off x="36296" y="1971327"/>
        <a:ext cx="10443008" cy="670943"/>
      </dsp:txXfrm>
    </dsp:sp>
    <dsp:sp modelId="{5A826480-5FC1-6941-935C-FD0714CE37BC}">
      <dsp:nvSpPr>
        <dsp:cNvPr id="0" name=""/>
        <dsp:cNvSpPr/>
      </dsp:nvSpPr>
      <dsp:spPr>
        <a:xfrm>
          <a:off x="0" y="2678566"/>
          <a:ext cx="10515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Hard outcome – mortality (especially all-cause) unlikely to be misclassified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Unlikely able to accurately capture disease-specific mortality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Often mis-coded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90-day felt to be clinically important; however, may vary across time-points</a:t>
          </a:r>
        </a:p>
      </dsp:txBody>
      <dsp:txXfrm>
        <a:off x="0" y="2678566"/>
        <a:ext cx="10515600" cy="1668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15E6-1143-1D55-F7F8-A88CB5DC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434C-5273-4940-B51E-92E54177D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0C96-DD0C-DE28-2286-F1EF5A40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6C63-9A93-E834-557A-F70D6EE1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4915-26D1-0465-ACA2-42A9A4E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6A1D-0660-DD1A-45B4-E5138855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FB3FB-10C3-D555-C82D-B34E22D30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B27C-AEBC-F38E-8E3D-F7B3077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39A2-EF80-8FF5-F95A-6E0DAD0C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3C2F-14F5-C938-9FA3-EE65931C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4096C-118C-E458-AAD7-195501EFC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5DD4A-F21C-DA68-1564-4223EC94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F658-1977-B129-3A01-99B7B062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9EB9-6736-5D66-AE13-332C785B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2271-2566-416E-56A7-D9ECEA0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2A-D2E9-4379-C60B-1902C26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007E-58C6-F82F-A1E4-7166ADE7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808B-2CC5-082E-8253-DC30196E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CD39-3D09-62EB-0F98-DC3BFC9E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F34D-D9CA-C5A4-BE45-9A52B6C9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1E3C-6256-FFCB-D44F-725C5B5F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1395-AA1B-2FBD-B501-C1D10260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F2B3-D42D-0157-1BE2-12094067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ED2B-DA10-C1A8-FF12-68974C96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9599-5331-87ED-62D3-42BB0468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ED20-72CA-13B9-2763-265CCB96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15C1-DB59-8DD6-104F-9E24FDBD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62286-DFF6-DEDE-34BF-B77E5070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5F85-37CE-D73F-6782-78374963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04CB-8705-9C18-4143-F68A9A80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22F4-6693-9931-F373-2CC5F3EE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E2B7-E814-3076-4271-F92C49F5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5FEEA-BDD7-AA70-5A4A-158A72CD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2A28B-63BC-7023-04E2-CB6B45CB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11F99-D353-584E-5E7E-4AF3D650B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24373-685C-8D76-B702-59ABE2E25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78A8D-C7F9-FA77-8711-5C4ADA24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DF400-B0BD-3DE5-5081-55ECF38C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7C116-41C7-4844-1604-CD96D457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D1E-8EB8-E6D7-CE7A-FC1A0C79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8DA5F-9CE7-E6BA-66F5-745AF63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A51B-7B99-AD93-0CA4-B88F59E1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2B5FE-C3A5-2FF0-DA56-79BB0D8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207C2-8E67-4B55-1B13-CE3009CC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758BA-1BD3-ACDB-3821-F79B338B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23EB2-23B2-E605-19CE-A86FE42A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0B8-3B2E-35EB-2FDF-5D9591E3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5C24-5389-3B2E-9061-B75E718A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A625-1EA7-6170-BF64-9DCAA5E2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9C086-F900-DFAA-ED31-5A459C7D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F9E2E-4C1F-D00A-722E-8E2B018D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ED9E1-05F7-2B68-E231-52441EF3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9D65-E680-FD8A-FF26-23B68F93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63DA-F01F-F46D-4781-64150DC0A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F8D8D-6B54-ECF7-5C38-3BA1A357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CDBE7-626B-971C-F8B6-2F557A72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426F2-B250-D271-32BF-1C8C3031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CF24-E272-0075-AEAC-5752548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D5543-149E-B216-4FD3-FC0C6A40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51D4E-A8FC-5DC1-1A03-C0F11606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285F-694D-9FD7-EAAE-E35B1F45A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294E-A8B5-214A-A0C9-242C5775EF5B}" type="datetimeFigureOut">
              <a:rPr lang="en-US" smtClean="0"/>
              <a:t>8/18/23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EAC9-C9E7-3E10-E24C-98E7BBD0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C2DE-DEB4-4559-843E-50AE5494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8084A-E6E3-5143-808E-459FC21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cute Myeloid Leukemia (AML) - Together by St. Jude™">
            <a:extLst>
              <a:ext uri="{FF2B5EF4-FFF2-40B4-BE49-F238E27FC236}">
                <a16:creationId xmlns:a16="http://schemas.microsoft.com/office/drawing/2014/main" id="{3E17B6A6-8A2E-D5AA-FB89-4C727A94C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Freeform: Shape 103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2" name="Freeform: Shape 103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B5BEE-ABBB-80D0-6751-F3BD8434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dirty="0"/>
              <a:t>BST209 Group Presentation: Predicting leukemia mortality amongst patients in the ICU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052EF-03C7-0AB4-8857-846C88EE9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Sumedha Arya, Naira Link, Joao Matos, Richard Newcomb, </a:t>
            </a:r>
            <a:r>
              <a:rPr lang="en-US" sz="2000" dirty="0" err="1"/>
              <a:t>Pratiksha</a:t>
            </a:r>
            <a:r>
              <a:rPr lang="en-US" sz="2000" dirty="0"/>
              <a:t> Pradhan, </a:t>
            </a:r>
            <a:r>
              <a:rPr lang="en-US" sz="2000" dirty="0" err="1"/>
              <a:t>Yusuka</a:t>
            </a:r>
            <a:r>
              <a:rPr lang="en-US" sz="2000" dirty="0"/>
              <a:t> Takeda</a:t>
            </a:r>
          </a:p>
        </p:txBody>
      </p:sp>
      <p:sp>
        <p:nvSpPr>
          <p:cNvPr id="1043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71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18F-9D50-5CAF-545A-285432E2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7397B-9B93-3EC6-B361-B2DA356F9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43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8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04B58FBF-63DE-E9C0-CF7E-71E5C8607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E3865-34CF-98B2-D1E5-5D87FA1A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Analyses</a:t>
            </a:r>
            <a:endParaRPr lang="en-US" sz="3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A928-7AE4-7879-3690-7C9E9839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466622"/>
            <a:ext cx="5213096" cy="398148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600" dirty="0"/>
              <a:t>Assess importance of NLP generated features to model performance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Compare NLP+ model performance to “general” ICU prediction models: </a:t>
            </a:r>
          </a:p>
          <a:p>
            <a:pPr lvl="1"/>
            <a:r>
              <a:rPr lang="en-US" sz="2600" dirty="0"/>
              <a:t>OASIS</a:t>
            </a:r>
          </a:p>
          <a:p>
            <a:pPr lvl="1"/>
            <a:r>
              <a:rPr lang="en-US" sz="2600" dirty="0"/>
              <a:t>SOFA 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600" dirty="0"/>
              <a:t>Our model will be ‘overfitted’ to our specific patient population: strength and weakness</a:t>
            </a:r>
          </a:p>
          <a:p>
            <a:endParaRPr lang="en-US" sz="2600" dirty="0"/>
          </a:p>
          <a:p>
            <a:r>
              <a:rPr lang="en-US" sz="2600" dirty="0"/>
              <a:t>Would a similar approach work in other groups of patients with cancer?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5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70AD5-8821-6814-5FF6-998BBECD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Questions?</a:t>
            </a:r>
          </a:p>
        </p:txBody>
      </p:sp>
      <p:pic>
        <p:nvPicPr>
          <p:cNvPr id="15" name="Picture 4" descr="Different coloured question marks">
            <a:extLst>
              <a:ext uri="{FF2B5EF4-FFF2-40B4-BE49-F238E27FC236}">
                <a16:creationId xmlns:a16="http://schemas.microsoft.com/office/drawing/2014/main" id="{8331C358-8085-6069-EF33-37C65B40B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4" r="3681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40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4A6A2-9BE0-9066-766A-4EDE47F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Clinical Question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27FC-A400-D0A7-B9E7-74E943B0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A" sz="2700" b="0" i="0" u="none" strike="noStrike" dirty="0">
                <a:effectLst/>
                <a:latin typeface="Calibri" panose="020F0502020204030204" pitchFamily="34" charset="0"/>
              </a:rPr>
              <a:t>Amongst patients with acute leukaemia within the ICU, can we predict who is most likely to die within 90 days? </a:t>
            </a:r>
            <a:endParaRPr lang="en-CA" sz="2700" dirty="0">
              <a:effectLst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050" name="Picture 2" descr="Lack of ICU beds tied to thousands of excess COVID-19 deaths | YaleNews">
            <a:extLst>
              <a:ext uri="{FF2B5EF4-FFF2-40B4-BE49-F238E27FC236}">
                <a16:creationId xmlns:a16="http://schemas.microsoft.com/office/drawing/2014/main" id="{E38EA000-0D43-5B6A-8473-FE29E6EBD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8" r="2909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8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725AC-02D3-D76F-162C-0802908A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 dirty="0"/>
              <a:t>Problem Definition: Potential for Improvement</a:t>
            </a:r>
          </a:p>
        </p:txBody>
      </p:sp>
      <p:sp>
        <p:nvSpPr>
          <p:cNvPr id="309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3AEF-5BAF-CD22-0813-42CB22F3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CA" sz="1700" b="1" i="0" u="none" strike="noStrike" dirty="0">
                <a:effectLst/>
                <a:latin typeface="Arial" panose="020B0604020202020204" pitchFamily="34" charset="0"/>
              </a:rPr>
              <a:t>The model would improve patient outcomes by:</a:t>
            </a:r>
            <a:endParaRPr lang="en-CA" sz="1700" b="1" dirty="0">
              <a:effectLst/>
            </a:endParaRPr>
          </a:p>
          <a:p>
            <a:pPr marL="0" indent="0">
              <a:buNone/>
            </a:pPr>
            <a:r>
              <a:rPr lang="en-CA" sz="1700" b="0" i="0" u="none" strike="noStrike" dirty="0">
                <a:effectLst/>
                <a:latin typeface="Arial" panose="020B0604020202020204" pitchFamily="34" charset="0"/>
              </a:rPr>
              <a:t>(1) giving clinicians improved information regarding which factors may be most influential towards patient mortality, particularly for </a:t>
            </a:r>
            <a:r>
              <a:rPr lang="en-CA" sz="1700" b="1" i="0" u="none" strike="noStrike" dirty="0">
                <a:effectLst/>
                <a:latin typeface="Arial" panose="020B0604020202020204" pitchFamily="34" charset="0"/>
              </a:rPr>
              <a:t>correctable factors</a:t>
            </a:r>
            <a:br>
              <a:rPr lang="en-CA" sz="1700" b="0" i="0" u="none" strike="noStrike" dirty="0">
                <a:effectLst/>
                <a:latin typeface="Arial" panose="020B0604020202020204" pitchFamily="34" charset="0"/>
              </a:rPr>
            </a:br>
            <a:r>
              <a:rPr lang="en-CA" sz="1700" b="0" i="0" u="none" strike="noStrike" dirty="0">
                <a:effectLst/>
                <a:latin typeface="Arial" panose="020B0604020202020204" pitchFamily="34" charset="0"/>
              </a:rPr>
              <a:t>(2) Assist with </a:t>
            </a:r>
            <a:r>
              <a:rPr lang="en-CA" sz="1700" b="1" i="0" u="none" strike="noStrike" dirty="0">
                <a:effectLst/>
                <a:latin typeface="Arial" panose="020B0604020202020204" pitchFamily="34" charset="0"/>
              </a:rPr>
              <a:t>joint decisions </a:t>
            </a:r>
            <a:r>
              <a:rPr lang="en-CA" sz="1700" b="0" i="0" u="none" strike="noStrike" dirty="0">
                <a:effectLst/>
                <a:latin typeface="Arial" panose="020B0604020202020204" pitchFamily="34" charset="0"/>
              </a:rPr>
              <a:t>between patients, caregivers, and clinicians regarding </a:t>
            </a:r>
            <a:r>
              <a:rPr lang="en-CA" sz="1700" b="1" i="0" u="none" strike="noStrike" dirty="0">
                <a:effectLst/>
                <a:latin typeface="Arial" panose="020B0604020202020204" pitchFamily="34" charset="0"/>
              </a:rPr>
              <a:t>code status and early palliative care efforts</a:t>
            </a:r>
            <a:br>
              <a:rPr lang="en-CA" sz="1700" b="1" i="0" u="none" strike="noStrike" dirty="0">
                <a:effectLst/>
                <a:latin typeface="Arial" panose="020B0604020202020204" pitchFamily="34" charset="0"/>
              </a:rPr>
            </a:br>
            <a:r>
              <a:rPr lang="en-CA" sz="1700" b="0" i="0" u="none" strike="noStrike" dirty="0">
                <a:effectLst/>
                <a:latin typeface="Arial" panose="020B0604020202020204" pitchFamily="34" charset="0"/>
              </a:rPr>
              <a:t>(3) Help guide </a:t>
            </a:r>
            <a:r>
              <a:rPr lang="en-CA" sz="1700" b="1" i="0" u="none" strike="noStrike" dirty="0">
                <a:effectLst/>
                <a:latin typeface="Arial" panose="020B0604020202020204" pitchFamily="34" charset="0"/>
              </a:rPr>
              <a:t>compassionate counselling </a:t>
            </a:r>
            <a:r>
              <a:rPr lang="en-CA" sz="1700" b="0" i="0" u="none" strike="noStrike" dirty="0">
                <a:effectLst/>
                <a:latin typeface="Arial" panose="020B0604020202020204" pitchFamily="34" charset="0"/>
              </a:rPr>
              <a:t>to patients and families regarding potential life expectancy</a:t>
            </a:r>
            <a:endParaRPr lang="en-US" sz="1700" dirty="0"/>
          </a:p>
        </p:txBody>
      </p:sp>
      <p:pic>
        <p:nvPicPr>
          <p:cNvPr id="3074" name="Picture 2" descr="How to Lead With Compassion and Empathy">
            <a:extLst>
              <a:ext uri="{FF2B5EF4-FFF2-40B4-BE49-F238E27FC236}">
                <a16:creationId xmlns:a16="http://schemas.microsoft.com/office/drawing/2014/main" id="{886875AF-4EBE-9E08-124F-9350B8E91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1" r="26724" b="1"/>
          <a:stretch/>
        </p:blipFill>
        <p:spPr bwMode="auto">
          <a:xfrm>
            <a:off x="6099048" y="707807"/>
            <a:ext cx="5458968" cy="544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MIC-III Dataset | Papers With Code">
            <a:extLst>
              <a:ext uri="{FF2B5EF4-FFF2-40B4-BE49-F238E27FC236}">
                <a16:creationId xmlns:a16="http://schemas.microsoft.com/office/drawing/2014/main" id="{CFF8B924-D80C-646F-85F3-D4A4E9A22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4" b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20F31-4D6C-4E2C-40A4-56B5B2D0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Database 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F4B8-02A3-EF24-3D3E-743CE444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rtl="0">
              <a:spcBef>
                <a:spcPts val="900"/>
              </a:spcBef>
              <a:spcAft>
                <a:spcPts val="900"/>
              </a:spcAft>
            </a:pPr>
            <a:r>
              <a:rPr lang="en-CA" sz="2000" b="1" i="0" u="none" strike="noStrike" dirty="0">
                <a:effectLst/>
                <a:latin typeface="Arial" panose="020B0604020202020204" pitchFamily="34" charset="0"/>
              </a:rPr>
              <a:t>MIMIC-IV: </a:t>
            </a: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Patients admitted to the ICU unit of Beth Israel Deaconess Medical Center in Boston, Massachusetts between 2008-2019</a:t>
            </a:r>
          </a:p>
          <a:p>
            <a:pPr rtl="0">
              <a:spcBef>
                <a:spcPts val="900"/>
              </a:spcBef>
              <a:spcAft>
                <a:spcPts val="900"/>
              </a:spcAft>
            </a:pPr>
            <a:r>
              <a:rPr lang="en-CA" sz="2000" dirty="0">
                <a:latin typeface="Arial" panose="020B0604020202020204" pitchFamily="34" charset="0"/>
              </a:rPr>
              <a:t>ISSUES: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CA" sz="2000" b="1" i="0" u="none" strike="noStrike" dirty="0">
                <a:effectLst/>
                <a:latin typeface="Arial" panose="020B0604020202020204" pitchFamily="34" charset="0"/>
              </a:rPr>
              <a:t>Selection bias: </a:t>
            </a: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Patients who are selected may not be represented of entire population; selecting people with access to care and medical resources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CA" sz="2000" b="1" dirty="0">
                <a:latin typeface="Arial" panose="020B0604020202020204" pitchFamily="34" charset="0"/>
              </a:rPr>
              <a:t>Immortal time bias</a:t>
            </a:r>
            <a:r>
              <a:rPr lang="en-CA" sz="2000" dirty="0">
                <a:latin typeface="Arial" panose="020B0604020202020204" pitchFamily="34" charset="0"/>
              </a:rPr>
              <a:t>: error in estimating exposure and outcome associations due to misclassification or exclusion of time intervals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CA" sz="2000" b="1" i="0" u="none" strike="noStrike" dirty="0">
                <a:effectLst/>
                <a:latin typeface="Arial" panose="020B0604020202020204" pitchFamily="34" charset="0"/>
              </a:rPr>
              <a:t>Diagnostic suspicion bias</a:t>
            </a: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: certain patients may be missing data based on clinician’s diagnostic thresholds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CA" sz="2000" b="1" dirty="0">
                <a:latin typeface="Arial" panose="020B0604020202020204" pitchFamily="34" charset="0"/>
              </a:rPr>
              <a:t>Generalizability</a:t>
            </a:r>
            <a:r>
              <a:rPr lang="en-CA" sz="2000" dirty="0">
                <a:latin typeface="Arial" panose="020B0604020202020204" pitchFamily="34" charset="0"/>
              </a:rPr>
              <a:t>: may specifically represent the Massachusetts population demographics; may not be a diverse population</a:t>
            </a:r>
            <a:endParaRPr lang="en-CA" sz="20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423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E89-6298-D43B-CEDA-E7D33943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Inclusion, Exclusion &amp; 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02CA83-86BD-BF93-7A3D-62C64ACC3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91077"/>
              </p:ext>
            </p:extLst>
          </p:nvPr>
        </p:nvGraphicFramePr>
        <p:xfrm>
          <a:off x="1827551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8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95810-74DF-93E7-37E5-086FB21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MIMIC clinical features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7FCC-FA2E-1303-F743-E1E07384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029" y="990494"/>
            <a:ext cx="6760300" cy="5431535"/>
          </a:xfrm>
        </p:spPr>
        <p:txBody>
          <a:bodyPr anchor="ctr">
            <a:noAutofit/>
          </a:bodyPr>
          <a:lstStyle/>
          <a:p>
            <a:r>
              <a:rPr lang="en-US" sz="2300" dirty="0"/>
              <a:t>Age</a:t>
            </a:r>
          </a:p>
          <a:p>
            <a:r>
              <a:rPr lang="en-US" sz="2300" dirty="0"/>
              <a:t>Sex</a:t>
            </a:r>
          </a:p>
          <a:p>
            <a:r>
              <a:rPr lang="en-US" sz="2300" dirty="0"/>
              <a:t>BMI</a:t>
            </a:r>
          </a:p>
          <a:p>
            <a:r>
              <a:rPr lang="en-US" sz="2300" dirty="0"/>
              <a:t>Race</a:t>
            </a:r>
          </a:p>
          <a:p>
            <a:r>
              <a:rPr lang="en-US" sz="2300" dirty="0"/>
              <a:t>Charlson comorbidity index</a:t>
            </a:r>
          </a:p>
          <a:p>
            <a:r>
              <a:rPr lang="en-US" sz="2300" dirty="0"/>
              <a:t>Hb, WBC &amp; neutrophils, platelets, fibrinogen (worst i.e. nadir on admission date to ICU)</a:t>
            </a:r>
          </a:p>
          <a:p>
            <a:r>
              <a:rPr lang="en-US" sz="2300" dirty="0"/>
              <a:t>Lactate (worst i.e. highest on admission date to ICU)</a:t>
            </a:r>
          </a:p>
          <a:p>
            <a:r>
              <a:rPr lang="en-US" sz="2300" dirty="0"/>
              <a:t>Sepsis</a:t>
            </a:r>
          </a:p>
          <a:p>
            <a:r>
              <a:rPr lang="en-US" sz="2300" dirty="0"/>
              <a:t>Source of infection (i.e. billed within top 3 dx for a given patient)</a:t>
            </a:r>
          </a:p>
          <a:p>
            <a:r>
              <a:rPr lang="en-US" sz="2300" dirty="0"/>
              <a:t>Pre-ICU length of stay (number of days)</a:t>
            </a:r>
          </a:p>
          <a:p>
            <a:r>
              <a:rPr lang="en-US" sz="2300" dirty="0"/>
              <a:t>Pressor requirement</a:t>
            </a:r>
          </a:p>
          <a:p>
            <a:r>
              <a:rPr lang="en-US" sz="2300" dirty="0"/>
              <a:t>Mechanical ventilation</a:t>
            </a:r>
          </a:p>
          <a:p>
            <a:r>
              <a:rPr lang="en-US" sz="2300" dirty="0"/>
              <a:t>Renal replacement therapy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0020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1792-1748-268B-7C8B-AC4C3A12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features: NLP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F4CF9-45F4-B12D-C369-D84068D3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43" y="1393294"/>
            <a:ext cx="1434046" cy="14340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1317E-F1D0-BD29-5A3F-D47A105B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64" y="2248957"/>
            <a:ext cx="2002368" cy="20023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A3765-D101-0B7C-289F-189EB1406F3F}"/>
              </a:ext>
            </a:extLst>
          </p:cNvPr>
          <p:cNvSpPr/>
          <p:nvPr/>
        </p:nvSpPr>
        <p:spPr>
          <a:xfrm>
            <a:off x="1240363" y="4618572"/>
            <a:ext cx="2399769" cy="55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Clinical notes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67310-CAEA-CA3D-1A91-FDE4C60802CE}"/>
              </a:ext>
            </a:extLst>
          </p:cNvPr>
          <p:cNvSpPr/>
          <p:nvPr/>
        </p:nvSpPr>
        <p:spPr>
          <a:xfrm>
            <a:off x="1240362" y="5176841"/>
            <a:ext cx="2399769" cy="55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Pathology 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36B4E-2475-8826-50A0-2021A84CA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43" y="3184526"/>
            <a:ext cx="1434046" cy="1434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7439A-D1DB-9F54-B1E8-FD4ADF2BE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43" y="4845581"/>
            <a:ext cx="1625600" cy="1625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A31B9F-0965-EB0C-358D-E0F3B230BB7A}"/>
              </a:ext>
            </a:extLst>
          </p:cNvPr>
          <p:cNvSpPr/>
          <p:nvPr/>
        </p:nvSpPr>
        <p:spPr>
          <a:xfrm>
            <a:off x="8691563" y="1831182"/>
            <a:ext cx="2975504" cy="558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Performance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A85C9-5A8D-B18B-8B6F-9CB774CA6046}"/>
              </a:ext>
            </a:extLst>
          </p:cNvPr>
          <p:cNvSpPr/>
          <p:nvPr/>
        </p:nvSpPr>
        <p:spPr>
          <a:xfrm>
            <a:off x="8691563" y="3352274"/>
            <a:ext cx="2975504" cy="558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Leukemia Risk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CB77C-C609-94DC-574C-58F5C80B4E29}"/>
              </a:ext>
            </a:extLst>
          </p:cNvPr>
          <p:cNvSpPr/>
          <p:nvPr/>
        </p:nvSpPr>
        <p:spPr>
          <a:xfrm>
            <a:off x="8691563" y="3910543"/>
            <a:ext cx="2975504" cy="558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Leukemia History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2D276-4DA1-49C6-463A-19D8434F7E28}"/>
              </a:ext>
            </a:extLst>
          </p:cNvPr>
          <p:cNvSpPr/>
          <p:nvPr/>
        </p:nvSpPr>
        <p:spPr>
          <a:xfrm>
            <a:off x="8691563" y="5508357"/>
            <a:ext cx="2975504" cy="5582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ICU Indication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B0A6892-84AC-E1DC-C4D0-72B6EC35F110}"/>
              </a:ext>
            </a:extLst>
          </p:cNvPr>
          <p:cNvSpPr/>
          <p:nvPr/>
        </p:nvSpPr>
        <p:spPr>
          <a:xfrm>
            <a:off x="4147612" y="3429000"/>
            <a:ext cx="1434046" cy="6794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20BDC-658A-F573-F4F4-176769195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7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DF7DD-2D29-1D10-775E-F2F08E1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Limitations of selected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142F6E-5E93-F17D-BED4-683ABBD03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3939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62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{A0ECCBA4-D42A-5947-82D2-8AEA7DF58D4F}tf16401369</Template>
  <TotalTime>182</TotalTime>
  <Words>574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BST209 Group Presentation: Predicting leukemia mortality amongst patients in the ICU</vt:lpstr>
      <vt:lpstr>Clinical Question</vt:lpstr>
      <vt:lpstr>Problem Definition: Potential for Improvement</vt:lpstr>
      <vt:lpstr>Database Use</vt:lpstr>
      <vt:lpstr>Inclusion, Exclusion &amp; Issues</vt:lpstr>
      <vt:lpstr>MIMIC clinical features</vt:lpstr>
      <vt:lpstr>Novel features: NLP</vt:lpstr>
      <vt:lpstr>PowerPoint Presentation</vt:lpstr>
      <vt:lpstr>Limitations of selected features</vt:lpstr>
      <vt:lpstr>Outcome</vt:lpstr>
      <vt:lpstr>Analyses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BST209 Group Presentation: Predicting AML mortality amongst patients in the ICU</dc:title>
  <dc:creator>Sumedha Arya</dc:creator>
  <cp:lastModifiedBy>Richard Newcomb</cp:lastModifiedBy>
  <cp:revision>15</cp:revision>
  <dcterms:created xsi:type="dcterms:W3CDTF">2023-08-15T18:08:41Z</dcterms:created>
  <dcterms:modified xsi:type="dcterms:W3CDTF">2023-08-18T17:34:58Z</dcterms:modified>
</cp:coreProperties>
</file>