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2641-2D28-9A4C-9977-6D8C50AD8EB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EB15-D7D0-374C-AE17-626CE95B6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1630" y="537711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ICU Admissions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echo reports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2,552)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1630" y="1750036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Normal or </a:t>
            </a:r>
            <a:r>
              <a:rPr lang="en-US" sz="1200" dirty="0" err="1" smtClean="0">
                <a:solidFill>
                  <a:srgbClr val="000000"/>
                </a:solidFill>
              </a:rPr>
              <a:t>Hyperdynamic</a:t>
            </a:r>
            <a:r>
              <a:rPr lang="en-US" sz="1200" dirty="0" smtClean="0">
                <a:solidFill>
                  <a:srgbClr val="000000"/>
                </a:solidFill>
              </a:rPr>
              <a:t>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2,515)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680" y="1111303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suppressed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37)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10146" y="1389041"/>
            <a:ext cx="0" cy="344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98661" y="3685056"/>
            <a:ext cx="3595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3510146" y="1529342"/>
            <a:ext cx="12685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7427" y="1126105"/>
            <a:ext cx="2423493" cy="251409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7657" y="1807080"/>
            <a:ext cx="1734920" cy="1720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31110" y="1348420"/>
            <a:ext cx="78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 = 2,488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6759" y="1927475"/>
            <a:ext cx="122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One Year Mort.</a:t>
            </a:r>
          </a:p>
          <a:p>
            <a:r>
              <a:rPr lang="en-US" sz="1200" dirty="0" smtClean="0"/>
              <a:t>N = 955 (38%)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345480" y="2389141"/>
            <a:ext cx="1044241" cy="105434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420" y="2567889"/>
            <a:ext cx="116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Hosp. Mort.</a:t>
            </a:r>
          </a:p>
          <a:p>
            <a:r>
              <a:rPr lang="en-US" sz="1200" dirty="0" smtClean="0"/>
              <a:t>N = 489 (20%)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758167" y="3242385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satisfying Angus Sepsis Criterion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1,115)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7427" y="817250"/>
            <a:ext cx="94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Final Cohort</a:t>
            </a:r>
            <a:endParaRPr lang="en-US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4758167" y="2334531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chronic </a:t>
            </a:r>
            <a:r>
              <a:rPr lang="en-US" sz="1200" dirty="0" err="1" smtClean="0">
                <a:solidFill>
                  <a:srgbClr val="000000"/>
                </a:solidFill>
              </a:rPr>
              <a:t>Hyperdynamic</a:t>
            </a:r>
            <a:r>
              <a:rPr lang="en-US" sz="1200" dirty="0" smtClean="0">
                <a:solidFill>
                  <a:srgbClr val="000000"/>
                </a:solidFill>
              </a:rPr>
              <a:t>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=27)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5" idx="2"/>
          </p:cNvCxnSpPr>
          <p:nvPr/>
        </p:nvCxnSpPr>
        <p:spPr>
          <a:xfrm>
            <a:off x="3510146" y="2586114"/>
            <a:ext cx="0" cy="641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0146" y="2751683"/>
            <a:ext cx="12685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21630" y="3227470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Final Cohort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2,488)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9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4554" y="1901221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Patients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echo reports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4,307)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4554" y="306241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estimated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=3,560)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1663" y="2434181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Unable to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747)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14554" y="4249587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Final Cohort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2,083)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14554" y="79075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Adult ICU Admissions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23,630)</a:t>
            </a:r>
          </a:p>
        </p:txBody>
      </p:sp>
      <p:cxnSp>
        <p:nvCxnSpPr>
          <p:cNvPr id="3" name="Straight Arrow Connector 2"/>
          <p:cNvCxnSpPr>
            <a:stCxn id="21" idx="2"/>
            <a:endCxn id="4" idx="0"/>
          </p:cNvCxnSpPr>
          <p:nvPr/>
        </p:nvCxnSpPr>
        <p:spPr>
          <a:xfrm>
            <a:off x="3603070" y="1626837"/>
            <a:ext cx="0" cy="274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3603070" y="2737299"/>
            <a:ext cx="0" cy="325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26" idx="0"/>
          </p:cNvCxnSpPr>
          <p:nvPr/>
        </p:nvCxnSpPr>
        <p:spPr>
          <a:xfrm>
            <a:off x="3603070" y="3898497"/>
            <a:ext cx="0" cy="351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03070" y="4066273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51663" y="3648234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depressed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1,477)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03070" y="2855244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3069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Patients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echo reports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</a:t>
            </a:r>
            <a:r>
              <a:rPr lang="en-US" sz="1200" smtClean="0">
                <a:solidFill>
                  <a:schemeClr val="tx1"/>
                </a:solidFill>
              </a:rPr>
              <a:t>= 6,251)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069" y="303423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estimated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=5,502)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178" y="234955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Unable to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749)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3069" y="477228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Final Cohort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4,125)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5884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Adult ICU Admissions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35,572)</a:t>
            </a:r>
          </a:p>
        </p:txBody>
      </p:sp>
      <p:cxnSp>
        <p:nvCxnSpPr>
          <p:cNvPr id="3" name="Straight Arrow Connector 2"/>
          <p:cNvCxnSpPr>
            <a:stCxn id="21" idx="3"/>
            <a:endCxn id="4" idx="1"/>
          </p:cNvCxnSpPr>
          <p:nvPr/>
        </p:nvCxnSpPr>
        <p:spPr>
          <a:xfrm>
            <a:off x="3112915" y="2131161"/>
            <a:ext cx="4901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491585" y="2549200"/>
            <a:ext cx="0" cy="485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26" idx="0"/>
          </p:cNvCxnSpPr>
          <p:nvPr/>
        </p:nvCxnSpPr>
        <p:spPr>
          <a:xfrm>
            <a:off x="4491585" y="3870317"/>
            <a:ext cx="0" cy="90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585" y="4132163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40178" y="3714124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depressed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1,377)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1585" y="2770622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2593" y="460963"/>
            <a:ext cx="13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6, 2014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0178" y="478451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HDLVEF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445)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5380100" y="5197081"/>
            <a:ext cx="360078" cy="5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6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3069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Admissions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echo reports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=3,851)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069" y="303423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estimated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=3,731)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178" y="234955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Unable to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=120)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3069" y="477228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Final Cohort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2,855)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5884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First MICU and </a:t>
            </a:r>
            <a:r>
              <a:rPr lang="en-US" sz="1200" dirty="0">
                <a:solidFill>
                  <a:schemeClr val="tx1"/>
                </a:solidFill>
              </a:rPr>
              <a:t>SICU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Adult </a:t>
            </a:r>
            <a:r>
              <a:rPr lang="en-US" sz="1200" dirty="0">
                <a:solidFill>
                  <a:schemeClr val="tx1"/>
                </a:solidFill>
              </a:rPr>
              <a:t>Admissions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23,467)</a:t>
            </a:r>
          </a:p>
        </p:txBody>
      </p:sp>
      <p:cxnSp>
        <p:nvCxnSpPr>
          <p:cNvPr id="3" name="Straight Arrow Connector 2"/>
          <p:cNvCxnSpPr>
            <a:stCxn id="21" idx="3"/>
            <a:endCxn id="4" idx="1"/>
          </p:cNvCxnSpPr>
          <p:nvPr/>
        </p:nvCxnSpPr>
        <p:spPr>
          <a:xfrm>
            <a:off x="3112915" y="2131161"/>
            <a:ext cx="4901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491585" y="2549200"/>
            <a:ext cx="0" cy="485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26" idx="0"/>
          </p:cNvCxnSpPr>
          <p:nvPr/>
        </p:nvCxnSpPr>
        <p:spPr>
          <a:xfrm>
            <a:off x="4491585" y="3870317"/>
            <a:ext cx="0" cy="90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585" y="4132163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40178" y="3714124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depressed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876)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1585" y="2770622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2593" y="460963"/>
            <a:ext cx="13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8, 2014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0178" y="478451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HDLVEF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smtClean="0">
                <a:solidFill>
                  <a:srgbClr val="000000"/>
                </a:solidFill>
              </a:rPr>
              <a:t>N =324)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5380100" y="5197081"/>
            <a:ext cx="360078" cy="5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2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3069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Admissions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echo reports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</a:t>
            </a:r>
            <a:r>
              <a:rPr lang="en-US" sz="1200" smtClean="0">
                <a:solidFill>
                  <a:schemeClr val="tx1"/>
                </a:solidFill>
              </a:rPr>
              <a:t>=3,839)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069" y="303423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estimated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=3,734)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178" y="234955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Unable to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=105)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3069" y="477228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Final Cohort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2,858)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5884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First MICU and </a:t>
            </a:r>
            <a:r>
              <a:rPr lang="en-US" sz="1200" dirty="0">
                <a:solidFill>
                  <a:schemeClr val="tx1"/>
                </a:solidFill>
              </a:rPr>
              <a:t>SICU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Adult </a:t>
            </a:r>
            <a:r>
              <a:rPr lang="en-US" sz="1200" dirty="0">
                <a:solidFill>
                  <a:schemeClr val="tx1"/>
                </a:solidFill>
              </a:rPr>
              <a:t>Admissions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23,467)</a:t>
            </a:r>
          </a:p>
        </p:txBody>
      </p:sp>
      <p:cxnSp>
        <p:nvCxnSpPr>
          <p:cNvPr id="3" name="Straight Arrow Connector 2"/>
          <p:cNvCxnSpPr>
            <a:stCxn id="21" idx="3"/>
            <a:endCxn id="4" idx="1"/>
          </p:cNvCxnSpPr>
          <p:nvPr/>
        </p:nvCxnSpPr>
        <p:spPr>
          <a:xfrm>
            <a:off x="3112915" y="2131161"/>
            <a:ext cx="4901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491585" y="2549200"/>
            <a:ext cx="0" cy="485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26" idx="0"/>
          </p:cNvCxnSpPr>
          <p:nvPr/>
        </p:nvCxnSpPr>
        <p:spPr>
          <a:xfrm>
            <a:off x="4491585" y="3870317"/>
            <a:ext cx="0" cy="90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585" y="4132163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40178" y="3714124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depressed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876)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1585" y="2770622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2593" y="460963"/>
            <a:ext cx="146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14, 2014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0178" y="478451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HDLVEF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smtClean="0">
                <a:solidFill>
                  <a:srgbClr val="000000"/>
                </a:solidFill>
              </a:rPr>
              <a:t>N =324)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5380100" y="5197081"/>
            <a:ext cx="360078" cy="5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3069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Admissions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echo reports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=3,851)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069" y="303423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estimated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=3,734)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178" y="234955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Unable to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</a:t>
            </a:r>
            <a:r>
              <a:rPr lang="en-US" sz="1200" smtClean="0">
                <a:solidFill>
                  <a:srgbClr val="000000"/>
                </a:solidFill>
              </a:rPr>
              <a:t>=117)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3069" y="477228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Final Cohort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2,858)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5884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First MICU and </a:t>
            </a:r>
            <a:r>
              <a:rPr lang="en-US" sz="1200" dirty="0">
                <a:solidFill>
                  <a:schemeClr val="tx1"/>
                </a:solidFill>
              </a:rPr>
              <a:t>SICU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Adult </a:t>
            </a:r>
            <a:r>
              <a:rPr lang="en-US" sz="1200" dirty="0">
                <a:solidFill>
                  <a:schemeClr val="tx1"/>
                </a:solidFill>
              </a:rPr>
              <a:t>Admissions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23,467)</a:t>
            </a:r>
          </a:p>
        </p:txBody>
      </p:sp>
      <p:cxnSp>
        <p:nvCxnSpPr>
          <p:cNvPr id="3" name="Straight Arrow Connector 2"/>
          <p:cNvCxnSpPr>
            <a:stCxn id="21" idx="3"/>
            <a:endCxn id="4" idx="1"/>
          </p:cNvCxnSpPr>
          <p:nvPr/>
        </p:nvCxnSpPr>
        <p:spPr>
          <a:xfrm>
            <a:off x="3112915" y="2131161"/>
            <a:ext cx="4901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491585" y="2549200"/>
            <a:ext cx="0" cy="485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26" idx="0"/>
          </p:cNvCxnSpPr>
          <p:nvPr/>
        </p:nvCxnSpPr>
        <p:spPr>
          <a:xfrm>
            <a:off x="4491585" y="3870317"/>
            <a:ext cx="0" cy="90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585" y="4132163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40178" y="3714124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depressed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876)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1585" y="2770622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2593" y="460963"/>
            <a:ext cx="146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30, 2014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0178" y="478451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HDLVEF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smtClean="0">
                <a:solidFill>
                  <a:srgbClr val="000000"/>
                </a:solidFill>
              </a:rPr>
              <a:t>N =324)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5380100" y="5197081"/>
            <a:ext cx="360078" cy="5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3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3069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Admissions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echo reports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=3,851)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069" y="303423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estimated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</a:t>
            </a:r>
            <a:r>
              <a:rPr lang="en-US" sz="1200" dirty="0" smtClean="0">
                <a:solidFill>
                  <a:srgbClr val="000000"/>
                </a:solidFill>
              </a:rPr>
              <a:t>3,751)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178" y="234955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Unable to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</a:t>
            </a:r>
            <a:r>
              <a:rPr lang="en-US" sz="1200" dirty="0" smtClean="0">
                <a:solidFill>
                  <a:srgbClr val="000000"/>
                </a:solidFill>
              </a:rPr>
              <a:t>100)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3069" y="4772289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Final Cohort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</a:t>
            </a:r>
            <a:r>
              <a:rPr lang="en-US" sz="1200" dirty="0" smtClean="0">
                <a:solidFill>
                  <a:srgbClr val="000000"/>
                </a:solidFill>
              </a:rPr>
              <a:t>2,867)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5884" y="171312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First MICU and </a:t>
            </a:r>
            <a:r>
              <a:rPr lang="en-US" sz="1200" dirty="0">
                <a:solidFill>
                  <a:schemeClr val="tx1"/>
                </a:solidFill>
              </a:rPr>
              <a:t>SICU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Adult </a:t>
            </a:r>
            <a:r>
              <a:rPr lang="en-US" sz="1200" dirty="0">
                <a:solidFill>
                  <a:schemeClr val="tx1"/>
                </a:solidFill>
              </a:rPr>
              <a:t>Admissions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 = 23,467)</a:t>
            </a:r>
          </a:p>
        </p:txBody>
      </p:sp>
      <p:cxnSp>
        <p:nvCxnSpPr>
          <p:cNvPr id="3" name="Straight Arrow Connector 2"/>
          <p:cNvCxnSpPr>
            <a:stCxn id="21" idx="3"/>
            <a:endCxn id="4" idx="1"/>
          </p:cNvCxnSpPr>
          <p:nvPr/>
        </p:nvCxnSpPr>
        <p:spPr>
          <a:xfrm>
            <a:off x="3112915" y="2131161"/>
            <a:ext cx="4901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491585" y="2549200"/>
            <a:ext cx="0" cy="485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26" idx="0"/>
          </p:cNvCxnSpPr>
          <p:nvPr/>
        </p:nvCxnSpPr>
        <p:spPr>
          <a:xfrm>
            <a:off x="4491585" y="3870317"/>
            <a:ext cx="0" cy="90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585" y="4132163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40178" y="3714124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depressed 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(N = </a:t>
            </a:r>
            <a:r>
              <a:rPr lang="en-US" sz="1200" dirty="0" smtClean="0">
                <a:solidFill>
                  <a:srgbClr val="000000"/>
                </a:solidFill>
              </a:rPr>
              <a:t>884)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1585" y="2770622"/>
            <a:ext cx="1248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2593" y="46096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June 03</a:t>
            </a:r>
            <a:r>
              <a:rPr lang="en-US" dirty="0" smtClean="0"/>
              <a:t>, </a:t>
            </a:r>
            <a:r>
              <a:rPr lang="en-US" dirty="0" smtClean="0"/>
              <a:t>2014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0178" y="4784512"/>
            <a:ext cx="1777031" cy="8360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Patients with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HDLVEF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smtClean="0">
                <a:solidFill>
                  <a:srgbClr val="000000"/>
                </a:solidFill>
              </a:rPr>
              <a:t>N =324)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5380100" y="5197081"/>
            <a:ext cx="360078" cy="5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1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12078</TotalTime>
  <Words>462</Words>
  <Application>Microsoft Macintosh PowerPoint</Application>
  <PresentationFormat>On-screen Show (4:3)</PresentationFormat>
  <Paragraphs>140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Brennan</dc:creator>
  <cp:lastModifiedBy>Thomas Brennan</cp:lastModifiedBy>
  <cp:revision>63</cp:revision>
  <cp:lastPrinted>2014-05-08T15:10:18Z</cp:lastPrinted>
  <dcterms:created xsi:type="dcterms:W3CDTF">2013-07-29T19:50:17Z</dcterms:created>
  <dcterms:modified xsi:type="dcterms:W3CDTF">2014-06-03T19:53:51Z</dcterms:modified>
</cp:coreProperties>
</file>