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59" r:id="rId6"/>
    <p:sldId id="260" r:id="rId7"/>
    <p:sldId id="258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79ADE-796D-4405-9397-1B8191768317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8240E-3ED2-40CA-8EB9-EE16B07AB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CC4E-7636-84CC-D29E-1039EFD03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76A29-5A85-B8E7-B9A4-0A699C8F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83A9-EDDB-4249-FA0B-31AACE32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ABBC-10ED-D84D-CF0B-DE764519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B858-14FD-A68C-D337-7C4183E4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2DD8-D82E-A04B-2754-67A02396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B4EDF-6422-852C-0311-8EB94D920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404A-1536-AB0F-9D71-B3C824DE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B2C5-B45A-864F-A5BB-DDEB4D77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11DD-305A-04A2-D8D9-D58ACE77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7E27E-B478-A3CF-986E-057AC9DD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F4288-7640-4C7A-A8AF-7D53A080F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1B9C-26C7-CA54-ABD4-A047D983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B01E-1DDC-0269-E682-F7210980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4C49-ED40-7F98-8C4C-CDA0A501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5720-EE98-A8A6-21C4-927C17F4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AFA0-FA87-3827-7325-308AFFA1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9792-417C-E213-1B86-3BE6E5FE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D2CF7-F805-5BE8-1ED7-9F3B9501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5F11-F7C9-6FFA-EAB1-B42EBA03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1134-CBAA-7CA8-A60F-ADDCAECA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865A5-752F-3190-CCBA-386AC7FE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E0D6-25AF-48BF-8F4A-739CD255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8B9BF-B8A3-3B25-0E74-B4E5D16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692E-715C-25BF-75AC-D3B44E4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4269-5CF0-4CC6-242F-07AF531E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D827-D431-811A-7F25-00D2E2A2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F0B9B-BCEB-16B4-992B-8E8F3AF9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C88F-E155-8AC2-5BE2-BF862F9D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09E7A-02D8-B858-8E79-D565D75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C25B-668C-3671-D5BE-F20B8E2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2235-6A2E-0878-7A36-E8D3B469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74059-C6A1-E7F8-8DE6-50078F16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D19D1-8519-6737-81AB-BF8595145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E874A-14D1-FEA4-3B5F-11BFDD265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3C190-0C4F-6B95-2BA8-9E1608C48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7206E-DB20-5249-D2C1-943D71C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7DB4A-187D-CBE0-D1C4-D4465F96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33EC5-8F6E-4485-4C30-BA24FCBF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6752-E723-07F1-24A4-222D8C14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53B5-740A-D71E-8085-85F0795E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30B69-4430-0EA2-2728-10F5DC7A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E219D-1436-F9EA-2147-C69D4FD4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C4DE8-C3FD-E6EC-2E3F-9CEA2E10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883D2-946C-4175-A169-EEA3DEC3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9500C-6F98-F5F5-BAA0-4EA098D4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3E0F-9A33-C742-FCEA-7DDD1DAC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A1BA-43B7-F96C-E60F-0C56BD4A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D2AB7-D633-04FF-9271-69B0D0028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A9D7B-140E-0F22-9A0D-D0F31B85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8192B-B243-557F-EE6C-EB061616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8448-CA4C-66FB-B8B8-7D7831D7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69D0-1ED6-3DA7-FD63-D85A70A0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44B71-9AD7-DA5F-8BBA-F62886CA4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D767-D1B6-C229-F847-C0F3CDE0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8BEBD-F49F-06D1-8E5E-EE2849D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2E61-6314-669F-A312-A797AAEC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3B510-1662-732A-07D3-469F86C1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6433E-5A66-39A1-87CA-4C8A05F8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32F4-ACE6-5268-1CF9-BE6A4895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11E71-E2DF-9B89-FF62-56ADD047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58A57-A331-4BF0-A8C5-DDEF77013A3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7E0A-81EA-2311-5242-F73CC3E0F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8F04-0FCB-36E6-6FCE-5F87BE67F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9128B-CA2D-4647-A6B8-A42F2B808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C11F-1A6C-835E-5F89-D8B18199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Some thoughts on single vs double precision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D894A-BE77-23FA-1017-543C91080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4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07E9D-B7DA-6DC3-BE19-3FA2FDF61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5E97-0015-4C57-4430-35507EEB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worst offender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E526B2-79C1-4BAB-A3CC-922CA648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871" y="1408345"/>
            <a:ext cx="6485124" cy="255732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E85029-7FF8-9A53-7DDB-B900F675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70" y="3965674"/>
            <a:ext cx="6712884" cy="26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DA48-F86F-9B11-9D3B-650BF0C1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AA83-65A0-4B98-0E28-CE41D2D6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worst offender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45B00E-4D2A-AF44-C807-4529F0DD6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871" y="1408345"/>
            <a:ext cx="6485124" cy="255732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6AC7E5-933F-63FE-3016-0AADBEA9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3965674"/>
            <a:ext cx="6471770" cy="24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6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9B53-E3BD-79CE-84B5-D3F6282E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1"/>
            <a:ext cx="10515600" cy="1325563"/>
          </a:xfrm>
        </p:spPr>
        <p:txBody>
          <a:bodyPr/>
          <a:lstStyle/>
          <a:p>
            <a:r>
              <a:rPr lang="en-US" dirty="0"/>
              <a:t>The worst offenders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62CB12-4EAB-E052-4827-93AB3BBF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67" y="1141319"/>
            <a:ext cx="7282329" cy="2863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ED5579-7B74-4AF1-7B43-21AA6E81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849" y="4111810"/>
            <a:ext cx="6702903" cy="2648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B4EEFE-6F06-836C-01E4-4374EBE4AFC4}"/>
              </a:ext>
            </a:extLst>
          </p:cNvPr>
          <p:cNvSpPr txBox="1"/>
          <p:nvPr/>
        </p:nvSpPr>
        <p:spPr>
          <a:xfrm>
            <a:off x="8628530" y="3742478"/>
            <a:ext cx="326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 of signals look acceptable</a:t>
            </a:r>
          </a:p>
        </p:txBody>
      </p:sp>
    </p:spTree>
    <p:extLst>
      <p:ext uri="{BB962C8B-B14F-4D97-AF65-F5344CB8AC3E}">
        <p14:creationId xmlns:p14="http://schemas.microsoft.com/office/powerpoint/2010/main" val="32700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54C3-1DB8-6586-E1DD-DF747876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Double Precision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F56F0A-FF73-7007-0357-1BF67A446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620624"/>
              </p:ext>
            </p:extLst>
          </p:nvPr>
        </p:nvGraphicFramePr>
        <p:xfrm>
          <a:off x="880145" y="1690688"/>
          <a:ext cx="10515600" cy="14630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655993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38337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35876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(32-bit)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 (64-bit)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60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Sign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22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362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Fraction (mantissa)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23 bits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 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259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E66C19-F9E8-A923-EF7C-64AA2CB07AA3}"/>
              </a:ext>
            </a:extLst>
          </p:cNvPr>
          <p:cNvSpPr txBox="1"/>
          <p:nvPr/>
        </p:nvSpPr>
        <p:spPr>
          <a:xfrm>
            <a:off x="787516" y="3192266"/>
            <a:ext cx="107008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Precision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</a:t>
            </a:r>
            <a:r>
              <a:rPr lang="en-US" b="1" dirty="0"/>
              <a:t> </a:t>
            </a:r>
            <a:r>
              <a:rPr lang="en-US" dirty="0"/>
              <a:t>precision: ~7 decimal digits of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  <a:r>
              <a:rPr lang="en-US" b="1" dirty="0"/>
              <a:t> </a:t>
            </a:r>
            <a:r>
              <a:rPr lang="en-US" dirty="0"/>
              <a:t>precision: ~15–17 decimal digits of accuracy</a:t>
            </a:r>
          </a:p>
          <a:p>
            <a:pPr>
              <a:buNone/>
            </a:pPr>
            <a:r>
              <a:rPr lang="en-US" b="1" dirty="0"/>
              <a:t>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Single precision: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Approximate range: ±1.18 × 10⁻³⁸ to ±3.4 × 10³⁸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 precision: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Approximate range: ±2.23 × 10⁻³⁰⁸ to ±1.80 × 10³⁰⁸</a:t>
            </a:r>
          </a:p>
          <a:p>
            <a:pPr>
              <a:buNone/>
            </a:pPr>
            <a:r>
              <a:rPr lang="en-US" b="1" dirty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 precision (4 bytes)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Double precision (8 bytes)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0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9283-94D4-8F50-53C4-01343268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83D216-966C-EB5F-1226-41552E308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732465"/>
              </p:ext>
            </p:extLst>
          </p:nvPr>
        </p:nvGraphicFramePr>
        <p:xfrm>
          <a:off x="758687" y="2075090"/>
          <a:ext cx="10515600" cy="256032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651467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08748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Rounding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loss beyond ~7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90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sng" dirty="0"/>
                        <a:t>Catastrophic cancellation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Subtracting similar numbers amplifies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642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Equality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that differ in double may be identical in 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36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Divide by 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Tiny numbers round to 0 → crash or inf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06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Overflow/underflow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Large/small values map to inf, 0, or </a:t>
                      </a:r>
                      <a:r>
                        <a:rPr lang="en-US" dirty="0" err="1"/>
                        <a:t>NaN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233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Silent failures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no warning — just wrong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0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2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AD37-942D-554C-AFA9-D2EE94C7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errors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01849-4E90-49EE-D098-575BA0EAC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44632"/>
              </p:ext>
            </p:extLst>
          </p:nvPr>
        </p:nvGraphicFramePr>
        <p:xfrm>
          <a:off x="1379989" y="1825626"/>
          <a:ext cx="9529890" cy="43513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88315">
                  <a:extLst>
                    <a:ext uri="{9D8B030D-6E8A-4147-A177-3AD203B41FA5}">
                      <a16:colId xmlns:a16="http://schemas.microsoft.com/office/drawing/2014/main" val="663799387"/>
                    </a:ext>
                  </a:extLst>
                </a:gridCol>
                <a:gridCol w="1588315">
                  <a:extLst>
                    <a:ext uri="{9D8B030D-6E8A-4147-A177-3AD203B41FA5}">
                      <a16:colId xmlns:a16="http://schemas.microsoft.com/office/drawing/2014/main" val="1274928238"/>
                    </a:ext>
                  </a:extLst>
                </a:gridCol>
                <a:gridCol w="1588315">
                  <a:extLst>
                    <a:ext uri="{9D8B030D-6E8A-4147-A177-3AD203B41FA5}">
                      <a16:colId xmlns:a16="http://schemas.microsoft.com/office/drawing/2014/main" val="2666542515"/>
                    </a:ext>
                  </a:extLst>
                </a:gridCol>
                <a:gridCol w="1588315">
                  <a:extLst>
                    <a:ext uri="{9D8B030D-6E8A-4147-A177-3AD203B41FA5}">
                      <a16:colId xmlns:a16="http://schemas.microsoft.com/office/drawing/2014/main" val="1694475028"/>
                    </a:ext>
                  </a:extLst>
                </a:gridCol>
                <a:gridCol w="1588315">
                  <a:extLst>
                    <a:ext uri="{9D8B030D-6E8A-4147-A177-3AD203B41FA5}">
                      <a16:colId xmlns:a16="http://schemas.microsoft.com/office/drawing/2014/main" val="3622725407"/>
                    </a:ext>
                  </a:extLst>
                </a:gridCol>
                <a:gridCol w="1588315">
                  <a:extLst>
                    <a:ext uri="{9D8B030D-6E8A-4147-A177-3AD203B41FA5}">
                      <a16:colId xmlns:a16="http://schemas.microsoft.com/office/drawing/2014/main" val="1245136976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Float Value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Time Value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Single Float Precision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Time Precision (Single)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Double Float Precision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Time Precision (Double)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7857559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second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1.19E-07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119 nanoseconds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2.22E-16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0.222 femtoseconds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81155196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 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9.54E-07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0.954 microseconds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2.22E-15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 femtoseconds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73080438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~1.5 minutes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7.63E-06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7.63 microseconds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2.22E-14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22.2 femtoseconds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51313258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~16 minutes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6.10E-05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61 microseconds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2.22E-13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222 femtoseconds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66771669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10,000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~3 hours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9.77E-04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0.977 milliseconds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2.22E-12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 picoseconds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83912021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100,000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~1 day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7.81E-03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7.81 milliseconds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2.22E-11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22.2 picoseconds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49642124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1,000,000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~11 days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6.25E-02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62.5 milliseconds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2.22E-10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222 picoseconds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41156518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10,000,000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~4 months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1.00E+00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 second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2.22E-09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 nanoseconds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133864343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100,000,000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~3 years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8.00E+00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 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2.22E-08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22.2 nanoseconds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39675915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US" sz="1100"/>
                        <a:t>1,000,000,000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~32 years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6.40E+01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64 seconds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2.22E-07</a:t>
                      </a:r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 nanoseconds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9644568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1ED83C-C222-FC78-871A-07EF99ABDB11}"/>
              </a:ext>
            </a:extLst>
          </p:cNvPr>
          <p:cNvSpPr txBox="1"/>
          <p:nvPr/>
        </p:nvSpPr>
        <p:spPr>
          <a:xfrm>
            <a:off x="2020569" y="6308209"/>
            <a:ext cx="888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https://randomascii.wordpress.com/2012/02/13/dont-store-that-in-a-float/</a:t>
            </a:r>
          </a:p>
        </p:txBody>
      </p:sp>
    </p:spTree>
    <p:extLst>
      <p:ext uri="{BB962C8B-B14F-4D97-AF65-F5344CB8AC3E}">
        <p14:creationId xmlns:p14="http://schemas.microsoft.com/office/powerpoint/2010/main" val="2406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29B-4FB7-1A76-B32A-EF45B09A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MHD timescale constrain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776DF5-5325-7D37-0B4D-5E05EE2046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9"/>
              </a:clrFrom>
              <a:clrTo>
                <a:srgbClr val="FCFC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338729"/>
            <a:ext cx="7597593" cy="5446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7AAAF2-6527-EEEF-4E77-DC29BCCDC79D}"/>
              </a:ext>
            </a:extLst>
          </p:cNvPr>
          <p:cNvSpPr txBox="1"/>
          <p:nvPr/>
        </p:nvSpPr>
        <p:spPr>
          <a:xfrm>
            <a:off x="8762587" y="5584670"/>
            <a:ext cx="29009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Float32's smallest representable positive value is ~1.4 × 10⁻⁴⁵ far smaller than 14 ns.</a:t>
            </a:r>
          </a:p>
        </p:txBody>
      </p:sp>
    </p:spTree>
    <p:extLst>
      <p:ext uri="{BB962C8B-B14F-4D97-AF65-F5344CB8AC3E}">
        <p14:creationId xmlns:p14="http://schemas.microsoft.com/office/powerpoint/2010/main" val="42596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B815-11A3-2797-EDB6-1F8A7050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magnetics sampling constrain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D330-B9E5-756F-B4A4-E67C53E6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signals sampled at 2 MHz (0.5 µs per sample) can be represented in </a:t>
            </a:r>
            <a:r>
              <a:rPr lang="en-US" b="1" dirty="0"/>
              <a:t>32-bit floating-point (float32)</a:t>
            </a:r>
            <a:r>
              <a:rPr lang="en-US" dirty="0"/>
              <a:t> for short durations, but </a:t>
            </a:r>
            <a:r>
              <a:rPr lang="en-US" b="1" dirty="0"/>
              <a:t>64-bit (float64)</a:t>
            </a:r>
            <a:r>
              <a:rPr lang="en-US" dirty="0"/>
              <a:t> is required for long-term precision due to floating-point limitations ~8 seconds.</a:t>
            </a:r>
          </a:p>
          <a:p>
            <a:pPr lvl="1"/>
            <a:r>
              <a:rPr lang="en-US" b="1" dirty="0"/>
              <a:t>Float32</a:t>
            </a:r>
            <a:r>
              <a:rPr lang="en-US" dirty="0"/>
              <a:t> has ~7 significant decimal digits. </a:t>
            </a:r>
          </a:p>
          <a:p>
            <a:pPr lvl="1"/>
            <a:r>
              <a:rPr lang="en-US" dirty="0"/>
              <a:t>For timestamps, this means: After ~8.4 seconds, adding 0.5 µs increments no longer changes the float32 value due to mantissa truncation.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C-MOD shots are under 8 seconds. DIIID?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95696-7769-5B68-6919-9BB5D82E2F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CF9"/>
              </a:clrFrom>
              <a:clrTo>
                <a:srgbClr val="FCFC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7662" y="4631762"/>
            <a:ext cx="4210266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CBA4-E2E3-01CC-3F63-A9775E93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errors (eV)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146645-6E35-F3EF-C13E-54F6C2EBE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536627"/>
              </p:ext>
            </p:extLst>
          </p:nvPr>
        </p:nvGraphicFramePr>
        <p:xfrm>
          <a:off x="1001785" y="1646924"/>
          <a:ext cx="10515600" cy="35661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968601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03610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507171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924069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62982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98143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Float Value (eV)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Temperature Equivalent (K)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Single Float Precision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b="1"/>
                        <a:t>Δ</a:t>
                      </a:r>
                      <a:r>
                        <a:rPr lang="en-US" sz="1400" b="1"/>
                        <a:t>T (Single Precision)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Double Float Precision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b="1"/>
                        <a:t>Δ</a:t>
                      </a:r>
                      <a:r>
                        <a:rPr lang="en-US" sz="1400" b="1"/>
                        <a:t>T (Double Precision)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895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~11,600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1.19E-07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1.19E-07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2.22E-16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76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~116,000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9.54E-07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9.54E-07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2.22E-15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2.22E-15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645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~1.16 million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7.63E-06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7.63E-06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2.22E-14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084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~11.6 million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6.10E-05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6.10E-05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2.22E-13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58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~116 million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9.77E-04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9.77E-04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2.22E-12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66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~1.16 billion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7.81E-03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7.81E-03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2.22E-11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68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~11.6 billion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6.25E-02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6.25E-02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2.22E-10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599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~116 billion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2.22E-09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67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100,000,000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~1.16 trillion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8.00E+00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2.22E-08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19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1,000,000,000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~11.6 trillion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6.40E+01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 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2.22E-07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2.22E-07 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6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6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106C-809D-72B7-3A10-D6E462A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errors (keV)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2E0CE-8912-5B35-85D9-41283A842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077603"/>
              </p:ext>
            </p:extLst>
          </p:nvPr>
        </p:nvGraphicFramePr>
        <p:xfrm>
          <a:off x="1375209" y="1517512"/>
          <a:ext cx="9441582" cy="435133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73597">
                  <a:extLst>
                    <a:ext uri="{9D8B030D-6E8A-4147-A177-3AD203B41FA5}">
                      <a16:colId xmlns:a16="http://schemas.microsoft.com/office/drawing/2014/main" val="2670974696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2561899882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80113918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1779378506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322026103"/>
                    </a:ext>
                  </a:extLst>
                </a:gridCol>
                <a:gridCol w="1573597">
                  <a:extLst>
                    <a:ext uri="{9D8B030D-6E8A-4147-A177-3AD203B41FA5}">
                      <a16:colId xmlns:a16="http://schemas.microsoft.com/office/drawing/2014/main" val="694361181"/>
                    </a:ext>
                  </a:extLst>
                </a:gridCol>
              </a:tblGrid>
              <a:tr h="5747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Float Value (keV)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Temperature (K)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Single Float Precision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400" kern="120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T (Single, keV)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Double Float Precision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1400" kern="120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T (Double, keV)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68506702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~11.6 million K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1.19E-07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1.19E-07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2.22E-16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2.22E-16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68331984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~116 million K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9.54E-07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9.54E-07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2.22E-15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2.22E-15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24549375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~1.16 billion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7.63E-06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7.63E-06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2.22E-14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2.22E-14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40807893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~11.6 billion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6.10E-05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6.10E-05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2.22E-13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2.22E-13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735387062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~116 billion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9.77E-04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9.77E-04 keV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2.22E-12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2.22E-12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77675020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100,000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~1.16 trillion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7.81E-03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7.81E-03 keV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2.22E-11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2.22E-11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4204653888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~11.6 trillion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6.25E-02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6.25E-02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2.22E-10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312388678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10,000,000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~116 trillion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1.00E+00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1.00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2.22E-09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2.22E-09 keV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12894898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100,000,000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~1.16 quadrillion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8.00E+00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8.00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2.22E-08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2.22E-08 keV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1089099965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1,000,000,000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~11.6 quadrillion K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6.40E+01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64.0 keV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</a:rPr>
                        <a:t>2.22E-07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</a:rPr>
                        <a:t>2.22E-07 keV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/>
                </a:tc>
                <a:extLst>
                  <a:ext uri="{0D108BD9-81ED-4DB2-BD59-A6C34878D82A}">
                    <a16:rowId xmlns:a16="http://schemas.microsoft.com/office/drawing/2014/main" val="2987258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A21B-DE4C-C6FE-418E-4AAC9BF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A17E0-1E70-3F1C-16ED-6966B0BA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 (for 212 shots)</a:t>
            </a:r>
          </a:p>
          <a:p>
            <a:pPr lvl="1"/>
            <a:r>
              <a:rPr lang="en-US" dirty="0"/>
              <a:t>Cast to 32</a:t>
            </a:r>
          </a:p>
          <a:p>
            <a:pPr lvl="1"/>
            <a:r>
              <a:rPr lang="en-US" dirty="0"/>
              <a:t>Cast to 64</a:t>
            </a:r>
          </a:p>
          <a:p>
            <a:pPr lvl="1"/>
            <a:r>
              <a:rPr lang="en-US" dirty="0"/>
              <a:t>No cast</a:t>
            </a:r>
          </a:p>
          <a:p>
            <a:r>
              <a:rPr lang="en-US" dirty="0"/>
              <a:t>Compare absolute and relative errors 32 vs 64 and No cast vs 64. </a:t>
            </a:r>
          </a:p>
        </p:txBody>
      </p:sp>
    </p:spTree>
    <p:extLst>
      <p:ext uri="{BB962C8B-B14F-4D97-AF65-F5344CB8AC3E}">
        <p14:creationId xmlns:p14="http://schemas.microsoft.com/office/powerpoint/2010/main" val="422025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765</Words>
  <Application>Microsoft Office PowerPoint</Application>
  <PresentationFormat>Widescreen</PresentationFormat>
  <Paragraphs>260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 Some thoughts on single vs double precision</vt:lpstr>
      <vt:lpstr>Single vs Double Precision</vt:lpstr>
      <vt:lpstr>Risks</vt:lpstr>
      <vt:lpstr>Time errors</vt:lpstr>
      <vt:lpstr>MHD timescale constrain</vt:lpstr>
      <vt:lpstr>Fast magnetics sampling constrain</vt:lpstr>
      <vt:lpstr>Temperature errors (eV)</vt:lpstr>
      <vt:lpstr>Temperature errors (keV)</vt:lpstr>
      <vt:lpstr>Experiment</vt:lpstr>
      <vt:lpstr>The worst offender</vt:lpstr>
      <vt:lpstr>The worst offender</vt:lpstr>
      <vt:lpstr>The worst offenders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Zapata Cornejo</dc:creator>
  <cp:lastModifiedBy>Enrique Zapata Cornejo</cp:lastModifiedBy>
  <cp:revision>7</cp:revision>
  <dcterms:created xsi:type="dcterms:W3CDTF">2025-05-01T17:29:11Z</dcterms:created>
  <dcterms:modified xsi:type="dcterms:W3CDTF">2025-05-28T16:25:12Z</dcterms:modified>
</cp:coreProperties>
</file>