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0" r:id="rId5"/>
    <p:sldId id="260" r:id="rId6"/>
    <p:sldId id="263" r:id="rId7"/>
    <p:sldId id="262" r:id="rId8"/>
    <p:sldId id="278" r:id="rId9"/>
    <p:sldId id="279" r:id="rId10"/>
    <p:sldId id="264" r:id="rId11"/>
    <p:sldId id="280" r:id="rId12"/>
    <p:sldId id="265" r:id="rId13"/>
    <p:sldId id="266" r:id="rId14"/>
    <p:sldId id="28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D9D9D9"/>
    <a:srgbClr val="F2F2F2"/>
    <a:srgbClr val="462340"/>
    <a:srgbClr val="4B374B"/>
    <a:srgbClr val="4A7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696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GB" smtClean="0"/>
              <a:t>02/08/2018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GB" smtClean="0"/>
              <a:t>02/08/2018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Subtitle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xmlns="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xmlns="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xmlns="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THANK YOU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xmlns="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xmlns="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xmlns="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xmlns="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THANK YOU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xmlns="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xmlns="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xmlns="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xmlns="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37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xmlns="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xmlns="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xmlns="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xmlns="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xmlns="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xmlns="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xmlns="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xmlns="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xmlns="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0" dirty="0"/>
              <a:t>Group Tiger and Long</a:t>
            </a:r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xmlns="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xmlns="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IDEA PRESENTATION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1140" y="5795479"/>
            <a:ext cx="2915816" cy="258532"/>
          </a:xfrm>
        </p:spPr>
        <p:txBody>
          <a:bodyPr/>
          <a:lstStyle/>
          <a:p>
            <a:r>
              <a:rPr lang="en-GB" dirty="0"/>
              <a:t>03/08/2018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11EF75A3-C09D-4991-B66E-2CADD8AFE1EC}"/>
              </a:ext>
            </a:extLst>
          </p:cNvPr>
          <p:cNvSpPr/>
          <p:nvPr/>
        </p:nvSpPr>
        <p:spPr>
          <a:xfrm>
            <a:off x="5254934" y="626558"/>
            <a:ext cx="1682133" cy="4133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Logo here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By using this </a:t>
            </a:r>
            <a:r>
              <a:rPr lang="en-US" altLang="zh-HK" dirty="0" err="1"/>
              <a:t>programme</a:t>
            </a:r>
            <a:r>
              <a:rPr lang="en-US" altLang="zh-HK" dirty="0"/>
              <a:t>…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6261206" cy="3291840"/>
          </a:xfrm>
        </p:spPr>
        <p:txBody>
          <a:bodyPr/>
          <a:lstStyle/>
          <a:p>
            <a:r>
              <a:rPr lang="en-GB" sz="1800" dirty="0" smtClean="0">
                <a:latin typeface="+mj-lt"/>
              </a:rPr>
              <a:t>People which is not technician can understand those code</a:t>
            </a:r>
            <a:br>
              <a:rPr lang="en-GB" sz="1800" dirty="0" smtClean="0">
                <a:latin typeface="+mj-lt"/>
              </a:rPr>
            </a:br>
            <a:r>
              <a:rPr lang="en-GB" sz="1800" dirty="0" smtClean="0">
                <a:latin typeface="+mj-lt"/>
              </a:rPr>
              <a:t/>
            </a:r>
            <a:br>
              <a:rPr lang="en-GB" sz="1800" dirty="0" smtClean="0">
                <a:latin typeface="+mj-lt"/>
              </a:rPr>
            </a:br>
            <a:endParaRPr lang="en-GB" sz="1800" dirty="0" smtClean="0">
              <a:latin typeface="+mj-lt"/>
            </a:endParaRPr>
          </a:p>
          <a:p>
            <a:r>
              <a:rPr lang="en-GB" sz="1800" dirty="0" smtClean="0">
                <a:latin typeface="+mj-lt"/>
              </a:rPr>
              <a:t>Could be used as teaching material</a:t>
            </a:r>
            <a:br>
              <a:rPr lang="en-GB" sz="1800" dirty="0" smtClean="0">
                <a:latin typeface="+mj-lt"/>
              </a:rPr>
            </a:br>
            <a:r>
              <a:rPr lang="en-GB" sz="1800" dirty="0" smtClean="0">
                <a:latin typeface="+mj-lt"/>
              </a:rPr>
              <a:t/>
            </a:r>
            <a:br>
              <a:rPr lang="en-GB" sz="1800" dirty="0" smtClean="0">
                <a:latin typeface="+mj-lt"/>
              </a:rPr>
            </a:br>
            <a:endParaRPr lang="en-GB" sz="1800" dirty="0" smtClean="0">
              <a:latin typeface="+mj-lt"/>
            </a:endParaRPr>
          </a:p>
          <a:p>
            <a:r>
              <a:rPr lang="en-GB" sz="1800" dirty="0" smtClean="0">
                <a:latin typeface="+mj-lt"/>
              </a:rPr>
              <a:t>Beginner can have more knowledge on different code and objects..</a:t>
            </a:r>
            <a:endParaRPr lang="en-GB" sz="1800" dirty="0">
              <a:latin typeface="+mj-lt"/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xmlns="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Rectangle: Rounded Corners 59">
            <a:extLst>
              <a:ext uri="{FF2B5EF4-FFF2-40B4-BE49-F238E27FC236}">
                <a16:creationId xmlns:a16="http://schemas.microsoft.com/office/drawing/2014/main" xmlns="" id="{7A736EEA-C797-4C08-B4D5-E836C0BCE331}"/>
              </a:ext>
            </a:extLst>
          </p:cNvPr>
          <p:cNvSpPr/>
          <p:nvPr/>
        </p:nvSpPr>
        <p:spPr>
          <a:xfrm>
            <a:off x="561743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b="1" dirty="0">
                <a:solidFill>
                  <a:srgbClr val="8A0000"/>
                </a:solidFill>
              </a:rPr>
              <a:t>Tiger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red question markçåçæå°çµæ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7" r="1320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1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xmlns="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Demonstration of the </a:t>
            </a:r>
            <a:r>
              <a:rPr lang="en-US" sz="1800" dirty="0" err="1" smtClean="0"/>
              <a:t>Programme</a:t>
            </a:r>
            <a:endParaRPr lang="en-GB" sz="1800" dirty="0"/>
          </a:p>
        </p:txBody>
      </p:sp>
      <p:pic>
        <p:nvPicPr>
          <p:cNvPr id="2050" name="Picture 2" descr="iron man starkçåçæå°çµæ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 bwMode="auto"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scattered hearts">
            <a:extLst>
              <a:ext uri="{FF2B5EF4-FFF2-40B4-BE49-F238E27FC236}">
                <a16:creationId xmlns:a16="http://schemas.microsoft.com/office/drawing/2014/main" xmlns="" id="{92BB8B2D-E401-2647-9892-95951D9CF0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574848" y="3721608"/>
            <a:ext cx="3042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b="1" dirty="0" smtClean="0">
                <a:solidFill>
                  <a:schemeClr val="bg1"/>
                </a:solidFill>
                <a:latin typeface="+mj-lt"/>
              </a:rPr>
              <a:t>FOR ALL OF YOU GUYS</a:t>
            </a:r>
            <a:endParaRPr lang="zh-HK" alt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288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xmlns="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  <a:endParaRPr lang="en-GB" dirty="0"/>
          </a:p>
        </p:txBody>
      </p:sp>
      <p:pic>
        <p:nvPicPr>
          <p:cNvPr id="10" name="Picture Placeholder 9" descr="closeup modern building">
            <a:extLst>
              <a:ext uri="{FF2B5EF4-FFF2-40B4-BE49-F238E27FC236}">
                <a16:creationId xmlns:a16="http://schemas.microsoft.com/office/drawing/2014/main" xmlns="" id="{F4D18FF8-AA04-4E4F-9ABD-D7320616C6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4419"/>
            <a:ext cx="5144927" cy="1480711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DB21A584-7071-4718-B256-83681FB5FD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79" y="2526123"/>
            <a:ext cx="3801966" cy="3938471"/>
          </a:xfrm>
        </p:spPr>
        <p:txBody>
          <a:bodyPr/>
          <a:lstStyle/>
          <a:p>
            <a:r>
              <a:rPr lang="en-GB" sz="1800" dirty="0">
                <a:latin typeface="+mj-lt"/>
              </a:rPr>
              <a:t>We are studying programming as a major.</a:t>
            </a:r>
            <a:br>
              <a:rPr lang="en-GB" sz="1800" dirty="0">
                <a:latin typeface="+mj-lt"/>
              </a:rPr>
            </a:br>
            <a:endParaRPr lang="en-GB" sz="1800" dirty="0">
              <a:latin typeface="+mj-lt"/>
            </a:endParaRPr>
          </a:p>
          <a:p>
            <a:r>
              <a:rPr lang="en-GB" sz="1800" dirty="0">
                <a:latin typeface="+mj-lt"/>
              </a:rPr>
              <a:t>We have learnt different languages in these years</a:t>
            </a:r>
            <a:br>
              <a:rPr lang="en-GB" sz="1800" dirty="0">
                <a:latin typeface="+mj-lt"/>
              </a:rPr>
            </a:br>
            <a:r>
              <a:rPr lang="en-GB" sz="1800" dirty="0">
                <a:latin typeface="+mj-lt"/>
              </a:rPr>
              <a:t/>
            </a:r>
            <a:br>
              <a:rPr lang="en-GB" sz="1800" dirty="0">
                <a:latin typeface="+mj-lt"/>
              </a:rPr>
            </a:br>
            <a:endParaRPr lang="en-GB" sz="1800" dirty="0">
              <a:latin typeface="+mj-lt"/>
            </a:endParaRPr>
          </a:p>
          <a:p>
            <a:r>
              <a:rPr lang="en-GB" sz="2400" dirty="0">
                <a:latin typeface="+mj-lt"/>
              </a:rPr>
              <a:t>Python</a:t>
            </a:r>
            <a:br>
              <a:rPr lang="en-GB" sz="2400" dirty="0">
                <a:latin typeface="+mj-lt"/>
              </a:rPr>
            </a:br>
            <a:r>
              <a:rPr lang="en-GB" sz="2400" dirty="0">
                <a:latin typeface="+mj-lt"/>
              </a:rPr>
              <a:t>Java</a:t>
            </a:r>
            <a:br>
              <a:rPr lang="en-GB" sz="2400" dirty="0">
                <a:latin typeface="+mj-lt"/>
              </a:rPr>
            </a:br>
            <a:r>
              <a:rPr lang="en-GB" sz="2400" dirty="0">
                <a:latin typeface="+mj-lt"/>
              </a:rPr>
              <a:t>JavaScript</a:t>
            </a:r>
            <a:br>
              <a:rPr lang="en-GB" sz="2400" dirty="0">
                <a:latin typeface="+mj-lt"/>
              </a:rPr>
            </a:br>
            <a:r>
              <a:rPr lang="en-GB" sz="2400" dirty="0">
                <a:latin typeface="+mj-lt"/>
              </a:rPr>
              <a:t>PHP</a:t>
            </a:r>
            <a:br>
              <a:rPr lang="en-GB" sz="2400" dirty="0">
                <a:latin typeface="+mj-lt"/>
              </a:rPr>
            </a:br>
            <a:r>
              <a:rPr lang="en-GB" sz="2400" dirty="0">
                <a:latin typeface="+mj-lt"/>
              </a:rPr>
              <a:t>node.JS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Placeholder 4" descr="closeup of old-car wheels">
            <a:extLst>
              <a:ext uri="{FF2B5EF4-FFF2-40B4-BE49-F238E27FC236}">
                <a16:creationId xmlns:a16="http://schemas.microsoft.com/office/drawing/2014/main" xmlns="" id="{CA775DB0-EB24-DB4C-AB2C-20FB50C4B6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: Rounded Corners 28">
            <a:extLst>
              <a:ext uri="{FF2B5EF4-FFF2-40B4-BE49-F238E27FC236}">
                <a16:creationId xmlns:a16="http://schemas.microsoft.com/office/drawing/2014/main" xmlns="" id="{11EF75A3-C09D-4991-B66E-2CADD8AFE1EC}"/>
              </a:ext>
            </a:extLst>
          </p:cNvPr>
          <p:cNvSpPr/>
          <p:nvPr/>
        </p:nvSpPr>
        <p:spPr>
          <a:xfrm>
            <a:off x="10040579" y="6051240"/>
            <a:ext cx="1682133" cy="4133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Tiger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1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xmlns="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happen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IF WE NEED TO USE THESE LANGUAGE AFTER WE ONLY LEARN IT FOR FEW MINUTES</a:t>
            </a:r>
            <a:endParaRPr lang="en-GB" sz="180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0636CA69-779E-BF41-9053-091902E02B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6715973" y="335810"/>
            <a:ext cx="5010912" cy="5010912"/>
          </a:xfrm>
        </p:spPr>
      </p:pic>
    </p:spTree>
    <p:extLst>
      <p:ext uri="{BB962C8B-B14F-4D97-AF65-F5344CB8AC3E}">
        <p14:creationId xmlns:p14="http://schemas.microsoft.com/office/powerpoint/2010/main" val="186587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4419"/>
            <a:ext cx="5144927" cy="1480711"/>
          </a:xfrm>
        </p:spPr>
        <p:txBody>
          <a:bodyPr/>
          <a:lstStyle/>
          <a:p>
            <a:r>
              <a:rPr lang="en-GB" sz="3200" dirty="0"/>
              <a:t>AT THE FIRST FEW MINUTE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DB21A584-7071-4718-B256-83681FB5FD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79" y="2526124"/>
            <a:ext cx="3801966" cy="365318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print(“I guess I am doing just fine”)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def </a:t>
            </a:r>
            <a:r>
              <a:rPr lang="en-GB" dirty="0" err="1"/>
              <a:t>SlowAndSteady</a:t>
            </a:r>
            <a:r>
              <a:rPr lang="en-GB" dirty="0"/>
              <a:t>(Number):</a:t>
            </a:r>
            <a:br>
              <a:rPr lang="en-GB" dirty="0"/>
            </a:br>
            <a:r>
              <a:rPr lang="en-GB" dirty="0"/>
              <a:t>	print(“Easy…”)</a:t>
            </a:r>
            <a:br>
              <a:rPr lang="en-GB" dirty="0"/>
            </a:br>
            <a:r>
              <a:rPr lang="en-GB" dirty="0"/>
              <a:t>	print(“Easy…”)</a:t>
            </a:r>
            <a:br>
              <a:rPr lang="en-GB" dirty="0"/>
            </a:br>
            <a:endParaRPr lang="en-GB" dirty="0"/>
          </a:p>
          <a:p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in range(x):</a:t>
            </a:r>
            <a:br>
              <a:rPr lang="en-GB" dirty="0"/>
            </a:br>
            <a:r>
              <a:rPr lang="en-GB" dirty="0"/>
              <a:t>	print(“Slowly…”)</a:t>
            </a:r>
          </a:p>
        </p:txBody>
      </p:sp>
      <p:pic>
        <p:nvPicPr>
          <p:cNvPr id="6" name="Picture Placeholder 5" descr="person holding umbrella in front of red door">
            <a:extLst>
              <a:ext uri="{FF2B5EF4-FFF2-40B4-BE49-F238E27FC236}">
                <a16:creationId xmlns:a16="http://schemas.microsoft.com/office/drawing/2014/main" xmlns="" id="{293AAE8D-77DF-48AD-9316-297E522678A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2" b="12"/>
          <a:stretch>
            <a:fillRect/>
          </a:stretch>
        </p:blipFill>
        <p:spPr/>
      </p:pic>
      <p:sp>
        <p:nvSpPr>
          <p:cNvPr id="8" name="Rectangle: Rounded Corners 28">
            <a:extLst>
              <a:ext uri="{FF2B5EF4-FFF2-40B4-BE49-F238E27FC236}">
                <a16:creationId xmlns:a16="http://schemas.microsoft.com/office/drawing/2014/main" xmlns="" id="{11EF75A3-C09D-4991-B66E-2CADD8AFE1EC}"/>
              </a:ext>
            </a:extLst>
          </p:cNvPr>
          <p:cNvSpPr/>
          <p:nvPr/>
        </p:nvSpPr>
        <p:spPr>
          <a:xfrm>
            <a:off x="471663" y="6179312"/>
            <a:ext cx="1682133" cy="4133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8A0000"/>
                </a:solidFill>
              </a:rPr>
              <a:t>Tiger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71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xmlns="" id="{0FEBDC0E-F05F-4E2E-AFAF-74982CEA17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7649673-5A15-4AA3-BCD2-860247A5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2D93E9-C2BD-4720-85E9-EE2BD9E38F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ive minutes laterçåçæå°çµæ">
            <a:extLst>
              <a:ext uri="{FF2B5EF4-FFF2-40B4-BE49-F238E27FC236}">
                <a16:creationId xmlns:a16="http://schemas.microsoft.com/office/drawing/2014/main" xmlns="" id="{D7AA27FF-E8A6-48C3-BDE0-AD3E2D51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24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4419"/>
            <a:ext cx="6239186" cy="1480711"/>
          </a:xfrm>
        </p:spPr>
        <p:txBody>
          <a:bodyPr/>
          <a:lstStyle/>
          <a:p>
            <a:r>
              <a:rPr lang="en-US" dirty="0"/>
              <a:t>WE HAVE NO IDEA WHAT WE ARE TYPING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79" y="2526124"/>
            <a:ext cx="5292887" cy="3653188"/>
          </a:xfrm>
        </p:spPr>
        <p:txBody>
          <a:bodyPr/>
          <a:lstStyle/>
          <a:p>
            <a:r>
              <a:rPr lang="en-GB" sz="2000" dirty="0" err="1">
                <a:latin typeface="+mj-lt"/>
              </a:rPr>
              <a:t>prin</a:t>
            </a:r>
            <a:r>
              <a:rPr lang="en-GB" sz="2000" dirty="0">
                <a:latin typeface="+mj-lt"/>
              </a:rPr>
              <a:t>(“Why isn’t it working’]</a:t>
            </a:r>
            <a:br>
              <a:rPr lang="en-GB" sz="2000" dirty="0">
                <a:latin typeface="+mj-lt"/>
              </a:rPr>
            </a:br>
            <a:r>
              <a:rPr lang="en-GB" sz="2000" dirty="0">
                <a:latin typeface="+mj-lt"/>
              </a:rPr>
              <a:t/>
            </a:r>
            <a:br>
              <a:rPr lang="en-GB" sz="2000" dirty="0">
                <a:latin typeface="+mj-lt"/>
              </a:rPr>
            </a:br>
            <a:endParaRPr lang="en-GB" sz="2000" dirty="0">
              <a:latin typeface="+mj-lt"/>
            </a:endParaRPr>
          </a:p>
          <a:p>
            <a:r>
              <a:rPr lang="en-GB" sz="2000" dirty="0" err="1">
                <a:latin typeface="+mj-lt"/>
              </a:rPr>
              <a:t>Whilf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HelpMe</a:t>
            </a:r>
            <a:r>
              <a:rPr lang="en-GB" sz="2000" dirty="0">
                <a:latin typeface="+mj-lt"/>
              </a:rPr>
              <a:t>):</a:t>
            </a:r>
            <a:br>
              <a:rPr lang="en-GB" sz="2000" dirty="0">
                <a:latin typeface="+mj-lt"/>
              </a:rPr>
            </a:br>
            <a:r>
              <a:rPr lang="en-GB" sz="2000" dirty="0">
                <a:latin typeface="+mj-lt"/>
              </a:rPr>
              <a:t>	print(“HELLLLP”)</a:t>
            </a:r>
            <a:br>
              <a:rPr lang="en-GB" sz="2000" dirty="0">
                <a:latin typeface="+mj-lt"/>
              </a:rPr>
            </a:br>
            <a:endParaRPr lang="en-GB" sz="2000" dirty="0">
              <a:latin typeface="+mj-lt"/>
            </a:endParaRPr>
          </a:p>
          <a:p>
            <a:r>
              <a:rPr lang="en-GB" sz="2000" dirty="0">
                <a:latin typeface="+mj-lt"/>
              </a:rPr>
              <a:t>$List = [“WHY”, “ISNT”, “THIS”, “WORKING”, “WHYY”</a:t>
            </a:r>
            <a:r>
              <a:rPr lang="en-US" altLang="zh-TW" sz="2000" dirty="0">
                <a:latin typeface="+mj-lt"/>
              </a:rPr>
              <a:t>]</a:t>
            </a:r>
          </a:p>
          <a:p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7A736EEA-C797-4C08-B4D5-E836C0BCE331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b="1" dirty="0">
                <a:solidFill>
                  <a:srgbClr val="8A0000"/>
                </a:solidFill>
              </a:rPr>
              <a:t>Tiger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1D287659-9DB1-C84A-9E42-4CCE0445FA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204" t="-835" r="24597" b="19987"/>
          <a:stretch/>
        </p:blipFill>
        <p:spPr>
          <a:xfrm>
            <a:off x="7314818" y="723014"/>
            <a:ext cx="3947597" cy="3476848"/>
          </a:xfrm>
          <a:prstGeom prst="ellipse">
            <a:avLst/>
          </a:prstGeom>
          <a:ln w="63500" cap="rnd">
            <a:solidFill>
              <a:srgbClr val="8A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xmlns="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09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E5193D-F33A-40CA-B240-9F3CAEDA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will be solved if we have something to let beginners look at when they are coding for first time.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Tiger and Long (2018)</a:t>
            </a:r>
          </a:p>
        </p:txBody>
      </p:sp>
      <p:pic>
        <p:nvPicPr>
          <p:cNvPr id="2050" name="Picture 2" descr="ç½ç½æ¥è¨ éªç¬çåçæå°çµæ">
            <a:extLst>
              <a:ext uri="{FF2B5EF4-FFF2-40B4-BE49-F238E27FC236}">
                <a16:creationId xmlns:a16="http://schemas.microsoft.com/office/drawing/2014/main" xmlns="" id="{DEBAC1D2-68B4-4772-B2BB-56A1A9F246A0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>
            <a:fillRect/>
          </a:stretch>
        </p:blipFill>
        <p:spPr bwMode="auto"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76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08726"/>
            <a:ext cx="5910095" cy="1480711"/>
          </a:xfrm>
        </p:spPr>
        <p:txBody>
          <a:bodyPr/>
          <a:lstStyle/>
          <a:p>
            <a:r>
              <a:rPr lang="en-US" dirty="0"/>
              <a:t>By using this </a:t>
            </a:r>
            <a:r>
              <a:rPr lang="en-US" dirty="0" err="1"/>
              <a:t>programme</a:t>
            </a:r>
            <a:r>
              <a:rPr lang="en-US" dirty="0"/>
              <a:t>…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79" y="2324105"/>
            <a:ext cx="4845695" cy="3653188"/>
          </a:xfrm>
        </p:spPr>
        <p:txBody>
          <a:bodyPr/>
          <a:lstStyle/>
          <a:p>
            <a:r>
              <a:rPr lang="en-GB" dirty="0"/>
              <a:t>Beginners can understand what is each code for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They can reference to the program dictionary what code is for what purpose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They can have some example of which code they should use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Looking into each tab and they can have the information they want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xmlns="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Rectangle: Rounded Corners 59">
            <a:extLst>
              <a:ext uri="{FF2B5EF4-FFF2-40B4-BE49-F238E27FC236}">
                <a16:creationId xmlns:a16="http://schemas.microsoft.com/office/drawing/2014/main" xmlns="" id="{7A736EEA-C797-4C08-B4D5-E836C0BCE331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b="1" dirty="0">
                <a:solidFill>
                  <a:srgbClr val="8A0000"/>
                </a:solidFill>
              </a:rPr>
              <a:t>Tiger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圖片版面配置區 9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521" b="352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3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_Template_CA - v4" id="{218185FC-F106-4828-A903-3CD16F49D393}" vid="{616909D0-F1B9-448E-90DF-5A5E8EF9D9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142408-00B8-4B5E-977B-10803CA140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EA074F-D830-4E61-ADA1-3D11973C028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6B95386-D024-4527-B386-823C44C478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0</TotalTime>
  <Words>148</Words>
  <Application>Microsoft Office PowerPoint</Application>
  <PresentationFormat>寬螢幕</PresentationFormat>
  <Paragraphs>44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CiscoSans</vt:lpstr>
      <vt:lpstr>ＭＳ Ｐゴシック</vt:lpstr>
      <vt:lpstr>Arial</vt:lpstr>
      <vt:lpstr>Calibri</vt:lpstr>
      <vt:lpstr>Century Gothic</vt:lpstr>
      <vt:lpstr>Office Theme</vt:lpstr>
      <vt:lpstr>Group Tiger and Long</vt:lpstr>
      <vt:lpstr>Backgrounds</vt:lpstr>
      <vt:lpstr>Introduction</vt:lpstr>
      <vt:lpstr>What will happen</vt:lpstr>
      <vt:lpstr>AT THE FIRST FEW MINUTE</vt:lpstr>
      <vt:lpstr>PowerPoint 簡報</vt:lpstr>
      <vt:lpstr>WE HAVE NO IDEA WHAT WE ARE TYPING</vt:lpstr>
      <vt:lpstr>Problem will be solved if we have something to let beginners look at when they are coding for first time.      Tiger and Long (2018)</vt:lpstr>
      <vt:lpstr>By using this programme…</vt:lpstr>
      <vt:lpstr>By using this programme…</vt:lpstr>
      <vt:lpstr>INTRODUCTION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2018-08-02T03:23:31Z</dcterms:created>
  <dcterms:modified xsi:type="dcterms:W3CDTF">2018-08-02T10:07:28Z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