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1"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6858000" cx="12192000"/>
  <p:notesSz cx="6858000" cy="9144000"/>
  <p:embeddedFontLs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4" roundtripDataSignature="AMtx7mgH9QRKEV+YgxdaWyQoiEf2GlZY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FACEBA-09AE-4C45-8992-0BEF95A7DCBE}">
  <a:tblStyle styleId="{58FACEBA-09AE-4C45-8992-0BEF95A7DC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1"/>
          </a:solidFill>
        </a:fill>
      </a:tcStyle>
    </a:wholeTbl>
    <a:band1H>
      <a:tcTxStyle/>
      <a:tcStyle>
        <a:fill>
          <a:solidFill>
            <a:srgbClr val="CED2E2"/>
          </a:solidFill>
        </a:fill>
      </a:tcStyle>
    </a:band1H>
    <a:band2H>
      <a:tcTxStyle/>
    </a:band2H>
    <a:band1V>
      <a:tcTxStyle/>
      <a:tcStyle>
        <a:fill>
          <a:solidFill>
            <a:srgbClr val="CED2E2"/>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AC1C894-13D5-4823-9BA9-7504FD113E3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customschemas.google.com/relationships/presentationmetadata" Target="metadata"/><Relationship Id="rId21" Type="http://schemas.openxmlformats.org/officeDocument/2006/relationships/slide" Target="slides/slide13.xml"/><Relationship Id="rId43" Type="http://schemas.openxmlformats.org/officeDocument/2006/relationships/font" Target="fonts/ArialBlack-regular.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480" name="Google Shape;480;p1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311" name="Google Shape;311;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04" name="Google Shape;504;p2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19" name="Google Shape;519;p2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31" name="Google Shape;531;p2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42" name="Google Shape;542;p2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55" name="Google Shape;555;p2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68" name="Google Shape;568;p2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80" name="Google Shape;580;p2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593" name="Google Shape;593;p2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9" name="Google Shape;609;p2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1" name="Google Shape;621;p2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1" name="Google Shape;3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23" name="Google Shape;323;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MIT-WPU</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3" name="Google Shape;633;p3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5" name="Google Shape;645;p3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7" name="Google Shape;657;p3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9" name="Google Shape;669;p3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681" name="Google Shape;681;p3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MIT-WPU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347" name="Google Shape;347;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MIT-WPU</a:t>
            </a:r>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49"/>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9"/>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9"/>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7" name="Google Shape;87;p49"/>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8" name="Google Shape;88;p49"/>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9" name="Google Shape;89;p4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50"/>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5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8" name="Shape 98"/>
        <p:cNvGrpSpPr/>
        <p:nvPr/>
      </p:nvGrpSpPr>
      <p:grpSpPr>
        <a:xfrm>
          <a:off x="0" y="0"/>
          <a:ext cx="0" cy="0"/>
          <a:chOff x="0" y="0"/>
          <a:chExt cx="0" cy="0"/>
        </a:xfrm>
      </p:grpSpPr>
      <p:sp>
        <p:nvSpPr>
          <p:cNvPr id="99" name="Google Shape;99;p5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1"/>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51"/>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3" name="Google Shape;103;p5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15" name="Shape 115"/>
        <p:cNvGrpSpPr/>
        <p:nvPr/>
      </p:nvGrpSpPr>
      <p:grpSpPr>
        <a:xfrm>
          <a:off x="0" y="0"/>
          <a:ext cx="0" cy="0"/>
          <a:chOff x="0" y="0"/>
          <a:chExt cx="0" cy="0"/>
        </a:xfrm>
      </p:grpSpPr>
      <p:sp>
        <p:nvSpPr>
          <p:cNvPr id="116" name="Google Shape;116;p40"/>
          <p:cNvSpPr/>
          <p:nvPr/>
        </p:nvSpPr>
        <p:spPr>
          <a:xfrm>
            <a:off x="3176"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0"/>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998"/>
              <a:buFont typeface="Calibri"/>
              <a:buNone/>
              <a:defRPr b="0" sz="799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4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399"/>
              <a:buNone/>
              <a:defRPr sz="2399"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799"/>
              <a:buNone/>
              <a:defRPr sz="1799">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20" name="Google Shape;120;p40"/>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0"/>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0"/>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23" name="Google Shape;123;p4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4" name="Shape 124"/>
        <p:cNvGrpSpPr/>
        <p:nvPr/>
      </p:nvGrpSpPr>
      <p:grpSpPr>
        <a:xfrm>
          <a:off x="0" y="0"/>
          <a:ext cx="0" cy="0"/>
          <a:chOff x="0" y="0"/>
          <a:chExt cx="0" cy="0"/>
        </a:xfrm>
      </p:grpSpPr>
      <p:sp>
        <p:nvSpPr>
          <p:cNvPr id="125" name="Google Shape;125;p62"/>
          <p:cNvSpPr/>
          <p:nvPr/>
        </p:nvSpPr>
        <p:spPr>
          <a:xfrm>
            <a:off x="3176"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2"/>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7998"/>
              <a:buFont typeface="Calibri"/>
              <a:buNone/>
              <a:defRPr sz="799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6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399"/>
              <a:buNone/>
              <a:defRPr sz="2399" cap="none">
                <a:solidFill>
                  <a:schemeClr val="dk2"/>
                </a:solidFill>
                <a:latin typeface="Calibri"/>
                <a:ea typeface="Calibri"/>
                <a:cs typeface="Calibri"/>
                <a:sym typeface="Calibri"/>
              </a:defRPr>
            </a:lvl1pPr>
            <a:lvl2pPr lvl="1" algn="ctr">
              <a:lnSpc>
                <a:spcPct val="90000"/>
              </a:lnSpc>
              <a:spcBef>
                <a:spcPts val="200"/>
              </a:spcBef>
              <a:spcAft>
                <a:spcPts val="0"/>
              </a:spcAft>
              <a:buSzPts val="2399"/>
              <a:buNone/>
              <a:defRPr sz="2399"/>
            </a:lvl2pPr>
            <a:lvl3pPr lvl="2" algn="ctr">
              <a:lnSpc>
                <a:spcPct val="90000"/>
              </a:lnSpc>
              <a:spcBef>
                <a:spcPts val="400"/>
              </a:spcBef>
              <a:spcAft>
                <a:spcPts val="0"/>
              </a:spcAft>
              <a:buSzPts val="2399"/>
              <a:buNone/>
              <a:defRPr sz="2399"/>
            </a:lvl3pPr>
            <a:lvl4pPr lvl="3" algn="ctr">
              <a:lnSpc>
                <a:spcPct val="90000"/>
              </a:lnSpc>
              <a:spcBef>
                <a:spcPts val="400"/>
              </a:spcBef>
              <a:spcAft>
                <a:spcPts val="0"/>
              </a:spcAft>
              <a:buSzPts val="1999"/>
              <a:buNone/>
              <a:defRPr sz="1999"/>
            </a:lvl4pPr>
            <a:lvl5pPr lvl="4" algn="ctr">
              <a:lnSpc>
                <a:spcPct val="90000"/>
              </a:lnSpc>
              <a:spcBef>
                <a:spcPts val="400"/>
              </a:spcBef>
              <a:spcAft>
                <a:spcPts val="0"/>
              </a:spcAft>
              <a:buSzPts val="1999"/>
              <a:buNone/>
              <a:defRPr sz="1999"/>
            </a:lvl5pPr>
            <a:lvl6pPr lvl="5" algn="ctr">
              <a:lnSpc>
                <a:spcPct val="90000"/>
              </a:lnSpc>
              <a:spcBef>
                <a:spcPts val="400"/>
              </a:spcBef>
              <a:spcAft>
                <a:spcPts val="0"/>
              </a:spcAft>
              <a:buSzPts val="1999"/>
              <a:buNone/>
              <a:defRPr sz="1999"/>
            </a:lvl6pPr>
            <a:lvl7pPr lvl="6" algn="ctr">
              <a:lnSpc>
                <a:spcPct val="90000"/>
              </a:lnSpc>
              <a:spcBef>
                <a:spcPts val="400"/>
              </a:spcBef>
              <a:spcAft>
                <a:spcPts val="0"/>
              </a:spcAft>
              <a:buSzPts val="1999"/>
              <a:buNone/>
              <a:defRPr sz="1999"/>
            </a:lvl7pPr>
            <a:lvl8pPr lvl="7" algn="ctr">
              <a:lnSpc>
                <a:spcPct val="90000"/>
              </a:lnSpc>
              <a:spcBef>
                <a:spcPts val="400"/>
              </a:spcBef>
              <a:spcAft>
                <a:spcPts val="0"/>
              </a:spcAft>
              <a:buSzPts val="1999"/>
              <a:buNone/>
              <a:defRPr sz="1999"/>
            </a:lvl8pPr>
            <a:lvl9pPr lvl="8" algn="ctr">
              <a:lnSpc>
                <a:spcPct val="90000"/>
              </a:lnSpc>
              <a:spcBef>
                <a:spcPts val="400"/>
              </a:spcBef>
              <a:spcAft>
                <a:spcPts val="400"/>
              </a:spcAft>
              <a:buSzPts val="1999"/>
              <a:buNone/>
              <a:defRPr sz="1999"/>
            </a:lvl9pPr>
          </a:lstStyle>
          <a:p/>
        </p:txBody>
      </p:sp>
      <p:sp>
        <p:nvSpPr>
          <p:cNvPr id="129" name="Google Shape;129;p62"/>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2"/>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2"/>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6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3" name="Shape 133"/>
        <p:cNvGrpSpPr/>
        <p:nvPr/>
      </p:nvGrpSpPr>
      <p:grpSpPr>
        <a:xfrm>
          <a:off x="0" y="0"/>
          <a:ext cx="0" cy="0"/>
          <a:chOff x="0" y="0"/>
          <a:chExt cx="0" cy="0"/>
        </a:xfrm>
      </p:grpSpPr>
      <p:sp>
        <p:nvSpPr>
          <p:cNvPr id="134" name="Google Shape;134;p63"/>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799"/>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6" name="Google Shape;136;p63"/>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3"/>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3"/>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9" name="Shape 139"/>
        <p:cNvGrpSpPr/>
        <p:nvPr/>
      </p:nvGrpSpPr>
      <p:grpSpPr>
        <a:xfrm>
          <a:off x="0" y="0"/>
          <a:ext cx="0" cy="0"/>
          <a:chOff x="0" y="0"/>
          <a:chExt cx="0" cy="0"/>
        </a:xfrm>
      </p:grpSpPr>
      <p:sp>
        <p:nvSpPr>
          <p:cNvPr id="140" name="Google Shape;140;p64"/>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64"/>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4"/>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4"/>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4" name="Shape 144"/>
        <p:cNvGrpSpPr/>
        <p:nvPr/>
      </p:nvGrpSpPr>
      <p:grpSpPr>
        <a:xfrm>
          <a:off x="0" y="0"/>
          <a:ext cx="0" cy="0"/>
          <a:chOff x="0" y="0"/>
          <a:chExt cx="0" cy="0"/>
        </a:xfrm>
      </p:grpSpPr>
      <p:sp>
        <p:nvSpPr>
          <p:cNvPr id="145" name="Google Shape;145;p65"/>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6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7" name="Google Shape;147;p6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8" name="Google Shape;148;p65"/>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5"/>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5"/>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1" name="Shape 151"/>
        <p:cNvGrpSpPr/>
        <p:nvPr/>
      </p:nvGrpSpPr>
      <p:grpSpPr>
        <a:xfrm>
          <a:off x="0" y="0"/>
          <a:ext cx="0" cy="0"/>
          <a:chOff x="0" y="0"/>
          <a:chExt cx="0" cy="0"/>
        </a:xfrm>
      </p:grpSpPr>
      <p:sp>
        <p:nvSpPr>
          <p:cNvPr id="152" name="Google Shape;152;p66"/>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6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999"/>
              <a:buNone/>
              <a:defRPr b="0" sz="1999" cap="none">
                <a:solidFill>
                  <a:schemeClr val="dk2"/>
                </a:solidFill>
              </a:defRPr>
            </a:lvl1pPr>
            <a:lvl2pPr indent="-228600" lvl="1" marL="914400" algn="l">
              <a:lnSpc>
                <a:spcPct val="90000"/>
              </a:lnSpc>
              <a:spcBef>
                <a:spcPts val="200"/>
              </a:spcBef>
              <a:spcAft>
                <a:spcPts val="0"/>
              </a:spcAft>
              <a:buSzPts val="1999"/>
              <a:buNone/>
              <a:defRPr b="1" sz="1999"/>
            </a:lvl2pPr>
            <a:lvl3pPr indent="-228600" lvl="2" marL="1371600" algn="l">
              <a:lnSpc>
                <a:spcPct val="90000"/>
              </a:lnSpc>
              <a:spcBef>
                <a:spcPts val="400"/>
              </a:spcBef>
              <a:spcAft>
                <a:spcPts val="0"/>
              </a:spcAft>
              <a:buSzPts val="1799"/>
              <a:buNone/>
              <a:defRPr b="1" sz="1799"/>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54" name="Google Shape;154;p6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5" name="Google Shape;155;p6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999"/>
              <a:buNone/>
              <a:defRPr b="0" sz="1999" cap="none">
                <a:solidFill>
                  <a:schemeClr val="dk2"/>
                </a:solidFill>
              </a:defRPr>
            </a:lvl1pPr>
            <a:lvl2pPr indent="-228600" lvl="1" marL="914400" algn="l">
              <a:lnSpc>
                <a:spcPct val="90000"/>
              </a:lnSpc>
              <a:spcBef>
                <a:spcPts val="200"/>
              </a:spcBef>
              <a:spcAft>
                <a:spcPts val="0"/>
              </a:spcAft>
              <a:buSzPts val="1999"/>
              <a:buNone/>
              <a:defRPr b="1" sz="1999"/>
            </a:lvl2pPr>
            <a:lvl3pPr indent="-228600" lvl="2" marL="1371600" algn="l">
              <a:lnSpc>
                <a:spcPct val="90000"/>
              </a:lnSpc>
              <a:spcBef>
                <a:spcPts val="400"/>
              </a:spcBef>
              <a:spcAft>
                <a:spcPts val="0"/>
              </a:spcAft>
              <a:buSzPts val="1799"/>
              <a:buNone/>
              <a:defRPr b="1" sz="1799"/>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56" name="Google Shape;156;p6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7" name="Google Shape;157;p66"/>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66"/>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66"/>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67"/>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67"/>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67"/>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7"/>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65" name="Shape 165"/>
        <p:cNvGrpSpPr/>
        <p:nvPr/>
      </p:nvGrpSpPr>
      <p:grpSpPr>
        <a:xfrm>
          <a:off x="0" y="0"/>
          <a:ext cx="0" cy="0"/>
          <a:chOff x="0" y="0"/>
          <a:chExt cx="0" cy="0"/>
        </a:xfrm>
      </p:grpSpPr>
      <p:sp>
        <p:nvSpPr>
          <p:cNvPr id="166" name="Google Shape;166;p68"/>
          <p:cNvSpPr/>
          <p:nvPr/>
        </p:nvSpPr>
        <p:spPr>
          <a:xfrm>
            <a:off x="3176"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8"/>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8"/>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68"/>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8"/>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71" name="Shape 171"/>
        <p:cNvGrpSpPr/>
        <p:nvPr/>
      </p:nvGrpSpPr>
      <p:grpSpPr>
        <a:xfrm>
          <a:off x="0" y="0"/>
          <a:ext cx="0" cy="0"/>
          <a:chOff x="0" y="0"/>
          <a:chExt cx="0" cy="0"/>
        </a:xfrm>
      </p:grpSpPr>
      <p:sp>
        <p:nvSpPr>
          <p:cNvPr id="172" name="Google Shape;172;p69"/>
          <p:cNvSpPr/>
          <p:nvPr/>
        </p:nvSpPr>
        <p:spPr>
          <a:xfrm>
            <a:off x="17"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9"/>
          <p:cNvSpPr txBox="1"/>
          <p:nvPr>
            <p:ph type="title"/>
          </p:nvPr>
        </p:nvSpPr>
        <p:spPr>
          <a:xfrm>
            <a:off x="457201"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599"/>
              <a:buFont typeface="Calibri"/>
              <a:buNone/>
              <a:defRPr b="0" sz="35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69"/>
          <p:cNvSpPr txBox="1"/>
          <p:nvPr>
            <p:ph idx="1" type="body"/>
          </p:nvPr>
        </p:nvSpPr>
        <p:spPr>
          <a:xfrm>
            <a:off x="4800601"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6" name="Google Shape;176;p69"/>
          <p:cNvSpPr txBox="1"/>
          <p:nvPr>
            <p:ph idx="2" type="body"/>
          </p:nvPr>
        </p:nvSpPr>
        <p:spPr>
          <a:xfrm>
            <a:off x="457201"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77" name="Google Shape;177;p69"/>
          <p:cNvSpPr txBox="1"/>
          <p:nvPr>
            <p:ph idx="10" type="dt"/>
          </p:nvPr>
        </p:nvSpPr>
        <p:spPr>
          <a:xfrm>
            <a:off x="465512" y="6459787"/>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69"/>
          <p:cNvSpPr txBox="1"/>
          <p:nvPr>
            <p:ph idx="11" type="ftr"/>
          </p:nvPr>
        </p:nvSpPr>
        <p:spPr>
          <a:xfrm>
            <a:off x="4800600" y="6459787"/>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69"/>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rgbClr val="242852"/>
                </a:solidFill>
                <a:latin typeface="Calibri"/>
                <a:ea typeface="Calibri"/>
                <a:cs typeface="Calibri"/>
                <a:sym typeface="Calibri"/>
              </a:defRPr>
            </a:lvl1pPr>
            <a:lvl2pPr indent="0" lvl="1" marL="0" algn="r">
              <a:spcBef>
                <a:spcPts val="0"/>
              </a:spcBef>
              <a:buNone/>
              <a:defRPr sz="1050">
                <a:solidFill>
                  <a:srgbClr val="242852"/>
                </a:solidFill>
                <a:latin typeface="Calibri"/>
                <a:ea typeface="Calibri"/>
                <a:cs typeface="Calibri"/>
                <a:sym typeface="Calibri"/>
              </a:defRPr>
            </a:lvl2pPr>
            <a:lvl3pPr indent="0" lvl="2" marL="0" algn="r">
              <a:spcBef>
                <a:spcPts val="0"/>
              </a:spcBef>
              <a:buNone/>
              <a:defRPr sz="1050">
                <a:solidFill>
                  <a:srgbClr val="242852"/>
                </a:solidFill>
                <a:latin typeface="Calibri"/>
                <a:ea typeface="Calibri"/>
                <a:cs typeface="Calibri"/>
                <a:sym typeface="Calibri"/>
              </a:defRPr>
            </a:lvl3pPr>
            <a:lvl4pPr indent="0" lvl="3" marL="0" algn="r">
              <a:spcBef>
                <a:spcPts val="0"/>
              </a:spcBef>
              <a:buNone/>
              <a:defRPr sz="1050">
                <a:solidFill>
                  <a:srgbClr val="242852"/>
                </a:solidFill>
                <a:latin typeface="Calibri"/>
                <a:ea typeface="Calibri"/>
                <a:cs typeface="Calibri"/>
                <a:sym typeface="Calibri"/>
              </a:defRPr>
            </a:lvl4pPr>
            <a:lvl5pPr indent="0" lvl="4" marL="0" algn="r">
              <a:spcBef>
                <a:spcPts val="0"/>
              </a:spcBef>
              <a:buNone/>
              <a:defRPr sz="1050">
                <a:solidFill>
                  <a:srgbClr val="242852"/>
                </a:solidFill>
                <a:latin typeface="Calibri"/>
                <a:ea typeface="Calibri"/>
                <a:cs typeface="Calibri"/>
                <a:sym typeface="Calibri"/>
              </a:defRPr>
            </a:lvl5pPr>
            <a:lvl6pPr indent="0" lvl="5" marL="0" algn="r">
              <a:spcBef>
                <a:spcPts val="0"/>
              </a:spcBef>
              <a:buNone/>
              <a:defRPr sz="1050">
                <a:solidFill>
                  <a:srgbClr val="242852"/>
                </a:solidFill>
                <a:latin typeface="Calibri"/>
                <a:ea typeface="Calibri"/>
                <a:cs typeface="Calibri"/>
                <a:sym typeface="Calibri"/>
              </a:defRPr>
            </a:lvl6pPr>
            <a:lvl7pPr indent="0" lvl="6" marL="0" algn="r">
              <a:spcBef>
                <a:spcPts val="0"/>
              </a:spcBef>
              <a:buNone/>
              <a:defRPr sz="1050">
                <a:solidFill>
                  <a:srgbClr val="242852"/>
                </a:solidFill>
                <a:latin typeface="Calibri"/>
                <a:ea typeface="Calibri"/>
                <a:cs typeface="Calibri"/>
                <a:sym typeface="Calibri"/>
              </a:defRPr>
            </a:lvl7pPr>
            <a:lvl8pPr indent="0" lvl="7" marL="0" algn="r">
              <a:spcBef>
                <a:spcPts val="0"/>
              </a:spcBef>
              <a:buNone/>
              <a:defRPr sz="1050">
                <a:solidFill>
                  <a:srgbClr val="242852"/>
                </a:solidFill>
                <a:latin typeface="Calibri"/>
                <a:ea typeface="Calibri"/>
                <a:cs typeface="Calibri"/>
                <a:sym typeface="Calibri"/>
              </a:defRPr>
            </a:lvl8pPr>
            <a:lvl9pPr indent="0" lvl="8" marL="0" algn="r">
              <a:spcBef>
                <a:spcPts val="0"/>
              </a:spcBef>
              <a:buNone/>
              <a:defRPr sz="1050">
                <a:solidFill>
                  <a:srgbClr val="24285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80" name="Shape 180"/>
        <p:cNvGrpSpPr/>
        <p:nvPr/>
      </p:nvGrpSpPr>
      <p:grpSpPr>
        <a:xfrm>
          <a:off x="0" y="0"/>
          <a:ext cx="0" cy="0"/>
          <a:chOff x="0" y="0"/>
          <a:chExt cx="0" cy="0"/>
        </a:xfrm>
      </p:grpSpPr>
      <p:sp>
        <p:nvSpPr>
          <p:cNvPr id="181" name="Google Shape;181;p70"/>
          <p:cNvSpPr/>
          <p:nvPr/>
        </p:nvSpPr>
        <p:spPr>
          <a:xfrm>
            <a:off x="1"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0"/>
          <p:cNvSpPr/>
          <p:nvPr/>
        </p:nvSpPr>
        <p:spPr>
          <a:xfrm>
            <a:off x="16"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599"/>
              <a:buFont typeface="Calibri"/>
              <a:buNone/>
              <a:defRPr b="0" sz="3599">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4" name="Google Shape;184;p7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185" name="Google Shape;185;p7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86" name="Google Shape;186;p70"/>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70"/>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0"/>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9" name="Shape 189"/>
        <p:cNvGrpSpPr/>
        <p:nvPr/>
      </p:nvGrpSpPr>
      <p:grpSpPr>
        <a:xfrm>
          <a:off x="0" y="0"/>
          <a:ext cx="0" cy="0"/>
          <a:chOff x="0" y="0"/>
          <a:chExt cx="0" cy="0"/>
        </a:xfrm>
      </p:grpSpPr>
      <p:sp>
        <p:nvSpPr>
          <p:cNvPr id="190" name="Google Shape;190;p71"/>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7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92" name="Google Shape;192;p71"/>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71"/>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71"/>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95" name="Shape 195"/>
        <p:cNvGrpSpPr/>
        <p:nvPr/>
      </p:nvGrpSpPr>
      <p:grpSpPr>
        <a:xfrm>
          <a:off x="0" y="0"/>
          <a:ext cx="0" cy="0"/>
          <a:chOff x="0" y="0"/>
          <a:chExt cx="0" cy="0"/>
        </a:xfrm>
      </p:grpSpPr>
      <p:sp>
        <p:nvSpPr>
          <p:cNvPr id="196" name="Google Shape;196;p72"/>
          <p:cNvSpPr/>
          <p:nvPr/>
        </p:nvSpPr>
        <p:spPr>
          <a:xfrm>
            <a:off x="3176"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2"/>
          <p:cNvSpPr/>
          <p:nvPr/>
        </p:nvSpPr>
        <p:spPr>
          <a:xfrm>
            <a:off x="16"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2"/>
          <p:cNvSpPr txBox="1"/>
          <p:nvPr>
            <p:ph type="title"/>
          </p:nvPr>
        </p:nvSpPr>
        <p:spPr>
          <a:xfrm rot="5400000">
            <a:off x="7160640" y="1979041"/>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7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0" name="Google Shape;200;p72"/>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72"/>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72"/>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0" name="Shape 210"/>
        <p:cNvGrpSpPr/>
        <p:nvPr/>
      </p:nvGrpSpPr>
      <p:grpSpPr>
        <a:xfrm>
          <a:off x="0" y="0"/>
          <a:ext cx="0" cy="0"/>
          <a:chOff x="0" y="0"/>
          <a:chExt cx="0" cy="0"/>
        </a:xfrm>
      </p:grpSpPr>
      <p:sp>
        <p:nvSpPr>
          <p:cNvPr id="211" name="Google Shape;211;p4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42"/>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4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4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4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16" name="Google Shape;216;p42"/>
          <p:cNvGrpSpPr/>
          <p:nvPr/>
        </p:nvGrpSpPr>
        <p:grpSpPr>
          <a:xfrm>
            <a:off x="1279357" y="313346"/>
            <a:ext cx="10270994" cy="1066802"/>
            <a:chOff x="989012" y="4572000"/>
            <a:chExt cx="10268319" cy="1002032"/>
          </a:xfrm>
        </p:grpSpPr>
        <p:cxnSp>
          <p:nvCxnSpPr>
            <p:cNvPr id="217" name="Google Shape;217;p42"/>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18" name="Google Shape;218;p42"/>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19" name="Google Shape;219;p42"/>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0" name="Shape 220"/>
        <p:cNvGrpSpPr/>
        <p:nvPr/>
      </p:nvGrpSpPr>
      <p:grpSpPr>
        <a:xfrm>
          <a:off x="0" y="0"/>
          <a:ext cx="0" cy="0"/>
          <a:chOff x="0" y="0"/>
          <a:chExt cx="0" cy="0"/>
        </a:xfrm>
      </p:grpSpPr>
      <p:sp>
        <p:nvSpPr>
          <p:cNvPr id="221" name="Google Shape;221;p52"/>
          <p:cNvSpPr txBox="1"/>
          <p:nvPr>
            <p:ph type="ctrTitle"/>
          </p:nvPr>
        </p:nvSpPr>
        <p:spPr>
          <a:xfrm>
            <a:off x="914401" y="2130427"/>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52"/>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3" name="Google Shape;223;p5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5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5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26" name="Google Shape;226;p52"/>
          <p:cNvGrpSpPr/>
          <p:nvPr/>
        </p:nvGrpSpPr>
        <p:grpSpPr>
          <a:xfrm>
            <a:off x="989270" y="2362200"/>
            <a:ext cx="10270994" cy="1066802"/>
            <a:chOff x="989012" y="4572000"/>
            <a:chExt cx="10268319" cy="1002032"/>
          </a:xfrm>
        </p:grpSpPr>
        <p:cxnSp>
          <p:nvCxnSpPr>
            <p:cNvPr id="227" name="Google Shape;227;p52"/>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28" name="Google Shape;228;p52"/>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29" name="Google Shape;229;p52"/>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0" name="Shape 230"/>
        <p:cNvGrpSpPr/>
        <p:nvPr/>
      </p:nvGrpSpPr>
      <p:grpSpPr>
        <a:xfrm>
          <a:off x="0" y="0"/>
          <a:ext cx="0" cy="0"/>
          <a:chOff x="0" y="0"/>
          <a:chExt cx="0" cy="0"/>
        </a:xfrm>
      </p:grpSpPr>
      <p:sp>
        <p:nvSpPr>
          <p:cNvPr id="231" name="Google Shape;231;p53"/>
          <p:cNvSpPr txBox="1"/>
          <p:nvPr>
            <p:ph type="title"/>
          </p:nvPr>
        </p:nvSpPr>
        <p:spPr>
          <a:xfrm>
            <a:off x="963084" y="4406902"/>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Black"/>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5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33" name="Google Shape;233;p5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6" name="Shape 236"/>
        <p:cNvGrpSpPr/>
        <p:nvPr/>
      </p:nvGrpSpPr>
      <p:grpSpPr>
        <a:xfrm>
          <a:off x="0" y="0"/>
          <a:ext cx="0" cy="0"/>
          <a:chOff x="0" y="0"/>
          <a:chExt cx="0" cy="0"/>
        </a:xfrm>
      </p:grpSpPr>
      <p:sp>
        <p:nvSpPr>
          <p:cNvPr id="237" name="Google Shape;237;p5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54"/>
          <p:cNvSpPr txBox="1"/>
          <p:nvPr>
            <p:ph idx="1" type="body"/>
          </p:nvPr>
        </p:nvSpPr>
        <p:spPr>
          <a:xfrm>
            <a:off x="111217" y="1600202"/>
            <a:ext cx="5564049"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9" name="Google Shape;239;p54"/>
          <p:cNvSpPr txBox="1"/>
          <p:nvPr>
            <p:ph idx="2" type="body"/>
          </p:nvPr>
        </p:nvSpPr>
        <p:spPr>
          <a:xfrm>
            <a:off x="5820523" y="1600202"/>
            <a:ext cx="6220625"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0" name="Google Shape;240;p5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5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43" name="Google Shape;243;p54"/>
          <p:cNvGrpSpPr/>
          <p:nvPr/>
        </p:nvGrpSpPr>
        <p:grpSpPr>
          <a:xfrm>
            <a:off x="1279357" y="313346"/>
            <a:ext cx="10270994" cy="1066802"/>
            <a:chOff x="989012" y="4572000"/>
            <a:chExt cx="10268319" cy="1002032"/>
          </a:xfrm>
        </p:grpSpPr>
        <p:cxnSp>
          <p:nvCxnSpPr>
            <p:cNvPr id="244" name="Google Shape;244;p54"/>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45" name="Google Shape;245;p54"/>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46" name="Google Shape;246;p54"/>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7" name="Shape 247"/>
        <p:cNvGrpSpPr/>
        <p:nvPr/>
      </p:nvGrpSpPr>
      <p:grpSpPr>
        <a:xfrm>
          <a:off x="0" y="0"/>
          <a:ext cx="0" cy="0"/>
          <a:chOff x="0" y="0"/>
          <a:chExt cx="0" cy="0"/>
        </a:xfrm>
      </p:grpSpPr>
      <p:sp>
        <p:nvSpPr>
          <p:cNvPr id="248" name="Google Shape;248;p5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5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50" name="Google Shape;250;p5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51" name="Google Shape;251;p55"/>
          <p:cNvSpPr txBox="1"/>
          <p:nvPr>
            <p:ph idx="3" type="body"/>
          </p:nvPr>
        </p:nvSpPr>
        <p:spPr>
          <a:xfrm>
            <a:off x="6193367"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52" name="Google Shape;252;p55"/>
          <p:cNvSpPr txBox="1"/>
          <p:nvPr>
            <p:ph idx="4" type="body"/>
          </p:nvPr>
        </p:nvSpPr>
        <p:spPr>
          <a:xfrm>
            <a:off x="6193367"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53" name="Google Shape;253;p5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5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5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56" name="Google Shape;256;p55"/>
          <p:cNvGrpSpPr/>
          <p:nvPr/>
        </p:nvGrpSpPr>
        <p:grpSpPr>
          <a:xfrm>
            <a:off x="1279357" y="313346"/>
            <a:ext cx="10270994" cy="1066802"/>
            <a:chOff x="989012" y="4572000"/>
            <a:chExt cx="10268319" cy="1002032"/>
          </a:xfrm>
        </p:grpSpPr>
        <p:cxnSp>
          <p:nvCxnSpPr>
            <p:cNvPr id="257" name="Google Shape;257;p55"/>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58" name="Google Shape;258;p55"/>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59" name="Google Shape;259;p55"/>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3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3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0" name="Shape 260"/>
        <p:cNvGrpSpPr/>
        <p:nvPr/>
      </p:nvGrpSpPr>
      <p:grpSpPr>
        <a:xfrm>
          <a:off x="0" y="0"/>
          <a:ext cx="0" cy="0"/>
          <a:chOff x="0" y="0"/>
          <a:chExt cx="0" cy="0"/>
        </a:xfrm>
      </p:grpSpPr>
      <p:sp>
        <p:nvSpPr>
          <p:cNvPr id="261" name="Google Shape;261;p5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5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5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5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65" name="Google Shape;265;p56"/>
          <p:cNvGrpSpPr/>
          <p:nvPr/>
        </p:nvGrpSpPr>
        <p:grpSpPr>
          <a:xfrm>
            <a:off x="1279357" y="313346"/>
            <a:ext cx="10270994" cy="1066802"/>
            <a:chOff x="989012" y="4572000"/>
            <a:chExt cx="10268319" cy="1002032"/>
          </a:xfrm>
        </p:grpSpPr>
        <p:cxnSp>
          <p:nvCxnSpPr>
            <p:cNvPr id="266" name="Google Shape;266;p56"/>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67" name="Google Shape;267;p56"/>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68" name="Google Shape;268;p56"/>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9" name="Shape 269"/>
        <p:cNvGrpSpPr/>
        <p:nvPr/>
      </p:nvGrpSpPr>
      <p:grpSpPr>
        <a:xfrm>
          <a:off x="0" y="0"/>
          <a:ext cx="0" cy="0"/>
          <a:chOff x="0" y="0"/>
          <a:chExt cx="0" cy="0"/>
        </a:xfrm>
      </p:grpSpPr>
      <p:sp>
        <p:nvSpPr>
          <p:cNvPr id="270" name="Google Shape;270;p5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5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5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3" name="Shape 273"/>
        <p:cNvGrpSpPr/>
        <p:nvPr/>
      </p:nvGrpSpPr>
      <p:grpSpPr>
        <a:xfrm>
          <a:off x="0" y="0"/>
          <a:ext cx="0" cy="0"/>
          <a:chOff x="0" y="0"/>
          <a:chExt cx="0" cy="0"/>
        </a:xfrm>
      </p:grpSpPr>
      <p:sp>
        <p:nvSpPr>
          <p:cNvPr id="274" name="Google Shape;274;p58"/>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Blac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58"/>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76" name="Google Shape;276;p58"/>
          <p:cNvSpPr txBox="1"/>
          <p:nvPr>
            <p:ph idx="2" type="body"/>
          </p:nvPr>
        </p:nvSpPr>
        <p:spPr>
          <a:xfrm>
            <a:off x="609601" y="1435102"/>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77" name="Google Shape;277;p5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5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5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0" name="Shape 280"/>
        <p:cNvGrpSpPr/>
        <p:nvPr/>
      </p:nvGrpSpPr>
      <p:grpSpPr>
        <a:xfrm>
          <a:off x="0" y="0"/>
          <a:ext cx="0" cy="0"/>
          <a:chOff x="0" y="0"/>
          <a:chExt cx="0" cy="0"/>
        </a:xfrm>
      </p:grpSpPr>
      <p:sp>
        <p:nvSpPr>
          <p:cNvPr id="281" name="Google Shape;281;p59"/>
          <p:cNvSpPr txBox="1"/>
          <p:nvPr>
            <p:ph type="title"/>
          </p:nvPr>
        </p:nvSpPr>
        <p:spPr>
          <a:xfrm>
            <a:off x="2389718"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Blac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59"/>
          <p:cNvSpPr/>
          <p:nvPr>
            <p:ph idx="2" type="pic"/>
          </p:nvPr>
        </p:nvSpPr>
        <p:spPr>
          <a:xfrm>
            <a:off x="2389718" y="612775"/>
            <a:ext cx="7315200" cy="4114800"/>
          </a:xfrm>
          <a:prstGeom prst="rect">
            <a:avLst/>
          </a:prstGeom>
          <a:noFill/>
          <a:ln>
            <a:noFill/>
          </a:ln>
        </p:spPr>
      </p:sp>
      <p:sp>
        <p:nvSpPr>
          <p:cNvPr id="283" name="Google Shape;283;p59"/>
          <p:cNvSpPr txBox="1"/>
          <p:nvPr>
            <p:ph idx="1" type="body"/>
          </p:nvPr>
        </p:nvSpPr>
        <p:spPr>
          <a:xfrm>
            <a:off x="2389718"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84" name="Google Shape;284;p5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5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5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7" name="Shape 287"/>
        <p:cNvGrpSpPr/>
        <p:nvPr/>
      </p:nvGrpSpPr>
      <p:grpSpPr>
        <a:xfrm>
          <a:off x="0" y="0"/>
          <a:ext cx="0" cy="0"/>
          <a:chOff x="0" y="0"/>
          <a:chExt cx="0" cy="0"/>
        </a:xfrm>
      </p:grpSpPr>
      <p:sp>
        <p:nvSpPr>
          <p:cNvPr id="288" name="Google Shape;288;p6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60"/>
          <p:cNvSpPr txBox="1"/>
          <p:nvPr>
            <p:ph idx="1" type="body"/>
          </p:nvPr>
        </p:nvSpPr>
        <p:spPr>
          <a:xfrm rot="5400000">
            <a:off x="3833019" y="-1623217"/>
            <a:ext cx="4525963" cy="1097280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0" name="Google Shape;290;p6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6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3" name="Shape 293"/>
        <p:cNvGrpSpPr/>
        <p:nvPr/>
      </p:nvGrpSpPr>
      <p:grpSpPr>
        <a:xfrm>
          <a:off x="0" y="0"/>
          <a:ext cx="0" cy="0"/>
          <a:chOff x="0" y="0"/>
          <a:chExt cx="0" cy="0"/>
        </a:xfrm>
      </p:grpSpPr>
      <p:sp>
        <p:nvSpPr>
          <p:cNvPr id="294" name="Google Shape;294;p61"/>
          <p:cNvSpPr txBox="1"/>
          <p:nvPr>
            <p:ph type="title"/>
          </p:nvPr>
        </p:nvSpPr>
        <p:spPr>
          <a:xfrm rot="5400000">
            <a:off x="10685463" y="1372661"/>
            <a:ext cx="5851525" cy="365548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61"/>
          <p:cNvSpPr txBox="1"/>
          <p:nvPr>
            <p:ph idx="1" type="body"/>
          </p:nvPr>
        </p:nvSpPr>
        <p:spPr>
          <a:xfrm rot="5400000">
            <a:off x="3270780" y="-2183339"/>
            <a:ext cx="5851525" cy="1076748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6" name="Google Shape;296;p6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6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6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2" name="Shape 42"/>
        <p:cNvGrpSpPr/>
        <p:nvPr/>
      </p:nvGrpSpPr>
      <p:grpSpPr>
        <a:xfrm>
          <a:off x="0" y="0"/>
          <a:ext cx="0" cy="0"/>
          <a:chOff x="0" y="0"/>
          <a:chExt cx="0" cy="0"/>
        </a:xfrm>
      </p:grpSpPr>
      <p:sp>
        <p:nvSpPr>
          <p:cNvPr id="43" name="Google Shape;43;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4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7" name="Google Shape;57;p4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4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4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4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4" name="Shape 74"/>
        <p:cNvGrpSpPr/>
        <p:nvPr/>
      </p:nvGrpSpPr>
      <p:grpSpPr>
        <a:xfrm>
          <a:off x="0" y="0"/>
          <a:ext cx="0" cy="0"/>
          <a:chOff x="0" y="0"/>
          <a:chExt cx="0" cy="0"/>
        </a:xfrm>
      </p:grpSpPr>
      <p:sp>
        <p:nvSpPr>
          <p:cNvPr id="75" name="Google Shape;75;p4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8"/>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8"/>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48"/>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48"/>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8"/>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1.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5"/>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9"/>
          <p:cNvSpPr/>
          <p:nvPr/>
        </p:nvSpPr>
        <p:spPr>
          <a:xfrm>
            <a:off x="2"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9"/>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9"/>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799"/>
              <a:buFont typeface="Calibri"/>
              <a:buNone/>
              <a:defRPr b="0" i="0" sz="4799"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0" name="Google Shape;110;p3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536" lvl="0" marL="457200" marR="0" rtl="0" algn="l">
              <a:lnSpc>
                <a:spcPct val="90000"/>
              </a:lnSpc>
              <a:spcBef>
                <a:spcPts val="1200"/>
              </a:spcBef>
              <a:spcAft>
                <a:spcPts val="0"/>
              </a:spcAft>
              <a:buClr>
                <a:schemeClr val="accent1"/>
              </a:buClr>
              <a:buSzPts val="1999"/>
              <a:buFont typeface="Calibri"/>
              <a:buChar char=" "/>
              <a:defRPr b="0" i="0" sz="1999" u="none" cap="none" strike="noStrike">
                <a:solidFill>
                  <a:srgbClr val="3F3F3F"/>
                </a:solidFill>
                <a:latin typeface="Calibri"/>
                <a:ea typeface="Calibri"/>
                <a:cs typeface="Calibri"/>
                <a:sym typeface="Calibri"/>
              </a:defRPr>
            </a:lvl1pPr>
            <a:lvl2pPr indent="-342836" lvl="1" marL="914400" marR="0" rtl="0" algn="l">
              <a:lnSpc>
                <a:spcPct val="90000"/>
              </a:lnSpc>
              <a:spcBef>
                <a:spcPts val="200"/>
              </a:spcBef>
              <a:spcAft>
                <a:spcPts val="0"/>
              </a:spcAft>
              <a:buClr>
                <a:schemeClr val="accent1"/>
              </a:buClr>
              <a:buSzPts val="1799"/>
              <a:buFont typeface="Calibri"/>
              <a:buChar char="◦"/>
              <a:defRPr b="0" i="0" sz="1799"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1" name="Google Shape;111;p39"/>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39"/>
          <p:cNvSpPr txBox="1"/>
          <p:nvPr>
            <p:ph idx="11" type="ftr"/>
          </p:nvPr>
        </p:nvSpPr>
        <p:spPr>
          <a:xfrm>
            <a:off x="3686185" y="6459787"/>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39"/>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50">
                <a:solidFill>
                  <a:srgbClr val="FFFFFF"/>
                </a:solidFill>
                <a:latin typeface="Calibri"/>
                <a:ea typeface="Calibri"/>
                <a:cs typeface="Calibri"/>
                <a:sym typeface="Calibri"/>
              </a:defRPr>
            </a:lvl1pPr>
            <a:lvl2pPr indent="0" lvl="1" marL="0" marR="0" rtl="0" algn="r">
              <a:spcBef>
                <a:spcPts val="0"/>
              </a:spcBef>
              <a:buNone/>
              <a:defRPr sz="1050">
                <a:solidFill>
                  <a:srgbClr val="FFFFFF"/>
                </a:solidFill>
                <a:latin typeface="Calibri"/>
                <a:ea typeface="Calibri"/>
                <a:cs typeface="Calibri"/>
                <a:sym typeface="Calibri"/>
              </a:defRPr>
            </a:lvl2pPr>
            <a:lvl3pPr indent="0" lvl="2" marL="0" marR="0" rtl="0" algn="r">
              <a:spcBef>
                <a:spcPts val="0"/>
              </a:spcBef>
              <a:buNone/>
              <a:defRPr sz="1050">
                <a:solidFill>
                  <a:srgbClr val="FFFFFF"/>
                </a:solidFill>
                <a:latin typeface="Calibri"/>
                <a:ea typeface="Calibri"/>
                <a:cs typeface="Calibri"/>
                <a:sym typeface="Calibri"/>
              </a:defRPr>
            </a:lvl3pPr>
            <a:lvl4pPr indent="0" lvl="3" marL="0" marR="0" rtl="0" algn="r">
              <a:spcBef>
                <a:spcPts val="0"/>
              </a:spcBef>
              <a:buNone/>
              <a:defRPr sz="1050">
                <a:solidFill>
                  <a:srgbClr val="FFFFFF"/>
                </a:solidFill>
                <a:latin typeface="Calibri"/>
                <a:ea typeface="Calibri"/>
                <a:cs typeface="Calibri"/>
                <a:sym typeface="Calibri"/>
              </a:defRPr>
            </a:lvl4pPr>
            <a:lvl5pPr indent="0" lvl="4" marL="0" marR="0" rtl="0" algn="r">
              <a:spcBef>
                <a:spcPts val="0"/>
              </a:spcBef>
              <a:buNone/>
              <a:defRPr sz="1050">
                <a:solidFill>
                  <a:srgbClr val="FFFFFF"/>
                </a:solidFill>
                <a:latin typeface="Calibri"/>
                <a:ea typeface="Calibri"/>
                <a:cs typeface="Calibri"/>
                <a:sym typeface="Calibri"/>
              </a:defRPr>
            </a:lvl5pPr>
            <a:lvl6pPr indent="0" lvl="5" marL="0" marR="0" rtl="0" algn="r">
              <a:spcBef>
                <a:spcPts val="0"/>
              </a:spcBef>
              <a:buNone/>
              <a:defRPr sz="1050">
                <a:solidFill>
                  <a:srgbClr val="FFFFFF"/>
                </a:solidFill>
                <a:latin typeface="Calibri"/>
                <a:ea typeface="Calibri"/>
                <a:cs typeface="Calibri"/>
                <a:sym typeface="Calibri"/>
              </a:defRPr>
            </a:lvl6pPr>
            <a:lvl7pPr indent="0" lvl="6" marL="0" marR="0" rtl="0" algn="r">
              <a:spcBef>
                <a:spcPts val="0"/>
              </a:spcBef>
              <a:buNone/>
              <a:defRPr sz="1050">
                <a:solidFill>
                  <a:srgbClr val="FFFFFF"/>
                </a:solidFill>
                <a:latin typeface="Calibri"/>
                <a:ea typeface="Calibri"/>
                <a:cs typeface="Calibri"/>
                <a:sym typeface="Calibri"/>
              </a:defRPr>
            </a:lvl7pPr>
            <a:lvl8pPr indent="0" lvl="7" marL="0" marR="0" rtl="0" algn="r">
              <a:spcBef>
                <a:spcPts val="0"/>
              </a:spcBef>
              <a:buNone/>
              <a:defRPr sz="1050">
                <a:solidFill>
                  <a:srgbClr val="FFFFFF"/>
                </a:solidFill>
                <a:latin typeface="Calibri"/>
                <a:ea typeface="Calibri"/>
                <a:cs typeface="Calibri"/>
                <a:sym typeface="Calibri"/>
              </a:defRPr>
            </a:lvl8pPr>
            <a:lvl9pPr indent="0" lvl="8" marL="0" marR="0" rtl="0" algn="r">
              <a:spcBef>
                <a:spcPts val="0"/>
              </a:spcBef>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14" name="Google Shape;114;p3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pic>
        <p:nvPicPr>
          <p:cNvPr descr="Black and white background Flourence city image." id="204" name="Google Shape;204;p41"/>
          <p:cNvPicPr preferRelativeResize="0"/>
          <p:nvPr/>
        </p:nvPicPr>
        <p:blipFill rotWithShape="1">
          <a:blip r:embed="rId1">
            <a:alphaModFix amt="10000"/>
          </a:blip>
          <a:srcRect b="0" l="0" r="0" t="0"/>
          <a:stretch/>
        </p:blipFill>
        <p:spPr>
          <a:xfrm>
            <a:off x="1" y="0"/>
            <a:ext cx="12192000" cy="6856214"/>
          </a:xfrm>
          <a:prstGeom prst="rect">
            <a:avLst/>
          </a:prstGeom>
          <a:noFill/>
          <a:ln>
            <a:noFill/>
          </a:ln>
        </p:spPr>
      </p:pic>
      <p:sp>
        <p:nvSpPr>
          <p:cNvPr id="205" name="Google Shape;205;p4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6" name="Google Shape;206;p4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7" name="Google Shape;207;p4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8" name="Google Shape;208;p4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 name="Google Shape;209;p4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FFC000"/>
                </a:solidFill>
                <a:latin typeface="Calibri"/>
                <a:ea typeface="Calibri"/>
                <a:cs typeface="Calibri"/>
                <a:sym typeface="Calibri"/>
              </a:defRPr>
            </a:lvl1pPr>
            <a:lvl2pPr indent="0" lvl="1" marL="0" marR="0" rtl="0" algn="r">
              <a:spcBef>
                <a:spcPts val="0"/>
              </a:spcBef>
              <a:buNone/>
              <a:defRPr sz="1200">
                <a:solidFill>
                  <a:srgbClr val="FFC000"/>
                </a:solidFill>
                <a:latin typeface="Calibri"/>
                <a:ea typeface="Calibri"/>
                <a:cs typeface="Calibri"/>
                <a:sym typeface="Calibri"/>
              </a:defRPr>
            </a:lvl2pPr>
            <a:lvl3pPr indent="0" lvl="2" marL="0" marR="0" rtl="0" algn="r">
              <a:spcBef>
                <a:spcPts val="0"/>
              </a:spcBef>
              <a:buNone/>
              <a:defRPr sz="1200">
                <a:solidFill>
                  <a:srgbClr val="FFC000"/>
                </a:solidFill>
                <a:latin typeface="Calibri"/>
                <a:ea typeface="Calibri"/>
                <a:cs typeface="Calibri"/>
                <a:sym typeface="Calibri"/>
              </a:defRPr>
            </a:lvl3pPr>
            <a:lvl4pPr indent="0" lvl="3" marL="0" marR="0" rtl="0" algn="r">
              <a:spcBef>
                <a:spcPts val="0"/>
              </a:spcBef>
              <a:buNone/>
              <a:defRPr sz="1200">
                <a:solidFill>
                  <a:srgbClr val="FFC000"/>
                </a:solidFill>
                <a:latin typeface="Calibri"/>
                <a:ea typeface="Calibri"/>
                <a:cs typeface="Calibri"/>
                <a:sym typeface="Calibri"/>
              </a:defRPr>
            </a:lvl4pPr>
            <a:lvl5pPr indent="0" lvl="4" marL="0" marR="0" rtl="0" algn="r">
              <a:spcBef>
                <a:spcPts val="0"/>
              </a:spcBef>
              <a:buNone/>
              <a:defRPr sz="1200">
                <a:solidFill>
                  <a:srgbClr val="FFC000"/>
                </a:solidFill>
                <a:latin typeface="Calibri"/>
                <a:ea typeface="Calibri"/>
                <a:cs typeface="Calibri"/>
                <a:sym typeface="Calibri"/>
              </a:defRPr>
            </a:lvl5pPr>
            <a:lvl6pPr indent="0" lvl="5" marL="0" marR="0" rtl="0" algn="r">
              <a:spcBef>
                <a:spcPts val="0"/>
              </a:spcBef>
              <a:buNone/>
              <a:defRPr sz="1200">
                <a:solidFill>
                  <a:srgbClr val="FFC000"/>
                </a:solidFill>
                <a:latin typeface="Calibri"/>
                <a:ea typeface="Calibri"/>
                <a:cs typeface="Calibri"/>
                <a:sym typeface="Calibri"/>
              </a:defRPr>
            </a:lvl6pPr>
            <a:lvl7pPr indent="0" lvl="6" marL="0" marR="0" rtl="0" algn="r">
              <a:spcBef>
                <a:spcPts val="0"/>
              </a:spcBef>
              <a:buNone/>
              <a:defRPr sz="1200">
                <a:solidFill>
                  <a:srgbClr val="FFC000"/>
                </a:solidFill>
                <a:latin typeface="Calibri"/>
                <a:ea typeface="Calibri"/>
                <a:cs typeface="Calibri"/>
                <a:sym typeface="Calibri"/>
              </a:defRPr>
            </a:lvl7pPr>
            <a:lvl8pPr indent="0" lvl="7" marL="0" marR="0" rtl="0" algn="r">
              <a:spcBef>
                <a:spcPts val="0"/>
              </a:spcBef>
              <a:buNone/>
              <a:defRPr sz="1200">
                <a:solidFill>
                  <a:srgbClr val="FFC000"/>
                </a:solidFill>
                <a:latin typeface="Calibri"/>
                <a:ea typeface="Calibri"/>
                <a:cs typeface="Calibri"/>
                <a:sym typeface="Calibri"/>
              </a:defRPr>
            </a:lvl8pPr>
            <a:lvl9pPr indent="0" lvl="8" marL="0" marR="0" rtl="0" algn="r">
              <a:spcBef>
                <a:spcPts val="0"/>
              </a:spcBef>
              <a:buNone/>
              <a:defRPr sz="1200">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
          <p:cNvSpPr txBox="1"/>
          <p:nvPr>
            <p:ph idx="1" type="subTitle"/>
          </p:nvPr>
        </p:nvSpPr>
        <p:spPr>
          <a:xfrm>
            <a:off x="1084264" y="3917950"/>
            <a:ext cx="10537825" cy="48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1" lang="en-US">
                <a:solidFill>
                  <a:srgbClr val="CC04A1"/>
                </a:solidFill>
                <a:latin typeface="Times New Roman"/>
                <a:ea typeface="Times New Roman"/>
                <a:cs typeface="Times New Roman"/>
                <a:sym typeface="Times New Roman"/>
              </a:rPr>
              <a:t>SCHOOL OF COMPUTER ENGINEERING AND TECHNOLOGY</a:t>
            </a:r>
            <a:endParaRPr b="1">
              <a:solidFill>
                <a:srgbClr val="CC04A1"/>
              </a:solidFill>
              <a:latin typeface="Times New Roman"/>
              <a:ea typeface="Times New Roman"/>
              <a:cs typeface="Times New Roman"/>
              <a:sym typeface="Times New Roman"/>
            </a:endParaRPr>
          </a:p>
        </p:txBody>
      </p:sp>
      <p:pic>
        <p:nvPicPr>
          <p:cNvPr id="304" name="Google Shape;304;p1"/>
          <p:cNvPicPr preferRelativeResize="0"/>
          <p:nvPr/>
        </p:nvPicPr>
        <p:blipFill rotWithShape="1">
          <a:blip r:embed="rId3">
            <a:alphaModFix/>
          </a:blip>
          <a:srcRect b="0" l="0" r="0" t="0"/>
          <a:stretch/>
        </p:blipFill>
        <p:spPr>
          <a:xfrm>
            <a:off x="869951" y="598488"/>
            <a:ext cx="10190162" cy="2070100"/>
          </a:xfrm>
          <a:prstGeom prst="rect">
            <a:avLst/>
          </a:prstGeom>
          <a:noFill/>
          <a:ln>
            <a:noFill/>
          </a:ln>
          <a:effectLst>
            <a:outerShdw blurRad="292100" rotWithShape="0" algn="tl" dir="2700000" dist="139700">
              <a:srgbClr val="333333">
                <a:alpha val="64705"/>
              </a:srgbClr>
            </a:outerShdw>
          </a:effectLst>
        </p:spPr>
      </p:pic>
      <p:sp>
        <p:nvSpPr>
          <p:cNvPr id="305" name="Google Shape;305;p1"/>
          <p:cNvSpPr/>
          <p:nvPr/>
        </p:nvSpPr>
        <p:spPr>
          <a:xfrm>
            <a:off x="90488" y="2887663"/>
            <a:ext cx="11749088" cy="58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59261D"/>
                </a:solidFill>
                <a:latin typeface="Calibri"/>
                <a:ea typeface="Calibri"/>
                <a:cs typeface="Calibri"/>
                <a:sym typeface="Calibri"/>
              </a:rPr>
              <a:t>CET-----: Object Oriented Programming using C++</a:t>
            </a:r>
            <a:endParaRPr b="1" i="0" sz="3200" u="none" cap="none" strike="noStrike">
              <a:solidFill>
                <a:srgbClr val="59261D"/>
              </a:solidFill>
              <a:latin typeface="Calibri"/>
              <a:ea typeface="Calibri"/>
              <a:cs typeface="Calibri"/>
              <a:sym typeface="Calibri"/>
            </a:endParaRPr>
          </a:p>
        </p:txBody>
      </p:sp>
      <p:sp>
        <p:nvSpPr>
          <p:cNvPr id="306" name="Google Shape;306;p1"/>
          <p:cNvSpPr txBox="1"/>
          <p:nvPr/>
        </p:nvSpPr>
        <p:spPr>
          <a:xfrm>
            <a:off x="1782764" y="4422776"/>
            <a:ext cx="9140825" cy="785813"/>
          </a:xfrm>
          <a:prstGeom prst="rect">
            <a:avLst/>
          </a:prstGeom>
          <a:noFill/>
          <a:ln>
            <a:noFill/>
          </a:ln>
        </p:spPr>
        <p:txBody>
          <a:bodyPr anchorCtr="0" anchor="t" bIns="45700" lIns="91400" spcFirstLastPara="1" rIns="91400" wrap="square" tIns="45700">
            <a:normAutofit lnSpcReduction="10000"/>
          </a:bodyPr>
          <a:lstStyle/>
          <a:p>
            <a:pPr indent="0" lvl="0" marL="0" marR="0" rtl="0" algn="ctr">
              <a:lnSpc>
                <a:spcPct val="120000"/>
              </a:lnSpc>
              <a:spcBef>
                <a:spcPts val="0"/>
              </a:spcBef>
              <a:spcAft>
                <a:spcPts val="0"/>
              </a:spcAft>
              <a:buClr>
                <a:srgbClr val="4A66AC"/>
              </a:buClr>
              <a:buSzPts val="1999"/>
              <a:buFont typeface="Calibri"/>
              <a:buNone/>
            </a:pPr>
            <a:r>
              <a:rPr b="1" i="0" lang="en-US" sz="1999" u="none" cap="none" strike="noStrike">
                <a:solidFill>
                  <a:srgbClr val="242852"/>
                </a:solidFill>
                <a:latin typeface="Times New Roman"/>
                <a:ea typeface="Times New Roman"/>
                <a:cs typeface="Times New Roman"/>
                <a:sym typeface="Times New Roman"/>
              </a:rPr>
              <a:t>F. Y. B. TECH. COMPUTER SCIENCE AND ENGINEERING </a:t>
            </a:r>
            <a:r>
              <a:rPr b="1" i="0" lang="en-US" sz="1999" u="none" cap="none" strike="noStrike">
                <a:solidFill>
                  <a:srgbClr val="C00000"/>
                </a:solidFill>
                <a:latin typeface="Times New Roman"/>
                <a:ea typeface="Times New Roman"/>
                <a:cs typeface="Times New Roman"/>
                <a:sym typeface="Times New Roman"/>
              </a:rPr>
              <a:t>(CYBERSECURITY AND FORENSICS)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Black"/>
              <a:buNone/>
            </a:pPr>
            <a:r>
              <a:rPr lang="en-US"/>
              <a:t>Container</a:t>
            </a:r>
            <a:endParaRPr/>
          </a:p>
        </p:txBody>
      </p:sp>
      <p:sp>
        <p:nvSpPr>
          <p:cNvPr id="388" name="Google Shape;388;p10"/>
          <p:cNvSpPr txBox="1"/>
          <p:nvPr>
            <p:ph idx="1" type="body"/>
          </p:nvPr>
        </p:nvSpPr>
        <p:spPr>
          <a:xfrm>
            <a:off x="1295400" y="1417639"/>
            <a:ext cx="10439400" cy="544036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b="1" lang="en-US"/>
              <a:t>Sequence Containers: </a:t>
            </a:r>
            <a:r>
              <a:rPr lang="en-US"/>
              <a:t> implement data structures which can be accessed in a sequential manner. </a:t>
            </a:r>
            <a:endParaRPr/>
          </a:p>
          <a:p>
            <a:pPr indent="-285750" lvl="1" marL="742950" rtl="0" algn="just">
              <a:spcBef>
                <a:spcPts val="392"/>
              </a:spcBef>
              <a:spcAft>
                <a:spcPts val="0"/>
              </a:spcAft>
              <a:buClr>
                <a:schemeClr val="dk1"/>
              </a:buClr>
              <a:buSzPct val="100000"/>
              <a:buChar char="–"/>
            </a:pPr>
            <a:r>
              <a:rPr lang="en-US"/>
              <a:t>Vector</a:t>
            </a:r>
            <a:endParaRPr/>
          </a:p>
          <a:p>
            <a:pPr indent="-285750" lvl="1" marL="742950" rtl="0" algn="just">
              <a:spcBef>
                <a:spcPts val="392"/>
              </a:spcBef>
              <a:spcAft>
                <a:spcPts val="0"/>
              </a:spcAft>
              <a:buClr>
                <a:schemeClr val="dk1"/>
              </a:buClr>
              <a:buSzPct val="100000"/>
              <a:buChar char="–"/>
            </a:pPr>
            <a:r>
              <a:rPr lang="en-US"/>
              <a:t>List</a:t>
            </a:r>
            <a:endParaRPr/>
          </a:p>
          <a:p>
            <a:pPr indent="-285750" lvl="1" marL="742950" rtl="0" algn="just">
              <a:spcBef>
                <a:spcPts val="392"/>
              </a:spcBef>
              <a:spcAft>
                <a:spcPts val="0"/>
              </a:spcAft>
              <a:buClr>
                <a:schemeClr val="dk1"/>
              </a:buClr>
              <a:buSzPct val="100000"/>
              <a:buChar char="–"/>
            </a:pPr>
            <a:r>
              <a:rPr lang="en-US"/>
              <a:t>Deque</a:t>
            </a:r>
            <a:endParaRPr/>
          </a:p>
          <a:p>
            <a:pPr indent="-285750" lvl="1" marL="742950" rtl="0" algn="just">
              <a:spcBef>
                <a:spcPts val="392"/>
              </a:spcBef>
              <a:spcAft>
                <a:spcPts val="0"/>
              </a:spcAft>
              <a:buClr>
                <a:schemeClr val="dk1"/>
              </a:buClr>
              <a:buSzPct val="100000"/>
              <a:buChar char="–"/>
            </a:pPr>
            <a:r>
              <a:rPr lang="en-US"/>
              <a:t>Arrays</a:t>
            </a:r>
            <a:endParaRPr/>
          </a:p>
          <a:p>
            <a:pPr indent="-285750" lvl="1" marL="742950" rtl="0" algn="just">
              <a:spcBef>
                <a:spcPts val="392"/>
              </a:spcBef>
              <a:spcAft>
                <a:spcPts val="0"/>
              </a:spcAft>
              <a:buClr>
                <a:schemeClr val="dk1"/>
              </a:buClr>
              <a:buSzPct val="100000"/>
              <a:buChar char="–"/>
            </a:pPr>
            <a:r>
              <a:rPr lang="en-US"/>
              <a:t>Forward List</a:t>
            </a:r>
            <a:endParaRPr/>
          </a:p>
          <a:p>
            <a:pPr indent="-342900" lvl="0" marL="342900" rtl="0" algn="just">
              <a:spcBef>
                <a:spcPts val="448"/>
              </a:spcBef>
              <a:spcAft>
                <a:spcPts val="0"/>
              </a:spcAft>
              <a:buClr>
                <a:schemeClr val="dk1"/>
              </a:buClr>
              <a:buSzPct val="100000"/>
              <a:buChar char="•"/>
            </a:pPr>
            <a:r>
              <a:rPr b="1" lang="en-US"/>
              <a:t>Container Adaptors :  </a:t>
            </a:r>
            <a:r>
              <a:rPr lang="en-US"/>
              <a:t>provide a different interface for sequential containers. </a:t>
            </a:r>
            <a:endParaRPr/>
          </a:p>
          <a:p>
            <a:pPr indent="-285750" lvl="1" marL="742950" rtl="0" algn="just">
              <a:spcBef>
                <a:spcPts val="392"/>
              </a:spcBef>
              <a:spcAft>
                <a:spcPts val="0"/>
              </a:spcAft>
              <a:buClr>
                <a:schemeClr val="dk1"/>
              </a:buClr>
              <a:buSzPct val="100000"/>
              <a:buChar char="–"/>
            </a:pPr>
            <a:r>
              <a:rPr lang="en-US"/>
              <a:t>Queue</a:t>
            </a:r>
            <a:endParaRPr/>
          </a:p>
          <a:p>
            <a:pPr indent="-285750" lvl="1" marL="742950" rtl="0" algn="just">
              <a:spcBef>
                <a:spcPts val="392"/>
              </a:spcBef>
              <a:spcAft>
                <a:spcPts val="0"/>
              </a:spcAft>
              <a:buClr>
                <a:schemeClr val="dk1"/>
              </a:buClr>
              <a:buSzPct val="100000"/>
              <a:buChar char="–"/>
            </a:pPr>
            <a:r>
              <a:rPr lang="en-US"/>
              <a:t>Priority Queue</a:t>
            </a:r>
            <a:endParaRPr/>
          </a:p>
          <a:p>
            <a:pPr indent="-285750" lvl="1" marL="742950" rtl="0" algn="just">
              <a:spcBef>
                <a:spcPts val="392"/>
              </a:spcBef>
              <a:spcAft>
                <a:spcPts val="0"/>
              </a:spcAft>
              <a:buClr>
                <a:schemeClr val="dk1"/>
              </a:buClr>
              <a:buSzPct val="100000"/>
              <a:buChar char="–"/>
            </a:pPr>
            <a:r>
              <a:rPr lang="en-US"/>
              <a:t>Stack</a:t>
            </a:r>
            <a:endParaRPr/>
          </a:p>
          <a:p>
            <a:pPr indent="-342900" lvl="0" marL="342900" rtl="0" algn="just">
              <a:spcBef>
                <a:spcPts val="448"/>
              </a:spcBef>
              <a:spcAft>
                <a:spcPts val="0"/>
              </a:spcAft>
              <a:buClr>
                <a:schemeClr val="dk1"/>
              </a:buClr>
              <a:buSzPct val="100000"/>
              <a:buChar char="•"/>
            </a:pPr>
            <a:r>
              <a:rPr b="1" lang="en-US"/>
              <a:t>Associative Containers :</a:t>
            </a:r>
            <a:r>
              <a:rPr lang="en-US"/>
              <a:t>  implement sorted data structures that can be quickly searched (O(log n) complexity). </a:t>
            </a:r>
            <a:endParaRPr/>
          </a:p>
          <a:p>
            <a:pPr indent="-285750" lvl="1" marL="742950" rtl="0" algn="just">
              <a:spcBef>
                <a:spcPts val="392"/>
              </a:spcBef>
              <a:spcAft>
                <a:spcPts val="0"/>
              </a:spcAft>
              <a:buClr>
                <a:schemeClr val="dk1"/>
              </a:buClr>
              <a:buSzPct val="100000"/>
              <a:buChar char="–"/>
            </a:pPr>
            <a:r>
              <a:rPr lang="en-US"/>
              <a:t>Set</a:t>
            </a:r>
            <a:endParaRPr/>
          </a:p>
          <a:p>
            <a:pPr indent="-285750" lvl="1" marL="742950" rtl="0" algn="just">
              <a:spcBef>
                <a:spcPts val="392"/>
              </a:spcBef>
              <a:spcAft>
                <a:spcPts val="0"/>
              </a:spcAft>
              <a:buClr>
                <a:schemeClr val="dk1"/>
              </a:buClr>
              <a:buSzPct val="100000"/>
              <a:buChar char="–"/>
            </a:pPr>
            <a:r>
              <a:rPr lang="en-US"/>
              <a:t>Multiset</a:t>
            </a:r>
            <a:endParaRPr/>
          </a:p>
          <a:p>
            <a:pPr indent="-285750" lvl="1" marL="742950" rtl="0" algn="just">
              <a:spcBef>
                <a:spcPts val="392"/>
              </a:spcBef>
              <a:spcAft>
                <a:spcPts val="0"/>
              </a:spcAft>
              <a:buClr>
                <a:schemeClr val="dk1"/>
              </a:buClr>
              <a:buSzPct val="100000"/>
              <a:buChar char="–"/>
            </a:pPr>
            <a:r>
              <a:rPr lang="en-US"/>
              <a:t>Map</a:t>
            </a:r>
            <a:endParaRPr/>
          </a:p>
          <a:p>
            <a:pPr indent="-285750" lvl="1" marL="742950" rtl="0" algn="just">
              <a:spcBef>
                <a:spcPts val="392"/>
              </a:spcBef>
              <a:spcAft>
                <a:spcPts val="0"/>
              </a:spcAft>
              <a:buClr>
                <a:schemeClr val="dk1"/>
              </a:buClr>
              <a:buSzPct val="100000"/>
              <a:buChar char="–"/>
            </a:pPr>
            <a:r>
              <a:rPr lang="en-US"/>
              <a:t>Multimap</a:t>
            </a:r>
            <a:endParaRPr/>
          </a:p>
        </p:txBody>
      </p:sp>
      <p:pic>
        <p:nvPicPr>
          <p:cNvPr id="389" name="Google Shape;389;p10"/>
          <p:cNvPicPr preferRelativeResize="0"/>
          <p:nvPr/>
        </p:nvPicPr>
        <p:blipFill rotWithShape="1">
          <a:blip r:embed="rId3">
            <a:alphaModFix/>
          </a:blip>
          <a:srcRect b="0" l="0" r="0" t="0"/>
          <a:stretch/>
        </p:blipFill>
        <p:spPr>
          <a:xfrm>
            <a:off x="1" y="1"/>
            <a:ext cx="1269267" cy="1199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500"/>
                                        <p:tgtEl>
                                          <p:spTgt spid="3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animEffect filter="fade" transition="in">
                                      <p:cBhvr>
                                        <p:cTn dur="500"/>
                                        <p:tgtEl>
                                          <p:spTgt spid="3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animEffect filter="fade" transition="in">
                                      <p:cBhvr>
                                        <p:cTn dur="500"/>
                                        <p:tgtEl>
                                          <p:spTgt spid="3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animEffect filter="fade" transition="in">
                                      <p:cBhvr>
                                        <p:cTn dur="500"/>
                                        <p:tgtEl>
                                          <p:spTgt spid="3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animEffect filter="fade" transition="in">
                                      <p:cBhvr>
                                        <p:cTn dur="500"/>
                                        <p:tgtEl>
                                          <p:spTgt spid="3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5" st="5"/>
                                            </p:txEl>
                                          </p:spTgt>
                                        </p:tgtEl>
                                        <p:attrNameLst>
                                          <p:attrName>style.visibility</p:attrName>
                                        </p:attrNameLst>
                                      </p:cBhvr>
                                      <p:to>
                                        <p:strVal val="visible"/>
                                      </p:to>
                                    </p:set>
                                    <p:animEffect filter="fade" transition="in">
                                      <p:cBhvr>
                                        <p:cTn dur="500"/>
                                        <p:tgtEl>
                                          <p:spTgt spid="3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6" st="6"/>
                                            </p:txEl>
                                          </p:spTgt>
                                        </p:tgtEl>
                                        <p:attrNameLst>
                                          <p:attrName>style.visibility</p:attrName>
                                        </p:attrNameLst>
                                      </p:cBhvr>
                                      <p:to>
                                        <p:strVal val="visible"/>
                                      </p:to>
                                    </p:set>
                                    <p:animEffect filter="fade" transition="in">
                                      <p:cBhvr>
                                        <p:cTn dur="500"/>
                                        <p:tgtEl>
                                          <p:spTgt spid="3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7" st="7"/>
                                            </p:txEl>
                                          </p:spTgt>
                                        </p:tgtEl>
                                        <p:attrNameLst>
                                          <p:attrName>style.visibility</p:attrName>
                                        </p:attrNameLst>
                                      </p:cBhvr>
                                      <p:to>
                                        <p:strVal val="visible"/>
                                      </p:to>
                                    </p:set>
                                    <p:animEffect filter="fade" transition="in">
                                      <p:cBhvr>
                                        <p:cTn dur="500"/>
                                        <p:tgtEl>
                                          <p:spTgt spid="3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8" st="8"/>
                                            </p:txEl>
                                          </p:spTgt>
                                        </p:tgtEl>
                                        <p:attrNameLst>
                                          <p:attrName>style.visibility</p:attrName>
                                        </p:attrNameLst>
                                      </p:cBhvr>
                                      <p:to>
                                        <p:strVal val="visible"/>
                                      </p:to>
                                    </p:set>
                                    <p:animEffect filter="fade" transition="in">
                                      <p:cBhvr>
                                        <p:cTn dur="500"/>
                                        <p:tgtEl>
                                          <p:spTgt spid="38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9" st="9"/>
                                            </p:txEl>
                                          </p:spTgt>
                                        </p:tgtEl>
                                        <p:attrNameLst>
                                          <p:attrName>style.visibility</p:attrName>
                                        </p:attrNameLst>
                                      </p:cBhvr>
                                      <p:to>
                                        <p:strVal val="visible"/>
                                      </p:to>
                                    </p:set>
                                    <p:animEffect filter="fade" transition="in">
                                      <p:cBhvr>
                                        <p:cTn dur="500"/>
                                        <p:tgtEl>
                                          <p:spTgt spid="38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0" st="10"/>
                                            </p:txEl>
                                          </p:spTgt>
                                        </p:tgtEl>
                                        <p:attrNameLst>
                                          <p:attrName>style.visibility</p:attrName>
                                        </p:attrNameLst>
                                      </p:cBhvr>
                                      <p:to>
                                        <p:strVal val="visible"/>
                                      </p:to>
                                    </p:set>
                                    <p:animEffect filter="fade" transition="in">
                                      <p:cBhvr>
                                        <p:cTn dur="500"/>
                                        <p:tgtEl>
                                          <p:spTgt spid="38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1" st="11"/>
                                            </p:txEl>
                                          </p:spTgt>
                                        </p:tgtEl>
                                        <p:attrNameLst>
                                          <p:attrName>style.visibility</p:attrName>
                                        </p:attrNameLst>
                                      </p:cBhvr>
                                      <p:to>
                                        <p:strVal val="visible"/>
                                      </p:to>
                                    </p:set>
                                    <p:animEffect filter="fade" transition="in">
                                      <p:cBhvr>
                                        <p:cTn dur="500"/>
                                        <p:tgtEl>
                                          <p:spTgt spid="38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2" st="12"/>
                                            </p:txEl>
                                          </p:spTgt>
                                        </p:tgtEl>
                                        <p:attrNameLst>
                                          <p:attrName>style.visibility</p:attrName>
                                        </p:attrNameLst>
                                      </p:cBhvr>
                                      <p:to>
                                        <p:strVal val="visible"/>
                                      </p:to>
                                    </p:set>
                                    <p:animEffect filter="fade" transition="in">
                                      <p:cBhvr>
                                        <p:cTn dur="500"/>
                                        <p:tgtEl>
                                          <p:spTgt spid="38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3" st="13"/>
                                            </p:txEl>
                                          </p:spTgt>
                                        </p:tgtEl>
                                        <p:attrNameLst>
                                          <p:attrName>style.visibility</p:attrName>
                                        </p:attrNameLst>
                                      </p:cBhvr>
                                      <p:to>
                                        <p:strVal val="visible"/>
                                      </p:to>
                                    </p:set>
                                    <p:animEffect filter="fade" transition="in">
                                      <p:cBhvr>
                                        <p:cTn dur="500"/>
                                        <p:tgtEl>
                                          <p:spTgt spid="38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4" st="14"/>
                                            </p:txEl>
                                          </p:spTgt>
                                        </p:tgtEl>
                                        <p:attrNameLst>
                                          <p:attrName>style.visibility</p:attrName>
                                        </p:attrNameLst>
                                      </p:cBhvr>
                                      <p:to>
                                        <p:strVal val="visible"/>
                                      </p:to>
                                    </p:set>
                                    <p:animEffect filter="fade" transition="in">
                                      <p:cBhvr>
                                        <p:cTn dur="500"/>
                                        <p:tgtEl>
                                          <p:spTgt spid="388">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Calibri"/>
              <a:buNone/>
            </a:pPr>
            <a:r>
              <a:rPr lang="en-US">
                <a:solidFill>
                  <a:srgbClr val="000000"/>
                </a:solidFill>
                <a:latin typeface="Calibri"/>
                <a:ea typeface="Calibri"/>
                <a:cs typeface="Calibri"/>
                <a:sym typeface="Calibri"/>
              </a:rPr>
              <a:t>Sequence Containers: Array and Linked List</a:t>
            </a:r>
            <a:endParaRPr/>
          </a:p>
        </p:txBody>
      </p:sp>
      <p:sp>
        <p:nvSpPr>
          <p:cNvPr id="395" name="Google Shape;395;p11"/>
          <p:cNvSpPr txBox="1"/>
          <p:nvPr>
            <p:ph idx="1" type="body"/>
          </p:nvPr>
        </p:nvSpPr>
        <p:spPr>
          <a:xfrm>
            <a:off x="1269268" y="1474428"/>
            <a:ext cx="10311705" cy="53835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lnSpc>
                <a:spcPct val="100000"/>
              </a:lnSpc>
              <a:spcBef>
                <a:spcPts val="0"/>
              </a:spcBef>
              <a:spcAft>
                <a:spcPts val="0"/>
              </a:spcAft>
              <a:buClr>
                <a:srgbClr val="000000"/>
              </a:buClr>
              <a:buSzPct val="100000"/>
              <a:buFont typeface="Noto Sans Symbols"/>
              <a:buChar char="▪"/>
            </a:pPr>
            <a:r>
              <a:rPr lang="en-US">
                <a:solidFill>
                  <a:srgbClr val="000000"/>
                </a:solidFill>
              </a:rPr>
              <a:t>A sequence container stores a set of elements in sequence in other words each element is preceded by one specific element and followed by another &lt;vector&gt;, &lt;list&gt; and &lt;deque&gt; are sequential containers.</a:t>
            </a:r>
            <a:endParaRPr/>
          </a:p>
          <a:p>
            <a:pPr indent="-170180" lvl="0" marL="342900" rtl="0" algn="just">
              <a:lnSpc>
                <a:spcPct val="100000"/>
              </a:lnSpc>
              <a:spcBef>
                <a:spcPts val="544"/>
              </a:spcBef>
              <a:spcAft>
                <a:spcPts val="0"/>
              </a:spcAft>
              <a:buClr>
                <a:schemeClr val="dk1"/>
              </a:buClr>
              <a:buSzPct val="100000"/>
              <a:buNone/>
            </a:pPr>
            <a:r>
              <a:t/>
            </a:r>
            <a:endParaRPr>
              <a:solidFill>
                <a:srgbClr val="000000"/>
              </a:solidFill>
            </a:endParaRPr>
          </a:p>
          <a:p>
            <a:pPr indent="-342900" lvl="0" marL="342900" rtl="0" algn="just">
              <a:lnSpc>
                <a:spcPct val="100000"/>
              </a:lnSpc>
              <a:spcBef>
                <a:spcPts val="544"/>
              </a:spcBef>
              <a:spcAft>
                <a:spcPts val="0"/>
              </a:spcAft>
              <a:buClr>
                <a:srgbClr val="000000"/>
              </a:buClr>
              <a:buSzPct val="100000"/>
              <a:buFont typeface="Noto Sans Symbols"/>
              <a:buChar char="▪"/>
            </a:pPr>
            <a:r>
              <a:rPr lang="en-US">
                <a:solidFill>
                  <a:srgbClr val="000000"/>
                </a:solidFill>
              </a:rPr>
              <a:t>&lt;vector&gt; : is an expandable array that can shrink or grow in size but still has the disadvantage of inserting or deleting elements in the middle.</a:t>
            </a:r>
            <a:endParaRPr/>
          </a:p>
          <a:p>
            <a:pPr indent="-170180" lvl="0" marL="342900" rtl="0" algn="just">
              <a:lnSpc>
                <a:spcPct val="100000"/>
              </a:lnSpc>
              <a:spcBef>
                <a:spcPts val="544"/>
              </a:spcBef>
              <a:spcAft>
                <a:spcPts val="0"/>
              </a:spcAft>
              <a:buClr>
                <a:schemeClr val="dk1"/>
              </a:buClr>
              <a:buSzPct val="100000"/>
              <a:buNone/>
            </a:pPr>
            <a:r>
              <a:t/>
            </a:r>
            <a:endParaRPr>
              <a:solidFill>
                <a:srgbClr val="000000"/>
              </a:solidFill>
            </a:endParaRPr>
          </a:p>
          <a:p>
            <a:pPr indent="-342900" lvl="0" marL="342900" rtl="0" algn="just">
              <a:lnSpc>
                <a:spcPct val="100000"/>
              </a:lnSpc>
              <a:spcBef>
                <a:spcPts val="544"/>
              </a:spcBef>
              <a:spcAft>
                <a:spcPts val="0"/>
              </a:spcAft>
              <a:buClr>
                <a:srgbClr val="000000"/>
              </a:buClr>
              <a:buSzPct val="100000"/>
              <a:buFont typeface="Noto Sans Symbols"/>
              <a:buChar char="▪"/>
            </a:pPr>
            <a:r>
              <a:rPr lang="en-US">
                <a:solidFill>
                  <a:srgbClr val="000000"/>
                </a:solidFill>
              </a:rPr>
              <a:t>&lt;list&gt; : is a traditional double linked list it is quick to insert or delete elements but has v.slow random access</a:t>
            </a:r>
            <a:endParaRPr/>
          </a:p>
          <a:p>
            <a:pPr indent="-170180" lvl="0" marL="342900" rtl="0" algn="just">
              <a:lnSpc>
                <a:spcPct val="100000"/>
              </a:lnSpc>
              <a:spcBef>
                <a:spcPts val="544"/>
              </a:spcBef>
              <a:spcAft>
                <a:spcPts val="0"/>
              </a:spcAft>
              <a:buClr>
                <a:schemeClr val="dk1"/>
              </a:buClr>
              <a:buSzPct val="100000"/>
              <a:buNone/>
            </a:pPr>
            <a:r>
              <a:t/>
            </a:r>
            <a:endParaRPr>
              <a:solidFill>
                <a:srgbClr val="000000"/>
              </a:solidFill>
            </a:endParaRPr>
          </a:p>
          <a:p>
            <a:pPr indent="-342900" lvl="0" marL="342900" rtl="0" algn="just">
              <a:lnSpc>
                <a:spcPct val="100000"/>
              </a:lnSpc>
              <a:spcBef>
                <a:spcPts val="544"/>
              </a:spcBef>
              <a:spcAft>
                <a:spcPts val="0"/>
              </a:spcAft>
              <a:buClr>
                <a:srgbClr val="000000"/>
              </a:buClr>
              <a:buSzPct val="100000"/>
              <a:buFont typeface="Noto Sans Symbols"/>
              <a:buChar char="▪"/>
            </a:pPr>
            <a:r>
              <a:rPr lang="en-US">
                <a:solidFill>
                  <a:srgbClr val="000000"/>
                </a:solidFill>
              </a:rPr>
              <a:t>&lt;deque&gt; : is a double-ended queue that means one can insert and delete elements from both ends it is a kind of combination between a stack and a queue </a:t>
            </a:r>
            <a:endParaRPr/>
          </a:p>
          <a:p>
            <a:pPr indent="-170180" lvl="0" marL="342900" rtl="0" algn="just">
              <a:lnSpc>
                <a:spcPct val="100000"/>
              </a:lnSpc>
              <a:spcBef>
                <a:spcPts val="544"/>
              </a:spcBef>
              <a:spcAft>
                <a:spcPts val="0"/>
              </a:spcAft>
              <a:buClr>
                <a:schemeClr val="dk1"/>
              </a:buClr>
              <a:buSzPct val="100000"/>
              <a:buNone/>
            </a:pPr>
            <a:r>
              <a:t/>
            </a:r>
            <a:endParaRPr>
              <a:solidFill>
                <a:srgbClr val="000000"/>
              </a:solidFill>
            </a:endParaRPr>
          </a:p>
          <a:p>
            <a:pPr indent="-170180" lvl="0" marL="342900" rtl="0" algn="just">
              <a:lnSpc>
                <a:spcPct val="100000"/>
              </a:lnSpc>
              <a:spcBef>
                <a:spcPts val="544"/>
              </a:spcBef>
              <a:spcAft>
                <a:spcPts val="0"/>
              </a:spcAft>
              <a:buClr>
                <a:schemeClr val="dk1"/>
              </a:buClr>
              <a:buSzPct val="100000"/>
              <a:buNone/>
            </a:pPr>
            <a:r>
              <a:t/>
            </a:r>
            <a:endParaRPr>
              <a:solidFill>
                <a:srgbClr val="000000"/>
              </a:solidFill>
            </a:endParaRPr>
          </a:p>
        </p:txBody>
      </p:sp>
      <p:pic>
        <p:nvPicPr>
          <p:cNvPr id="396" name="Google Shape;396;p11"/>
          <p:cNvPicPr preferRelativeResize="0"/>
          <p:nvPr/>
        </p:nvPicPr>
        <p:blipFill rotWithShape="1">
          <a:blip r:embed="rId3">
            <a:alphaModFix/>
          </a:blip>
          <a:srcRect b="0" l="0" r="0" t="0"/>
          <a:stretch/>
        </p:blipFill>
        <p:spPr>
          <a:xfrm>
            <a:off x="1" y="1"/>
            <a:ext cx="1269267" cy="11997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Black"/>
              <a:buNone/>
            </a:pPr>
            <a:r>
              <a:rPr lang="en-US"/>
              <a:t>Linked List</a:t>
            </a:r>
            <a:endParaRPr/>
          </a:p>
        </p:txBody>
      </p:sp>
      <p:pic>
        <p:nvPicPr>
          <p:cNvPr id="402" name="Google Shape;402;p12"/>
          <p:cNvPicPr preferRelativeResize="0"/>
          <p:nvPr/>
        </p:nvPicPr>
        <p:blipFill rotWithShape="1">
          <a:blip r:embed="rId3">
            <a:alphaModFix/>
          </a:blip>
          <a:srcRect b="0" l="0" r="0" t="0"/>
          <a:stretch/>
        </p:blipFill>
        <p:spPr>
          <a:xfrm>
            <a:off x="2743200" y="1676400"/>
            <a:ext cx="6419850" cy="800100"/>
          </a:xfrm>
          <a:prstGeom prst="rect">
            <a:avLst/>
          </a:prstGeom>
          <a:noFill/>
          <a:ln>
            <a:noFill/>
          </a:ln>
        </p:spPr>
      </p:pic>
      <p:pic>
        <p:nvPicPr>
          <p:cNvPr id="403" name="Google Shape;403;p12"/>
          <p:cNvPicPr preferRelativeResize="0"/>
          <p:nvPr/>
        </p:nvPicPr>
        <p:blipFill rotWithShape="1">
          <a:blip r:embed="rId4">
            <a:alphaModFix/>
          </a:blip>
          <a:srcRect b="0" l="0" r="0" t="0"/>
          <a:stretch/>
        </p:blipFill>
        <p:spPr>
          <a:xfrm>
            <a:off x="1066801" y="2590800"/>
            <a:ext cx="9552849" cy="3733800"/>
          </a:xfrm>
          <a:prstGeom prst="rect">
            <a:avLst/>
          </a:prstGeom>
          <a:noFill/>
          <a:ln>
            <a:noFill/>
          </a:ln>
        </p:spPr>
      </p:pic>
      <p:pic>
        <p:nvPicPr>
          <p:cNvPr id="404" name="Google Shape;404;p12"/>
          <p:cNvPicPr preferRelativeResize="0"/>
          <p:nvPr/>
        </p:nvPicPr>
        <p:blipFill rotWithShape="1">
          <a:blip r:embed="rId5">
            <a:alphaModFix/>
          </a:blip>
          <a:srcRect b="0" l="0" r="0" t="0"/>
          <a:stretch/>
        </p:blipFill>
        <p:spPr>
          <a:xfrm>
            <a:off x="1" y="1"/>
            <a:ext cx="1269267" cy="11997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Arial Black"/>
              <a:buNone/>
            </a:pPr>
            <a:r>
              <a:rPr lang="en-US">
                <a:solidFill>
                  <a:srgbClr val="000000"/>
                </a:solidFill>
              </a:rPr>
              <a:t>Algorithms</a:t>
            </a:r>
            <a:endParaRPr/>
          </a:p>
        </p:txBody>
      </p:sp>
      <p:sp>
        <p:nvSpPr>
          <p:cNvPr id="410" name="Google Shape;410;p13"/>
          <p:cNvSpPr txBox="1"/>
          <p:nvPr>
            <p:ph idx="1" type="body"/>
          </p:nvPr>
        </p:nvSpPr>
        <p:spPr>
          <a:xfrm>
            <a:off x="611030" y="1600202"/>
            <a:ext cx="10969943" cy="5105399"/>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US"/>
              <a:t>The Standard Template Library provides a number of useful, generic algorithms to perform the most commonly used operations on groups/sequences of elements. These operations include traversals, searching, sorting and insertion/removal of elements.</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US"/>
              <a:t>The way that these algorithms are implemented is closely related to the idea of the containers and iterators, although, as we will see, they can be used with standard arrays and pointers.</a:t>
            </a:r>
            <a:endParaRPr/>
          </a:p>
          <a:p>
            <a:pPr indent="-139700" lvl="0" marL="342900" rtl="0" algn="l">
              <a:spcBef>
                <a:spcPts val="640"/>
              </a:spcBef>
              <a:spcAft>
                <a:spcPts val="0"/>
              </a:spcAft>
              <a:buClr>
                <a:schemeClr val="dk1"/>
              </a:buClr>
              <a:buSzPts val="3200"/>
              <a:buNone/>
            </a:pPr>
            <a:r>
              <a:t/>
            </a:r>
            <a:endParaRPr/>
          </a:p>
        </p:txBody>
      </p:sp>
      <p:pic>
        <p:nvPicPr>
          <p:cNvPr id="411" name="Google Shape;411;p13"/>
          <p:cNvPicPr preferRelativeResize="0"/>
          <p:nvPr/>
        </p:nvPicPr>
        <p:blipFill rotWithShape="1">
          <a:blip r:embed="rId3">
            <a:alphaModFix/>
          </a:blip>
          <a:srcRect b="0" l="0" r="0" t="0"/>
          <a:stretch/>
        </p:blipFill>
        <p:spPr>
          <a:xfrm>
            <a:off x="1" y="1"/>
            <a:ext cx="1269267" cy="1199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500"/>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500"/>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500"/>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500"/>
                                        <p:tgtEl>
                                          <p:spTgt spid="4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Arial Black"/>
              <a:buNone/>
            </a:pPr>
            <a:r>
              <a:rPr lang="en-US">
                <a:solidFill>
                  <a:srgbClr val="000000"/>
                </a:solidFill>
              </a:rPr>
              <a:t>Algorithms</a:t>
            </a:r>
            <a:endParaRPr/>
          </a:p>
        </p:txBody>
      </p:sp>
      <p:pic>
        <p:nvPicPr>
          <p:cNvPr id="417" name="Google Shape;417;p14"/>
          <p:cNvPicPr preferRelativeResize="0"/>
          <p:nvPr/>
        </p:nvPicPr>
        <p:blipFill rotWithShape="1">
          <a:blip r:embed="rId3">
            <a:alphaModFix/>
          </a:blip>
          <a:srcRect b="0" l="0" r="0" t="0"/>
          <a:stretch/>
        </p:blipFill>
        <p:spPr>
          <a:xfrm>
            <a:off x="1600201" y="1600200"/>
            <a:ext cx="8973505" cy="4953000"/>
          </a:xfrm>
          <a:prstGeom prst="rect">
            <a:avLst/>
          </a:prstGeom>
          <a:noFill/>
          <a:ln>
            <a:noFill/>
          </a:ln>
        </p:spPr>
      </p:pic>
      <p:pic>
        <p:nvPicPr>
          <p:cNvPr id="418" name="Google Shape;418;p14"/>
          <p:cNvPicPr preferRelativeResize="0"/>
          <p:nvPr/>
        </p:nvPicPr>
        <p:blipFill rotWithShape="1">
          <a:blip r:embed="rId4">
            <a:alphaModFix/>
          </a:blip>
          <a:srcRect b="0" l="0" r="0" t="0"/>
          <a:stretch/>
        </p:blipFill>
        <p:spPr>
          <a:xfrm>
            <a:off x="1" y="1"/>
            <a:ext cx="1269267" cy="11997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Arial Black"/>
              <a:buNone/>
            </a:pPr>
            <a:r>
              <a:rPr b="1" lang="en-US">
                <a:solidFill>
                  <a:srgbClr val="000000"/>
                </a:solidFill>
              </a:rPr>
              <a:t>Iterators</a:t>
            </a:r>
            <a:endParaRPr/>
          </a:p>
        </p:txBody>
      </p:sp>
      <p:sp>
        <p:nvSpPr>
          <p:cNvPr id="424" name="Google Shape;424;p15"/>
          <p:cNvSpPr txBox="1"/>
          <p:nvPr>
            <p:ph idx="1" type="body"/>
          </p:nvPr>
        </p:nvSpPr>
        <p:spPr>
          <a:xfrm>
            <a:off x="1269268" y="1417639"/>
            <a:ext cx="10311705" cy="50593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Iterators are allow to traverse sequences</a:t>
            </a:r>
            <a:endParaRPr/>
          </a:p>
          <a:p>
            <a:pPr indent="-342900" lvl="0" marL="342900" rtl="0" algn="l">
              <a:spcBef>
                <a:spcPts val="1240"/>
              </a:spcBef>
              <a:spcAft>
                <a:spcPts val="0"/>
              </a:spcAft>
              <a:buClr>
                <a:schemeClr val="dk1"/>
              </a:buClr>
              <a:buSzPts val="3200"/>
              <a:buChar char="•"/>
            </a:pPr>
            <a:r>
              <a:rPr lang="en-US"/>
              <a:t>Main Methods</a:t>
            </a:r>
            <a:endParaRPr/>
          </a:p>
          <a:p>
            <a:pPr indent="-285750" lvl="1" marL="742950" rtl="0" algn="l">
              <a:spcBef>
                <a:spcPts val="1160"/>
              </a:spcBef>
              <a:spcAft>
                <a:spcPts val="0"/>
              </a:spcAft>
              <a:buClr>
                <a:schemeClr val="dk1"/>
              </a:buClr>
              <a:buSzPts val="2800"/>
              <a:buChar char="–"/>
            </a:pPr>
            <a:r>
              <a:rPr lang="en-US"/>
              <a:t>operator* </a:t>
            </a:r>
            <a:endParaRPr/>
          </a:p>
          <a:p>
            <a:pPr indent="-285750" lvl="1" marL="742950" rtl="0" algn="l">
              <a:spcBef>
                <a:spcPts val="1160"/>
              </a:spcBef>
              <a:spcAft>
                <a:spcPts val="0"/>
              </a:spcAft>
              <a:buClr>
                <a:schemeClr val="dk1"/>
              </a:buClr>
              <a:buSzPts val="2800"/>
              <a:buChar char="–"/>
            </a:pPr>
            <a:r>
              <a:rPr lang="en-US"/>
              <a:t>operator++, and operator—</a:t>
            </a:r>
            <a:endParaRPr/>
          </a:p>
          <a:p>
            <a:pPr indent="-342900" lvl="0" marL="342900" rtl="0" algn="l">
              <a:spcBef>
                <a:spcPts val="1240"/>
              </a:spcBef>
              <a:spcAft>
                <a:spcPts val="0"/>
              </a:spcAft>
              <a:buClr>
                <a:schemeClr val="dk1"/>
              </a:buClr>
              <a:buSzPts val="3200"/>
              <a:buChar char="•"/>
            </a:pPr>
            <a:r>
              <a:rPr lang="en-US"/>
              <a:t>Different types of iterators - to support read, write and random access</a:t>
            </a:r>
            <a:endParaRPr/>
          </a:p>
          <a:p>
            <a:pPr indent="-342900" lvl="0" marL="342900" rtl="0" algn="l">
              <a:spcBef>
                <a:spcPts val="1240"/>
              </a:spcBef>
              <a:spcAft>
                <a:spcPts val="0"/>
              </a:spcAft>
              <a:buClr>
                <a:schemeClr val="dk1"/>
              </a:buClr>
              <a:buSzPts val="3200"/>
              <a:buChar char="•"/>
            </a:pPr>
            <a:r>
              <a:rPr lang="en-US"/>
              <a:t>Containers define their own iterator types</a:t>
            </a:r>
            <a:endParaRPr/>
          </a:p>
          <a:p>
            <a:pPr indent="-342900" lvl="0" marL="342900" rtl="0" algn="l">
              <a:spcBef>
                <a:spcPts val="1240"/>
              </a:spcBef>
              <a:spcAft>
                <a:spcPts val="0"/>
              </a:spcAft>
              <a:buClr>
                <a:schemeClr val="dk1"/>
              </a:buClr>
              <a:buSzPts val="3200"/>
              <a:buChar char="•"/>
            </a:pPr>
            <a:r>
              <a:rPr lang="en-US"/>
              <a:t>Changing the container can invalidate the iterator</a:t>
            </a:r>
            <a:endParaRPr/>
          </a:p>
        </p:txBody>
      </p:sp>
      <p:pic>
        <p:nvPicPr>
          <p:cNvPr id="425" name="Google Shape;425;p15"/>
          <p:cNvPicPr preferRelativeResize="0"/>
          <p:nvPr/>
        </p:nvPicPr>
        <p:blipFill rotWithShape="1">
          <a:blip r:embed="rId3">
            <a:alphaModFix/>
          </a:blip>
          <a:srcRect b="0" l="0" r="0" t="0"/>
          <a:stretch/>
        </p:blipFill>
        <p:spPr>
          <a:xfrm>
            <a:off x="1" y="1"/>
            <a:ext cx="1269267" cy="1199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animEffect filter="fade" transition="in">
                                      <p:cBhvr>
                                        <p:cTn dur="500"/>
                                        <p:tgtEl>
                                          <p:spTgt spid="4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animEffect filter="fade" transition="in">
                                      <p:cBhvr>
                                        <p:cTn dur="500"/>
                                        <p:tgtEl>
                                          <p:spTgt spid="4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animEffect filter="fade" transition="in">
                                      <p:cBhvr>
                                        <p:cTn dur="500"/>
                                        <p:tgtEl>
                                          <p:spTgt spid="4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animEffect filter="fade" transition="in">
                                      <p:cBhvr>
                                        <p:cTn dur="500"/>
                                        <p:tgtEl>
                                          <p:spTgt spid="4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animEffect filter="fade" transition="in">
                                      <p:cBhvr>
                                        <p:cTn dur="500"/>
                                        <p:tgtEl>
                                          <p:spTgt spid="4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5" st="5"/>
                                            </p:txEl>
                                          </p:spTgt>
                                        </p:tgtEl>
                                        <p:attrNameLst>
                                          <p:attrName>style.visibility</p:attrName>
                                        </p:attrNameLst>
                                      </p:cBhvr>
                                      <p:to>
                                        <p:strVal val="visible"/>
                                      </p:to>
                                    </p:set>
                                    <p:animEffect filter="fade" transition="in">
                                      <p:cBhvr>
                                        <p:cTn dur="500"/>
                                        <p:tgtEl>
                                          <p:spTgt spid="4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6" st="6"/>
                                            </p:txEl>
                                          </p:spTgt>
                                        </p:tgtEl>
                                        <p:attrNameLst>
                                          <p:attrName>style.visibility</p:attrName>
                                        </p:attrNameLst>
                                      </p:cBhvr>
                                      <p:to>
                                        <p:strVal val="visible"/>
                                      </p:to>
                                    </p:set>
                                    <p:animEffect filter="fade" transition="in">
                                      <p:cBhvr>
                                        <p:cTn dur="500"/>
                                        <p:tgtEl>
                                          <p:spTgt spid="42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Arial Black"/>
              <a:buNone/>
            </a:pPr>
            <a:r>
              <a:rPr b="1" lang="en-US">
                <a:solidFill>
                  <a:srgbClr val="000000"/>
                </a:solidFill>
              </a:rPr>
              <a:t>Iterators</a:t>
            </a:r>
            <a:endParaRPr/>
          </a:p>
        </p:txBody>
      </p:sp>
      <p:grpSp>
        <p:nvGrpSpPr>
          <p:cNvPr id="431" name="Google Shape;431;p16"/>
          <p:cNvGrpSpPr/>
          <p:nvPr/>
        </p:nvGrpSpPr>
        <p:grpSpPr>
          <a:xfrm>
            <a:off x="6172201" y="3505201"/>
            <a:ext cx="2549525" cy="644525"/>
            <a:chOff x="2925" y="1824"/>
            <a:chExt cx="1606" cy="406"/>
          </a:xfrm>
        </p:grpSpPr>
        <p:pic>
          <p:nvPicPr>
            <p:cNvPr id="432" name="Google Shape;432;p16"/>
            <p:cNvPicPr preferRelativeResize="0"/>
            <p:nvPr/>
          </p:nvPicPr>
          <p:blipFill rotWithShape="1">
            <a:blip r:embed="rId3">
              <a:alphaModFix/>
            </a:blip>
            <a:srcRect b="0" l="0" r="0" t="0"/>
            <a:stretch/>
          </p:blipFill>
          <p:spPr>
            <a:xfrm>
              <a:off x="2925" y="1824"/>
              <a:ext cx="1606" cy="406"/>
            </a:xfrm>
            <a:prstGeom prst="rect">
              <a:avLst/>
            </a:prstGeom>
            <a:noFill/>
            <a:ln>
              <a:noFill/>
            </a:ln>
          </p:spPr>
        </p:pic>
        <p:sp>
          <p:nvSpPr>
            <p:cNvPr id="433" name="Google Shape;433;p16"/>
            <p:cNvSpPr/>
            <p:nvPr/>
          </p:nvSpPr>
          <p:spPr>
            <a:xfrm>
              <a:off x="3034" y="1899"/>
              <a:ext cx="1372" cy="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Output Iterator</a:t>
              </a:r>
              <a:endParaRPr/>
            </a:p>
          </p:txBody>
        </p:sp>
      </p:grpSp>
      <p:grpSp>
        <p:nvGrpSpPr>
          <p:cNvPr id="434" name="Google Shape;434;p16"/>
          <p:cNvGrpSpPr/>
          <p:nvPr/>
        </p:nvGrpSpPr>
        <p:grpSpPr>
          <a:xfrm>
            <a:off x="3429001" y="3505201"/>
            <a:ext cx="2549525" cy="644525"/>
            <a:chOff x="1197" y="1824"/>
            <a:chExt cx="1606" cy="406"/>
          </a:xfrm>
        </p:grpSpPr>
        <p:pic>
          <p:nvPicPr>
            <p:cNvPr id="435" name="Google Shape;435;p16"/>
            <p:cNvPicPr preferRelativeResize="0"/>
            <p:nvPr/>
          </p:nvPicPr>
          <p:blipFill rotWithShape="1">
            <a:blip r:embed="rId3">
              <a:alphaModFix/>
            </a:blip>
            <a:srcRect b="0" l="0" r="0" t="0"/>
            <a:stretch/>
          </p:blipFill>
          <p:spPr>
            <a:xfrm>
              <a:off x="1197" y="1824"/>
              <a:ext cx="1606" cy="406"/>
            </a:xfrm>
            <a:prstGeom prst="rect">
              <a:avLst/>
            </a:prstGeom>
            <a:noFill/>
            <a:ln>
              <a:noFill/>
            </a:ln>
          </p:spPr>
        </p:pic>
        <p:sp>
          <p:nvSpPr>
            <p:cNvPr id="436" name="Google Shape;436;p16"/>
            <p:cNvSpPr/>
            <p:nvPr/>
          </p:nvSpPr>
          <p:spPr>
            <a:xfrm>
              <a:off x="1306" y="1899"/>
              <a:ext cx="1372" cy="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Input Iterator</a:t>
              </a:r>
              <a:endParaRPr b="1" sz="1800">
                <a:solidFill>
                  <a:srgbClr val="000000"/>
                </a:solidFill>
                <a:latin typeface="Calibri"/>
                <a:ea typeface="Calibri"/>
                <a:cs typeface="Calibri"/>
                <a:sym typeface="Calibri"/>
              </a:endParaRPr>
            </a:p>
          </p:txBody>
        </p:sp>
      </p:grpSp>
      <p:grpSp>
        <p:nvGrpSpPr>
          <p:cNvPr id="437" name="Google Shape;437;p16"/>
          <p:cNvGrpSpPr/>
          <p:nvPr/>
        </p:nvGrpSpPr>
        <p:grpSpPr>
          <a:xfrm>
            <a:off x="3429001" y="2590801"/>
            <a:ext cx="2549525" cy="644525"/>
            <a:chOff x="1197" y="1248"/>
            <a:chExt cx="1606" cy="406"/>
          </a:xfrm>
        </p:grpSpPr>
        <p:pic>
          <p:nvPicPr>
            <p:cNvPr id="438" name="Google Shape;438;p16"/>
            <p:cNvPicPr preferRelativeResize="0"/>
            <p:nvPr/>
          </p:nvPicPr>
          <p:blipFill rotWithShape="1">
            <a:blip r:embed="rId3">
              <a:alphaModFix/>
            </a:blip>
            <a:srcRect b="0" l="0" r="0" t="0"/>
            <a:stretch/>
          </p:blipFill>
          <p:spPr>
            <a:xfrm>
              <a:off x="1197" y="1248"/>
              <a:ext cx="1606" cy="406"/>
            </a:xfrm>
            <a:prstGeom prst="rect">
              <a:avLst/>
            </a:prstGeom>
            <a:noFill/>
            <a:ln>
              <a:noFill/>
            </a:ln>
          </p:spPr>
        </p:pic>
        <p:sp>
          <p:nvSpPr>
            <p:cNvPr id="439" name="Google Shape;439;p16"/>
            <p:cNvSpPr/>
            <p:nvPr/>
          </p:nvSpPr>
          <p:spPr>
            <a:xfrm>
              <a:off x="1306" y="1323"/>
              <a:ext cx="1372" cy="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Trivial Iterator</a:t>
              </a:r>
              <a:endParaRPr/>
            </a:p>
          </p:txBody>
        </p:sp>
      </p:grpSp>
      <p:grpSp>
        <p:nvGrpSpPr>
          <p:cNvPr id="440" name="Google Shape;440;p16"/>
          <p:cNvGrpSpPr/>
          <p:nvPr/>
        </p:nvGrpSpPr>
        <p:grpSpPr>
          <a:xfrm>
            <a:off x="4495801" y="4343401"/>
            <a:ext cx="3159125" cy="644525"/>
            <a:chOff x="1869" y="2352"/>
            <a:chExt cx="1990" cy="406"/>
          </a:xfrm>
        </p:grpSpPr>
        <p:pic>
          <p:nvPicPr>
            <p:cNvPr id="441" name="Google Shape;441;p16"/>
            <p:cNvPicPr preferRelativeResize="0"/>
            <p:nvPr/>
          </p:nvPicPr>
          <p:blipFill rotWithShape="1">
            <a:blip r:embed="rId4">
              <a:alphaModFix/>
            </a:blip>
            <a:srcRect b="0" l="0" r="0" t="0"/>
            <a:stretch/>
          </p:blipFill>
          <p:spPr>
            <a:xfrm>
              <a:off x="1869" y="2352"/>
              <a:ext cx="1990" cy="406"/>
            </a:xfrm>
            <a:prstGeom prst="rect">
              <a:avLst/>
            </a:prstGeom>
            <a:noFill/>
            <a:ln>
              <a:noFill/>
            </a:ln>
          </p:spPr>
        </p:pic>
        <p:sp>
          <p:nvSpPr>
            <p:cNvPr id="442" name="Google Shape;442;p16"/>
            <p:cNvSpPr/>
            <p:nvPr/>
          </p:nvSpPr>
          <p:spPr>
            <a:xfrm>
              <a:off x="1979" y="2427"/>
              <a:ext cx="1754" cy="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Forward Iterator</a:t>
              </a:r>
              <a:endParaRPr/>
            </a:p>
          </p:txBody>
        </p:sp>
      </p:grpSp>
      <p:grpSp>
        <p:nvGrpSpPr>
          <p:cNvPr id="443" name="Google Shape;443;p16"/>
          <p:cNvGrpSpPr/>
          <p:nvPr/>
        </p:nvGrpSpPr>
        <p:grpSpPr>
          <a:xfrm>
            <a:off x="4419601" y="5257801"/>
            <a:ext cx="3616325" cy="644525"/>
            <a:chOff x="1821" y="2928"/>
            <a:chExt cx="2278" cy="406"/>
          </a:xfrm>
        </p:grpSpPr>
        <p:pic>
          <p:nvPicPr>
            <p:cNvPr id="444" name="Google Shape;444;p16"/>
            <p:cNvPicPr preferRelativeResize="0"/>
            <p:nvPr/>
          </p:nvPicPr>
          <p:blipFill rotWithShape="1">
            <a:blip r:embed="rId5">
              <a:alphaModFix/>
            </a:blip>
            <a:srcRect b="0" l="0" r="0" t="0"/>
            <a:stretch/>
          </p:blipFill>
          <p:spPr>
            <a:xfrm>
              <a:off x="1821" y="2928"/>
              <a:ext cx="2278" cy="406"/>
            </a:xfrm>
            <a:prstGeom prst="rect">
              <a:avLst/>
            </a:prstGeom>
            <a:noFill/>
            <a:ln>
              <a:noFill/>
            </a:ln>
          </p:spPr>
        </p:pic>
        <p:sp>
          <p:nvSpPr>
            <p:cNvPr id="445" name="Google Shape;445;p16"/>
            <p:cNvSpPr/>
            <p:nvPr/>
          </p:nvSpPr>
          <p:spPr>
            <a:xfrm>
              <a:off x="1931" y="3003"/>
              <a:ext cx="2042" cy="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Bi-directional Iterator</a:t>
              </a:r>
              <a:endParaRPr/>
            </a:p>
          </p:txBody>
        </p:sp>
      </p:grpSp>
      <p:grpSp>
        <p:nvGrpSpPr>
          <p:cNvPr id="446" name="Google Shape;446;p16"/>
          <p:cNvGrpSpPr/>
          <p:nvPr/>
        </p:nvGrpSpPr>
        <p:grpSpPr>
          <a:xfrm>
            <a:off x="4114801" y="6019801"/>
            <a:ext cx="4149725" cy="644525"/>
            <a:chOff x="1629" y="3408"/>
            <a:chExt cx="2614" cy="406"/>
          </a:xfrm>
        </p:grpSpPr>
        <p:pic>
          <p:nvPicPr>
            <p:cNvPr id="447" name="Google Shape;447;p16"/>
            <p:cNvPicPr preferRelativeResize="0"/>
            <p:nvPr/>
          </p:nvPicPr>
          <p:blipFill rotWithShape="1">
            <a:blip r:embed="rId6">
              <a:alphaModFix/>
            </a:blip>
            <a:srcRect b="0" l="0" r="0" t="0"/>
            <a:stretch/>
          </p:blipFill>
          <p:spPr>
            <a:xfrm>
              <a:off x="1629" y="3408"/>
              <a:ext cx="2614" cy="406"/>
            </a:xfrm>
            <a:prstGeom prst="rect">
              <a:avLst/>
            </a:prstGeom>
            <a:noFill/>
            <a:ln>
              <a:noFill/>
            </a:ln>
          </p:spPr>
        </p:pic>
        <p:sp>
          <p:nvSpPr>
            <p:cNvPr id="448" name="Google Shape;448;p16"/>
            <p:cNvSpPr/>
            <p:nvPr/>
          </p:nvSpPr>
          <p:spPr>
            <a:xfrm>
              <a:off x="1739" y="3483"/>
              <a:ext cx="2378" cy="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Random-Access Iterator</a:t>
              </a:r>
              <a:endParaRPr/>
            </a:p>
          </p:txBody>
        </p:sp>
      </p:grpSp>
      <p:grpSp>
        <p:nvGrpSpPr>
          <p:cNvPr id="449" name="Google Shape;449;p16"/>
          <p:cNvGrpSpPr/>
          <p:nvPr/>
        </p:nvGrpSpPr>
        <p:grpSpPr>
          <a:xfrm>
            <a:off x="1528762" y="2595564"/>
            <a:ext cx="2211388" cy="930275"/>
            <a:chOff x="0" y="1251"/>
            <a:chExt cx="1393" cy="586"/>
          </a:xfrm>
        </p:grpSpPr>
        <p:sp>
          <p:nvSpPr>
            <p:cNvPr id="450" name="Google Shape;450;p16"/>
            <p:cNvSpPr/>
            <p:nvPr/>
          </p:nvSpPr>
          <p:spPr>
            <a:xfrm>
              <a:off x="0" y="1251"/>
              <a:ext cx="1393" cy="586"/>
            </a:xfrm>
            <a:custGeom>
              <a:rect b="b" l="l" r="r" t="t"/>
              <a:pathLst>
                <a:path extrusionOk="0" h="586" w="1393">
                  <a:moveTo>
                    <a:pt x="684" y="282"/>
                  </a:moveTo>
                  <a:lnTo>
                    <a:pt x="607" y="287"/>
                  </a:lnTo>
                  <a:lnTo>
                    <a:pt x="528" y="288"/>
                  </a:lnTo>
                  <a:lnTo>
                    <a:pt x="422" y="285"/>
                  </a:lnTo>
                  <a:lnTo>
                    <a:pt x="323" y="277"/>
                  </a:lnTo>
                  <a:lnTo>
                    <a:pt x="233" y="264"/>
                  </a:lnTo>
                  <a:lnTo>
                    <a:pt x="192" y="255"/>
                  </a:lnTo>
                  <a:lnTo>
                    <a:pt x="155" y="246"/>
                  </a:lnTo>
                  <a:lnTo>
                    <a:pt x="121" y="236"/>
                  </a:lnTo>
                  <a:lnTo>
                    <a:pt x="90" y="225"/>
                  </a:lnTo>
                  <a:lnTo>
                    <a:pt x="64" y="213"/>
                  </a:lnTo>
                  <a:lnTo>
                    <a:pt x="42" y="201"/>
                  </a:lnTo>
                  <a:lnTo>
                    <a:pt x="24" y="187"/>
                  </a:lnTo>
                  <a:lnTo>
                    <a:pt x="11" y="173"/>
                  </a:lnTo>
                  <a:lnTo>
                    <a:pt x="3" y="159"/>
                  </a:lnTo>
                  <a:lnTo>
                    <a:pt x="0" y="144"/>
                  </a:lnTo>
                  <a:lnTo>
                    <a:pt x="3" y="130"/>
                  </a:lnTo>
                  <a:lnTo>
                    <a:pt x="11" y="115"/>
                  </a:lnTo>
                  <a:lnTo>
                    <a:pt x="24" y="101"/>
                  </a:lnTo>
                  <a:lnTo>
                    <a:pt x="42" y="88"/>
                  </a:lnTo>
                  <a:lnTo>
                    <a:pt x="64" y="76"/>
                  </a:lnTo>
                  <a:lnTo>
                    <a:pt x="90" y="64"/>
                  </a:lnTo>
                  <a:lnTo>
                    <a:pt x="121" y="52"/>
                  </a:lnTo>
                  <a:lnTo>
                    <a:pt x="155" y="42"/>
                  </a:lnTo>
                  <a:lnTo>
                    <a:pt x="192" y="33"/>
                  </a:lnTo>
                  <a:lnTo>
                    <a:pt x="233" y="25"/>
                  </a:lnTo>
                  <a:lnTo>
                    <a:pt x="323" y="11"/>
                  </a:lnTo>
                  <a:lnTo>
                    <a:pt x="422" y="3"/>
                  </a:lnTo>
                  <a:lnTo>
                    <a:pt x="528" y="0"/>
                  </a:lnTo>
                  <a:lnTo>
                    <a:pt x="635" y="3"/>
                  </a:lnTo>
                  <a:lnTo>
                    <a:pt x="734" y="11"/>
                  </a:lnTo>
                  <a:lnTo>
                    <a:pt x="824" y="25"/>
                  </a:lnTo>
                  <a:lnTo>
                    <a:pt x="864" y="33"/>
                  </a:lnTo>
                  <a:lnTo>
                    <a:pt x="901" y="42"/>
                  </a:lnTo>
                  <a:lnTo>
                    <a:pt x="935" y="52"/>
                  </a:lnTo>
                  <a:lnTo>
                    <a:pt x="966" y="64"/>
                  </a:lnTo>
                  <a:lnTo>
                    <a:pt x="992" y="76"/>
                  </a:lnTo>
                  <a:lnTo>
                    <a:pt x="1014" y="88"/>
                  </a:lnTo>
                  <a:lnTo>
                    <a:pt x="1032" y="101"/>
                  </a:lnTo>
                  <a:lnTo>
                    <a:pt x="1046" y="115"/>
                  </a:lnTo>
                  <a:lnTo>
                    <a:pt x="1053" y="130"/>
                  </a:lnTo>
                  <a:lnTo>
                    <a:pt x="1056" y="144"/>
                  </a:lnTo>
                  <a:lnTo>
                    <a:pt x="1053" y="161"/>
                  </a:lnTo>
                  <a:lnTo>
                    <a:pt x="1043" y="176"/>
                  </a:lnTo>
                  <a:lnTo>
                    <a:pt x="1027" y="192"/>
                  </a:lnTo>
                  <a:lnTo>
                    <a:pt x="1005" y="206"/>
                  </a:lnTo>
                  <a:lnTo>
                    <a:pt x="977" y="220"/>
                  </a:lnTo>
                  <a:lnTo>
                    <a:pt x="944" y="233"/>
                  </a:lnTo>
                  <a:lnTo>
                    <a:pt x="905" y="245"/>
                  </a:lnTo>
                  <a:lnTo>
                    <a:pt x="861" y="256"/>
                  </a:lnTo>
                  <a:lnTo>
                    <a:pt x="1392" y="585"/>
                  </a:lnTo>
                  <a:lnTo>
                    <a:pt x="684" y="282"/>
                  </a:lnTo>
                </a:path>
              </a:pathLst>
            </a:custGeom>
            <a:solidFill>
              <a:srgbClr val="CCFFCC"/>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6"/>
            <p:cNvSpPr/>
            <p:nvPr/>
          </p:nvSpPr>
          <p:spPr>
            <a:xfrm>
              <a:off x="198" y="1316"/>
              <a:ext cx="660" cy="15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 input</a:t>
              </a:r>
              <a:endParaRPr/>
            </a:p>
          </p:txBody>
        </p:sp>
      </p:grpSp>
      <p:grpSp>
        <p:nvGrpSpPr>
          <p:cNvPr id="452" name="Google Shape;452;p16"/>
          <p:cNvGrpSpPr/>
          <p:nvPr/>
        </p:nvGrpSpPr>
        <p:grpSpPr>
          <a:xfrm>
            <a:off x="8020050" y="2595563"/>
            <a:ext cx="2349500" cy="882650"/>
            <a:chOff x="4089" y="1251"/>
            <a:chExt cx="1480" cy="556"/>
          </a:xfrm>
        </p:grpSpPr>
        <p:sp>
          <p:nvSpPr>
            <p:cNvPr id="453" name="Google Shape;453;p16"/>
            <p:cNvSpPr/>
            <p:nvPr/>
          </p:nvSpPr>
          <p:spPr>
            <a:xfrm>
              <a:off x="4089" y="1251"/>
              <a:ext cx="1480" cy="556"/>
            </a:xfrm>
            <a:custGeom>
              <a:rect b="b" l="l" r="r" t="t"/>
              <a:pathLst>
                <a:path extrusionOk="0" h="556" w="1480">
                  <a:moveTo>
                    <a:pt x="589" y="249"/>
                  </a:moveTo>
                  <a:lnTo>
                    <a:pt x="552" y="239"/>
                  </a:lnTo>
                  <a:lnTo>
                    <a:pt x="519" y="227"/>
                  </a:lnTo>
                  <a:lnTo>
                    <a:pt x="490" y="214"/>
                  </a:lnTo>
                  <a:lnTo>
                    <a:pt x="466" y="201"/>
                  </a:lnTo>
                  <a:lnTo>
                    <a:pt x="448" y="188"/>
                  </a:lnTo>
                  <a:lnTo>
                    <a:pt x="434" y="174"/>
                  </a:lnTo>
                  <a:lnTo>
                    <a:pt x="426" y="159"/>
                  </a:lnTo>
                  <a:lnTo>
                    <a:pt x="423" y="145"/>
                  </a:lnTo>
                  <a:lnTo>
                    <a:pt x="426" y="130"/>
                  </a:lnTo>
                  <a:lnTo>
                    <a:pt x="434" y="116"/>
                  </a:lnTo>
                  <a:lnTo>
                    <a:pt x="447" y="101"/>
                  </a:lnTo>
                  <a:lnTo>
                    <a:pt x="465" y="88"/>
                  </a:lnTo>
                  <a:lnTo>
                    <a:pt x="487" y="76"/>
                  </a:lnTo>
                  <a:lnTo>
                    <a:pt x="514" y="64"/>
                  </a:lnTo>
                  <a:lnTo>
                    <a:pt x="544" y="53"/>
                  </a:lnTo>
                  <a:lnTo>
                    <a:pt x="578" y="42"/>
                  </a:lnTo>
                  <a:lnTo>
                    <a:pt x="656" y="25"/>
                  </a:lnTo>
                  <a:lnTo>
                    <a:pt x="746" y="11"/>
                  </a:lnTo>
                  <a:lnTo>
                    <a:pt x="845" y="3"/>
                  </a:lnTo>
                  <a:lnTo>
                    <a:pt x="951" y="0"/>
                  </a:lnTo>
                  <a:lnTo>
                    <a:pt x="1058" y="3"/>
                  </a:lnTo>
                  <a:lnTo>
                    <a:pt x="1157" y="11"/>
                  </a:lnTo>
                  <a:lnTo>
                    <a:pt x="1247" y="25"/>
                  </a:lnTo>
                  <a:lnTo>
                    <a:pt x="1325" y="42"/>
                  </a:lnTo>
                  <a:lnTo>
                    <a:pt x="1358" y="53"/>
                  </a:lnTo>
                  <a:lnTo>
                    <a:pt x="1389" y="64"/>
                  </a:lnTo>
                  <a:lnTo>
                    <a:pt x="1415" y="76"/>
                  </a:lnTo>
                  <a:lnTo>
                    <a:pt x="1438" y="88"/>
                  </a:lnTo>
                  <a:lnTo>
                    <a:pt x="1455" y="101"/>
                  </a:lnTo>
                  <a:lnTo>
                    <a:pt x="1468" y="116"/>
                  </a:lnTo>
                  <a:lnTo>
                    <a:pt x="1476" y="130"/>
                  </a:lnTo>
                  <a:lnTo>
                    <a:pt x="1479" y="145"/>
                  </a:lnTo>
                  <a:lnTo>
                    <a:pt x="1476" y="159"/>
                  </a:lnTo>
                  <a:lnTo>
                    <a:pt x="1468" y="174"/>
                  </a:lnTo>
                  <a:lnTo>
                    <a:pt x="1455" y="187"/>
                  </a:lnTo>
                  <a:lnTo>
                    <a:pt x="1438" y="201"/>
                  </a:lnTo>
                  <a:lnTo>
                    <a:pt x="1415" y="213"/>
                  </a:lnTo>
                  <a:lnTo>
                    <a:pt x="1389" y="225"/>
                  </a:lnTo>
                  <a:lnTo>
                    <a:pt x="1358" y="236"/>
                  </a:lnTo>
                  <a:lnTo>
                    <a:pt x="1325" y="246"/>
                  </a:lnTo>
                  <a:lnTo>
                    <a:pt x="1247" y="263"/>
                  </a:lnTo>
                  <a:lnTo>
                    <a:pt x="1157" y="277"/>
                  </a:lnTo>
                  <a:lnTo>
                    <a:pt x="1058" y="285"/>
                  </a:lnTo>
                  <a:lnTo>
                    <a:pt x="951" y="288"/>
                  </a:lnTo>
                  <a:lnTo>
                    <a:pt x="854" y="286"/>
                  </a:lnTo>
                  <a:lnTo>
                    <a:pt x="759" y="278"/>
                  </a:lnTo>
                  <a:lnTo>
                    <a:pt x="0" y="555"/>
                  </a:lnTo>
                  <a:lnTo>
                    <a:pt x="589" y="249"/>
                  </a:lnTo>
                </a:path>
              </a:pathLst>
            </a:custGeom>
            <a:solidFill>
              <a:srgbClr val="CCFFCC"/>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6"/>
            <p:cNvSpPr/>
            <p:nvPr/>
          </p:nvSpPr>
          <p:spPr>
            <a:xfrm>
              <a:off x="4710" y="1316"/>
              <a:ext cx="660" cy="15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 output</a:t>
              </a:r>
              <a:endParaRPr/>
            </a:p>
          </p:txBody>
        </p:sp>
      </p:grpSp>
      <p:grpSp>
        <p:nvGrpSpPr>
          <p:cNvPr id="455" name="Google Shape;455;p16"/>
          <p:cNvGrpSpPr/>
          <p:nvPr/>
        </p:nvGrpSpPr>
        <p:grpSpPr>
          <a:xfrm>
            <a:off x="7558088" y="4119564"/>
            <a:ext cx="2354263" cy="460375"/>
            <a:chOff x="3798" y="2211"/>
            <a:chExt cx="1483" cy="290"/>
          </a:xfrm>
        </p:grpSpPr>
        <p:sp>
          <p:nvSpPr>
            <p:cNvPr id="456" name="Google Shape;456;p16"/>
            <p:cNvSpPr/>
            <p:nvPr/>
          </p:nvSpPr>
          <p:spPr>
            <a:xfrm>
              <a:off x="3798" y="2211"/>
              <a:ext cx="1483" cy="290"/>
            </a:xfrm>
            <a:custGeom>
              <a:rect b="b" l="l" r="r" t="t"/>
              <a:pathLst>
                <a:path extrusionOk="0" h="290" w="1483">
                  <a:moveTo>
                    <a:pt x="452" y="189"/>
                  </a:moveTo>
                  <a:lnTo>
                    <a:pt x="433" y="167"/>
                  </a:lnTo>
                  <a:lnTo>
                    <a:pt x="426" y="144"/>
                  </a:lnTo>
                  <a:lnTo>
                    <a:pt x="429" y="129"/>
                  </a:lnTo>
                  <a:lnTo>
                    <a:pt x="437" y="115"/>
                  </a:lnTo>
                  <a:lnTo>
                    <a:pt x="450" y="102"/>
                  </a:lnTo>
                  <a:lnTo>
                    <a:pt x="468" y="88"/>
                  </a:lnTo>
                  <a:lnTo>
                    <a:pt x="490" y="75"/>
                  </a:lnTo>
                  <a:lnTo>
                    <a:pt x="516" y="64"/>
                  </a:lnTo>
                  <a:lnTo>
                    <a:pt x="547" y="53"/>
                  </a:lnTo>
                  <a:lnTo>
                    <a:pt x="581" y="42"/>
                  </a:lnTo>
                  <a:lnTo>
                    <a:pt x="659" y="25"/>
                  </a:lnTo>
                  <a:lnTo>
                    <a:pt x="749" y="11"/>
                  </a:lnTo>
                  <a:lnTo>
                    <a:pt x="848" y="3"/>
                  </a:lnTo>
                  <a:lnTo>
                    <a:pt x="955" y="0"/>
                  </a:lnTo>
                  <a:lnTo>
                    <a:pt x="1061" y="3"/>
                  </a:lnTo>
                  <a:lnTo>
                    <a:pt x="1160" y="11"/>
                  </a:lnTo>
                  <a:lnTo>
                    <a:pt x="1249" y="25"/>
                  </a:lnTo>
                  <a:lnTo>
                    <a:pt x="1327" y="42"/>
                  </a:lnTo>
                  <a:lnTo>
                    <a:pt x="1362" y="53"/>
                  </a:lnTo>
                  <a:lnTo>
                    <a:pt x="1392" y="64"/>
                  </a:lnTo>
                  <a:lnTo>
                    <a:pt x="1418" y="75"/>
                  </a:lnTo>
                  <a:lnTo>
                    <a:pt x="1441" y="88"/>
                  </a:lnTo>
                  <a:lnTo>
                    <a:pt x="1458" y="102"/>
                  </a:lnTo>
                  <a:lnTo>
                    <a:pt x="1471" y="115"/>
                  </a:lnTo>
                  <a:lnTo>
                    <a:pt x="1479" y="129"/>
                  </a:lnTo>
                  <a:lnTo>
                    <a:pt x="1482" y="144"/>
                  </a:lnTo>
                  <a:lnTo>
                    <a:pt x="1479" y="159"/>
                  </a:lnTo>
                  <a:lnTo>
                    <a:pt x="1471" y="173"/>
                  </a:lnTo>
                  <a:lnTo>
                    <a:pt x="1458" y="187"/>
                  </a:lnTo>
                  <a:lnTo>
                    <a:pt x="1441" y="201"/>
                  </a:lnTo>
                  <a:lnTo>
                    <a:pt x="1418" y="213"/>
                  </a:lnTo>
                  <a:lnTo>
                    <a:pt x="1392" y="225"/>
                  </a:lnTo>
                  <a:lnTo>
                    <a:pt x="1362" y="236"/>
                  </a:lnTo>
                  <a:lnTo>
                    <a:pt x="1327" y="246"/>
                  </a:lnTo>
                  <a:lnTo>
                    <a:pt x="1249" y="263"/>
                  </a:lnTo>
                  <a:lnTo>
                    <a:pt x="1160" y="277"/>
                  </a:lnTo>
                  <a:lnTo>
                    <a:pt x="1061" y="285"/>
                  </a:lnTo>
                  <a:lnTo>
                    <a:pt x="955" y="288"/>
                  </a:lnTo>
                  <a:lnTo>
                    <a:pt x="840" y="285"/>
                  </a:lnTo>
                  <a:lnTo>
                    <a:pt x="732" y="275"/>
                  </a:lnTo>
                  <a:lnTo>
                    <a:pt x="634" y="259"/>
                  </a:lnTo>
                  <a:lnTo>
                    <a:pt x="591" y="249"/>
                  </a:lnTo>
                  <a:lnTo>
                    <a:pt x="551" y="237"/>
                  </a:lnTo>
                  <a:lnTo>
                    <a:pt x="0" y="289"/>
                  </a:lnTo>
                  <a:lnTo>
                    <a:pt x="452" y="189"/>
                  </a:lnTo>
                </a:path>
              </a:pathLst>
            </a:custGeom>
            <a:solidFill>
              <a:srgbClr val="CCFFCC"/>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6"/>
            <p:cNvSpPr/>
            <p:nvPr/>
          </p:nvSpPr>
          <p:spPr>
            <a:xfrm>
              <a:off x="4422" y="2276"/>
              <a:ext cx="660" cy="15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 I/O</a:t>
              </a:r>
              <a:endParaRPr/>
            </a:p>
          </p:txBody>
        </p:sp>
      </p:grpSp>
      <p:grpSp>
        <p:nvGrpSpPr>
          <p:cNvPr id="458" name="Google Shape;458;p16"/>
          <p:cNvGrpSpPr/>
          <p:nvPr/>
        </p:nvGrpSpPr>
        <p:grpSpPr>
          <a:xfrm>
            <a:off x="7939087" y="4957764"/>
            <a:ext cx="2254250" cy="688975"/>
            <a:chOff x="4038" y="2739"/>
            <a:chExt cx="1420" cy="434"/>
          </a:xfrm>
        </p:grpSpPr>
        <p:sp>
          <p:nvSpPr>
            <p:cNvPr id="459" name="Google Shape;459;p16"/>
            <p:cNvSpPr/>
            <p:nvPr/>
          </p:nvSpPr>
          <p:spPr>
            <a:xfrm>
              <a:off x="4038" y="2739"/>
              <a:ext cx="1420" cy="434"/>
            </a:xfrm>
            <a:custGeom>
              <a:rect b="b" l="l" r="r" t="t"/>
              <a:pathLst>
                <a:path extrusionOk="0" h="434" w="1420">
                  <a:moveTo>
                    <a:pt x="481" y="235"/>
                  </a:moveTo>
                  <a:lnTo>
                    <a:pt x="430" y="214"/>
                  </a:lnTo>
                  <a:lnTo>
                    <a:pt x="410" y="203"/>
                  </a:lnTo>
                  <a:lnTo>
                    <a:pt x="393" y="192"/>
                  </a:lnTo>
                  <a:lnTo>
                    <a:pt x="380" y="181"/>
                  </a:lnTo>
                  <a:lnTo>
                    <a:pt x="371" y="169"/>
                  </a:lnTo>
                  <a:lnTo>
                    <a:pt x="365" y="157"/>
                  </a:lnTo>
                  <a:lnTo>
                    <a:pt x="363" y="144"/>
                  </a:lnTo>
                  <a:lnTo>
                    <a:pt x="366" y="130"/>
                  </a:lnTo>
                  <a:lnTo>
                    <a:pt x="374" y="115"/>
                  </a:lnTo>
                  <a:lnTo>
                    <a:pt x="387" y="102"/>
                  </a:lnTo>
                  <a:lnTo>
                    <a:pt x="405" y="88"/>
                  </a:lnTo>
                  <a:lnTo>
                    <a:pt x="427" y="76"/>
                  </a:lnTo>
                  <a:lnTo>
                    <a:pt x="453" y="64"/>
                  </a:lnTo>
                  <a:lnTo>
                    <a:pt x="484" y="53"/>
                  </a:lnTo>
                  <a:lnTo>
                    <a:pt x="518" y="43"/>
                  </a:lnTo>
                  <a:lnTo>
                    <a:pt x="556" y="33"/>
                  </a:lnTo>
                  <a:lnTo>
                    <a:pt x="596" y="25"/>
                  </a:lnTo>
                  <a:lnTo>
                    <a:pt x="686" y="12"/>
                  </a:lnTo>
                  <a:lnTo>
                    <a:pt x="785" y="3"/>
                  </a:lnTo>
                  <a:lnTo>
                    <a:pt x="891" y="0"/>
                  </a:lnTo>
                  <a:lnTo>
                    <a:pt x="998" y="3"/>
                  </a:lnTo>
                  <a:lnTo>
                    <a:pt x="1097" y="12"/>
                  </a:lnTo>
                  <a:lnTo>
                    <a:pt x="1186" y="25"/>
                  </a:lnTo>
                  <a:lnTo>
                    <a:pt x="1227" y="33"/>
                  </a:lnTo>
                  <a:lnTo>
                    <a:pt x="1265" y="43"/>
                  </a:lnTo>
                  <a:lnTo>
                    <a:pt x="1299" y="53"/>
                  </a:lnTo>
                  <a:lnTo>
                    <a:pt x="1329" y="64"/>
                  </a:lnTo>
                  <a:lnTo>
                    <a:pt x="1356" y="76"/>
                  </a:lnTo>
                  <a:lnTo>
                    <a:pt x="1378" y="88"/>
                  </a:lnTo>
                  <a:lnTo>
                    <a:pt x="1396" y="102"/>
                  </a:lnTo>
                  <a:lnTo>
                    <a:pt x="1409" y="115"/>
                  </a:lnTo>
                  <a:lnTo>
                    <a:pt x="1417" y="130"/>
                  </a:lnTo>
                  <a:lnTo>
                    <a:pt x="1419" y="144"/>
                  </a:lnTo>
                  <a:lnTo>
                    <a:pt x="1417" y="159"/>
                  </a:lnTo>
                  <a:lnTo>
                    <a:pt x="1409" y="173"/>
                  </a:lnTo>
                  <a:lnTo>
                    <a:pt x="1396" y="187"/>
                  </a:lnTo>
                  <a:lnTo>
                    <a:pt x="1378" y="201"/>
                  </a:lnTo>
                  <a:lnTo>
                    <a:pt x="1356" y="213"/>
                  </a:lnTo>
                  <a:lnTo>
                    <a:pt x="1329" y="225"/>
                  </a:lnTo>
                  <a:lnTo>
                    <a:pt x="1299" y="236"/>
                  </a:lnTo>
                  <a:lnTo>
                    <a:pt x="1265" y="246"/>
                  </a:lnTo>
                  <a:lnTo>
                    <a:pt x="1227" y="255"/>
                  </a:lnTo>
                  <a:lnTo>
                    <a:pt x="1186" y="264"/>
                  </a:lnTo>
                  <a:lnTo>
                    <a:pt x="1097" y="277"/>
                  </a:lnTo>
                  <a:lnTo>
                    <a:pt x="998" y="285"/>
                  </a:lnTo>
                  <a:lnTo>
                    <a:pt x="891" y="288"/>
                  </a:lnTo>
                  <a:lnTo>
                    <a:pt x="759" y="283"/>
                  </a:lnTo>
                  <a:lnTo>
                    <a:pt x="695" y="278"/>
                  </a:lnTo>
                  <a:lnTo>
                    <a:pt x="635" y="270"/>
                  </a:lnTo>
                  <a:lnTo>
                    <a:pt x="0" y="433"/>
                  </a:lnTo>
                  <a:lnTo>
                    <a:pt x="481" y="235"/>
                  </a:lnTo>
                </a:path>
              </a:pathLst>
            </a:custGeom>
            <a:solidFill>
              <a:srgbClr val="CCFFCC"/>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6"/>
            <p:cNvSpPr/>
            <p:nvPr/>
          </p:nvSpPr>
          <p:spPr>
            <a:xfrm>
              <a:off x="4599" y="2804"/>
              <a:ext cx="660" cy="15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 --, I/O</a:t>
              </a:r>
              <a:endParaRPr/>
            </a:p>
          </p:txBody>
        </p:sp>
      </p:grpSp>
      <p:grpSp>
        <p:nvGrpSpPr>
          <p:cNvPr id="461" name="Google Shape;461;p16"/>
          <p:cNvGrpSpPr/>
          <p:nvPr/>
        </p:nvGrpSpPr>
        <p:grpSpPr>
          <a:xfrm>
            <a:off x="8221663" y="5689600"/>
            <a:ext cx="2378075" cy="719138"/>
            <a:chOff x="4216" y="3200"/>
            <a:chExt cx="1498" cy="453"/>
          </a:xfrm>
        </p:grpSpPr>
        <p:sp>
          <p:nvSpPr>
            <p:cNvPr id="462" name="Google Shape;462;p16"/>
            <p:cNvSpPr/>
            <p:nvPr/>
          </p:nvSpPr>
          <p:spPr>
            <a:xfrm>
              <a:off x="4216" y="3200"/>
              <a:ext cx="1498" cy="453"/>
            </a:xfrm>
            <a:custGeom>
              <a:rect b="b" l="l" r="r" t="t"/>
              <a:pathLst>
                <a:path extrusionOk="0" h="453" w="1498">
                  <a:moveTo>
                    <a:pt x="359" y="305"/>
                  </a:moveTo>
                  <a:lnTo>
                    <a:pt x="332" y="283"/>
                  </a:lnTo>
                  <a:lnTo>
                    <a:pt x="312" y="259"/>
                  </a:lnTo>
                  <a:lnTo>
                    <a:pt x="301" y="235"/>
                  </a:lnTo>
                  <a:lnTo>
                    <a:pt x="297" y="211"/>
                  </a:lnTo>
                  <a:lnTo>
                    <a:pt x="300" y="190"/>
                  </a:lnTo>
                  <a:lnTo>
                    <a:pt x="309" y="169"/>
                  </a:lnTo>
                  <a:lnTo>
                    <a:pt x="324" y="148"/>
                  </a:lnTo>
                  <a:lnTo>
                    <a:pt x="344" y="129"/>
                  </a:lnTo>
                  <a:lnTo>
                    <a:pt x="369" y="111"/>
                  </a:lnTo>
                  <a:lnTo>
                    <a:pt x="399" y="93"/>
                  </a:lnTo>
                  <a:lnTo>
                    <a:pt x="434" y="77"/>
                  </a:lnTo>
                  <a:lnTo>
                    <a:pt x="472" y="62"/>
                  </a:lnTo>
                  <a:lnTo>
                    <a:pt x="515" y="48"/>
                  </a:lnTo>
                  <a:lnTo>
                    <a:pt x="561" y="36"/>
                  </a:lnTo>
                  <a:lnTo>
                    <a:pt x="663" y="17"/>
                  </a:lnTo>
                  <a:lnTo>
                    <a:pt x="776" y="4"/>
                  </a:lnTo>
                  <a:lnTo>
                    <a:pt x="897" y="0"/>
                  </a:lnTo>
                  <a:lnTo>
                    <a:pt x="1018" y="4"/>
                  </a:lnTo>
                  <a:lnTo>
                    <a:pt x="1130" y="17"/>
                  </a:lnTo>
                  <a:lnTo>
                    <a:pt x="1232" y="36"/>
                  </a:lnTo>
                  <a:lnTo>
                    <a:pt x="1278" y="48"/>
                  </a:lnTo>
                  <a:lnTo>
                    <a:pt x="1321" y="62"/>
                  </a:lnTo>
                  <a:lnTo>
                    <a:pt x="1359" y="77"/>
                  </a:lnTo>
                  <a:lnTo>
                    <a:pt x="1394" y="93"/>
                  </a:lnTo>
                  <a:lnTo>
                    <a:pt x="1424" y="111"/>
                  </a:lnTo>
                  <a:lnTo>
                    <a:pt x="1449" y="129"/>
                  </a:lnTo>
                  <a:lnTo>
                    <a:pt x="1470" y="148"/>
                  </a:lnTo>
                  <a:lnTo>
                    <a:pt x="1485" y="169"/>
                  </a:lnTo>
                  <a:lnTo>
                    <a:pt x="1494" y="190"/>
                  </a:lnTo>
                  <a:lnTo>
                    <a:pt x="1497" y="211"/>
                  </a:lnTo>
                  <a:lnTo>
                    <a:pt x="1494" y="233"/>
                  </a:lnTo>
                  <a:lnTo>
                    <a:pt x="1485" y="254"/>
                  </a:lnTo>
                  <a:lnTo>
                    <a:pt x="1470" y="274"/>
                  </a:lnTo>
                  <a:lnTo>
                    <a:pt x="1449" y="293"/>
                  </a:lnTo>
                  <a:lnTo>
                    <a:pt x="1424" y="312"/>
                  </a:lnTo>
                  <a:lnTo>
                    <a:pt x="1394" y="329"/>
                  </a:lnTo>
                  <a:lnTo>
                    <a:pt x="1359" y="345"/>
                  </a:lnTo>
                  <a:lnTo>
                    <a:pt x="1321" y="360"/>
                  </a:lnTo>
                  <a:lnTo>
                    <a:pt x="1278" y="374"/>
                  </a:lnTo>
                  <a:lnTo>
                    <a:pt x="1232" y="386"/>
                  </a:lnTo>
                  <a:lnTo>
                    <a:pt x="1130" y="405"/>
                  </a:lnTo>
                  <a:lnTo>
                    <a:pt x="1018" y="418"/>
                  </a:lnTo>
                  <a:lnTo>
                    <a:pt x="897" y="422"/>
                  </a:lnTo>
                  <a:lnTo>
                    <a:pt x="788" y="419"/>
                  </a:lnTo>
                  <a:lnTo>
                    <a:pt x="683" y="408"/>
                  </a:lnTo>
                  <a:lnTo>
                    <a:pt x="586" y="392"/>
                  </a:lnTo>
                  <a:lnTo>
                    <a:pt x="498" y="369"/>
                  </a:lnTo>
                  <a:lnTo>
                    <a:pt x="0" y="452"/>
                  </a:lnTo>
                  <a:lnTo>
                    <a:pt x="359" y="305"/>
                  </a:lnTo>
                </a:path>
              </a:pathLst>
            </a:custGeom>
            <a:solidFill>
              <a:srgbClr val="CCFFCC"/>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6"/>
            <p:cNvSpPr/>
            <p:nvPr/>
          </p:nvSpPr>
          <p:spPr>
            <a:xfrm>
              <a:off x="4731" y="3285"/>
              <a:ext cx="762" cy="25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Pointer </a:t>
              </a:r>
              <a:endParaRPr/>
            </a:p>
            <a:p>
              <a:pPr indent="0" lvl="0" marL="0" marR="0" rtl="0" algn="l">
                <a:spcBef>
                  <a:spcPts val="0"/>
                </a:spcBef>
                <a:spcAft>
                  <a:spcPts val="0"/>
                </a:spcAft>
                <a:buNone/>
              </a:pPr>
              <a:r>
                <a:rPr b="1" lang="en-US" sz="2000">
                  <a:solidFill>
                    <a:srgbClr val="000000"/>
                  </a:solidFill>
                  <a:latin typeface="Calibri"/>
                  <a:ea typeface="Calibri"/>
                  <a:cs typeface="Calibri"/>
                  <a:sym typeface="Calibri"/>
                </a:rPr>
                <a:t>arithmetic </a:t>
              </a:r>
              <a:endParaRPr/>
            </a:p>
          </p:txBody>
        </p:sp>
      </p:grpSp>
      <p:grpSp>
        <p:nvGrpSpPr>
          <p:cNvPr id="464" name="Google Shape;464;p16"/>
          <p:cNvGrpSpPr/>
          <p:nvPr/>
        </p:nvGrpSpPr>
        <p:grpSpPr>
          <a:xfrm>
            <a:off x="2012951" y="1568451"/>
            <a:ext cx="2211387" cy="1006475"/>
            <a:chOff x="305" y="604"/>
            <a:chExt cx="1393" cy="634"/>
          </a:xfrm>
        </p:grpSpPr>
        <p:sp>
          <p:nvSpPr>
            <p:cNvPr id="465" name="Google Shape;465;p16"/>
            <p:cNvSpPr/>
            <p:nvPr/>
          </p:nvSpPr>
          <p:spPr>
            <a:xfrm>
              <a:off x="305" y="604"/>
              <a:ext cx="1393" cy="634"/>
            </a:xfrm>
            <a:custGeom>
              <a:rect b="b" l="l" r="r" t="t"/>
              <a:pathLst>
                <a:path extrusionOk="0" h="634" w="1393">
                  <a:moveTo>
                    <a:pt x="663" y="284"/>
                  </a:moveTo>
                  <a:lnTo>
                    <a:pt x="529" y="288"/>
                  </a:lnTo>
                  <a:lnTo>
                    <a:pt x="422" y="285"/>
                  </a:lnTo>
                  <a:lnTo>
                    <a:pt x="323" y="277"/>
                  </a:lnTo>
                  <a:lnTo>
                    <a:pt x="233" y="264"/>
                  </a:lnTo>
                  <a:lnTo>
                    <a:pt x="192" y="255"/>
                  </a:lnTo>
                  <a:lnTo>
                    <a:pt x="155" y="246"/>
                  </a:lnTo>
                  <a:lnTo>
                    <a:pt x="121" y="236"/>
                  </a:lnTo>
                  <a:lnTo>
                    <a:pt x="90" y="225"/>
                  </a:lnTo>
                  <a:lnTo>
                    <a:pt x="64" y="213"/>
                  </a:lnTo>
                  <a:lnTo>
                    <a:pt x="42" y="201"/>
                  </a:lnTo>
                  <a:lnTo>
                    <a:pt x="24" y="187"/>
                  </a:lnTo>
                  <a:lnTo>
                    <a:pt x="11" y="173"/>
                  </a:lnTo>
                  <a:lnTo>
                    <a:pt x="3" y="159"/>
                  </a:lnTo>
                  <a:lnTo>
                    <a:pt x="0" y="144"/>
                  </a:lnTo>
                  <a:lnTo>
                    <a:pt x="3" y="130"/>
                  </a:lnTo>
                  <a:lnTo>
                    <a:pt x="11" y="115"/>
                  </a:lnTo>
                  <a:lnTo>
                    <a:pt x="24" y="101"/>
                  </a:lnTo>
                  <a:lnTo>
                    <a:pt x="42" y="88"/>
                  </a:lnTo>
                  <a:lnTo>
                    <a:pt x="64" y="76"/>
                  </a:lnTo>
                  <a:lnTo>
                    <a:pt x="90" y="64"/>
                  </a:lnTo>
                  <a:lnTo>
                    <a:pt x="121" y="52"/>
                  </a:lnTo>
                  <a:lnTo>
                    <a:pt x="155" y="42"/>
                  </a:lnTo>
                  <a:lnTo>
                    <a:pt x="192" y="33"/>
                  </a:lnTo>
                  <a:lnTo>
                    <a:pt x="233" y="25"/>
                  </a:lnTo>
                  <a:lnTo>
                    <a:pt x="323" y="11"/>
                  </a:lnTo>
                  <a:lnTo>
                    <a:pt x="422" y="3"/>
                  </a:lnTo>
                  <a:lnTo>
                    <a:pt x="529" y="0"/>
                  </a:lnTo>
                  <a:lnTo>
                    <a:pt x="635" y="3"/>
                  </a:lnTo>
                  <a:lnTo>
                    <a:pt x="734" y="11"/>
                  </a:lnTo>
                  <a:lnTo>
                    <a:pt x="824" y="25"/>
                  </a:lnTo>
                  <a:lnTo>
                    <a:pt x="864" y="33"/>
                  </a:lnTo>
                  <a:lnTo>
                    <a:pt x="902" y="42"/>
                  </a:lnTo>
                  <a:lnTo>
                    <a:pt x="936" y="52"/>
                  </a:lnTo>
                  <a:lnTo>
                    <a:pt x="966" y="64"/>
                  </a:lnTo>
                  <a:lnTo>
                    <a:pt x="992" y="76"/>
                  </a:lnTo>
                  <a:lnTo>
                    <a:pt x="1015" y="88"/>
                  </a:lnTo>
                  <a:lnTo>
                    <a:pt x="1032" y="101"/>
                  </a:lnTo>
                  <a:lnTo>
                    <a:pt x="1046" y="115"/>
                  </a:lnTo>
                  <a:lnTo>
                    <a:pt x="1054" y="130"/>
                  </a:lnTo>
                  <a:lnTo>
                    <a:pt x="1056" y="144"/>
                  </a:lnTo>
                  <a:lnTo>
                    <a:pt x="1052" y="161"/>
                  </a:lnTo>
                  <a:lnTo>
                    <a:pt x="1042" y="178"/>
                  </a:lnTo>
                  <a:lnTo>
                    <a:pt x="1024" y="193"/>
                  </a:lnTo>
                  <a:lnTo>
                    <a:pt x="1000" y="209"/>
                  </a:lnTo>
                  <a:lnTo>
                    <a:pt x="970" y="223"/>
                  </a:lnTo>
                  <a:lnTo>
                    <a:pt x="933" y="236"/>
                  </a:lnTo>
                  <a:lnTo>
                    <a:pt x="892" y="248"/>
                  </a:lnTo>
                  <a:lnTo>
                    <a:pt x="844" y="260"/>
                  </a:lnTo>
                  <a:lnTo>
                    <a:pt x="1392" y="633"/>
                  </a:lnTo>
                  <a:lnTo>
                    <a:pt x="663" y="284"/>
                  </a:lnTo>
                </a:path>
              </a:pathLst>
            </a:custGeom>
            <a:solidFill>
              <a:srgbClr val="CCFFCC"/>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6"/>
            <p:cNvSpPr/>
            <p:nvPr/>
          </p:nvSpPr>
          <p:spPr>
            <a:xfrm>
              <a:off x="503" y="669"/>
              <a:ext cx="660" cy="15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input</a:t>
              </a:r>
              <a:endParaRPr/>
            </a:p>
          </p:txBody>
        </p:sp>
      </p:grpSp>
      <p:pic>
        <p:nvPicPr>
          <p:cNvPr id="467" name="Google Shape;467;p16"/>
          <p:cNvPicPr preferRelativeResize="0"/>
          <p:nvPr/>
        </p:nvPicPr>
        <p:blipFill rotWithShape="1">
          <a:blip r:embed="rId7">
            <a:alphaModFix/>
          </a:blip>
          <a:srcRect b="0" l="0" r="0" t="0"/>
          <a:stretch/>
        </p:blipFill>
        <p:spPr>
          <a:xfrm>
            <a:off x="1" y="1"/>
            <a:ext cx="1269267" cy="11997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Arial Black"/>
              <a:buNone/>
            </a:pPr>
            <a:r>
              <a:rPr b="1" lang="en-US">
                <a:solidFill>
                  <a:srgbClr val="000000"/>
                </a:solidFill>
              </a:rPr>
              <a:t>Iterators</a:t>
            </a:r>
            <a:endParaRPr/>
          </a:p>
        </p:txBody>
      </p:sp>
      <p:pic>
        <p:nvPicPr>
          <p:cNvPr id="473" name="Google Shape;473;p17"/>
          <p:cNvPicPr preferRelativeResize="0"/>
          <p:nvPr/>
        </p:nvPicPr>
        <p:blipFill rotWithShape="1">
          <a:blip r:embed="rId3">
            <a:alphaModFix/>
          </a:blip>
          <a:srcRect b="0" l="0" r="0" t="0"/>
          <a:stretch/>
        </p:blipFill>
        <p:spPr>
          <a:xfrm>
            <a:off x="1454150" y="1533525"/>
            <a:ext cx="6775450" cy="4116991"/>
          </a:xfrm>
          <a:prstGeom prst="rect">
            <a:avLst/>
          </a:prstGeom>
          <a:noFill/>
          <a:ln>
            <a:noFill/>
          </a:ln>
        </p:spPr>
      </p:pic>
      <p:pic>
        <p:nvPicPr>
          <p:cNvPr id="474" name="Google Shape;474;p17"/>
          <p:cNvPicPr preferRelativeResize="0"/>
          <p:nvPr/>
        </p:nvPicPr>
        <p:blipFill rotWithShape="1">
          <a:blip r:embed="rId4">
            <a:alphaModFix/>
          </a:blip>
          <a:srcRect b="0" l="0" r="0" t="0"/>
          <a:stretch/>
        </p:blipFill>
        <p:spPr>
          <a:xfrm>
            <a:off x="1447801" y="5562601"/>
            <a:ext cx="6781800" cy="1133475"/>
          </a:xfrm>
          <a:prstGeom prst="rect">
            <a:avLst/>
          </a:prstGeom>
          <a:noFill/>
          <a:ln>
            <a:noFill/>
          </a:ln>
        </p:spPr>
      </p:pic>
      <p:pic>
        <p:nvPicPr>
          <p:cNvPr id="475" name="Google Shape;475;p17"/>
          <p:cNvPicPr preferRelativeResize="0"/>
          <p:nvPr/>
        </p:nvPicPr>
        <p:blipFill rotWithShape="1">
          <a:blip r:embed="rId5">
            <a:alphaModFix/>
          </a:blip>
          <a:srcRect b="0" l="0" r="0" t="0"/>
          <a:stretch/>
        </p:blipFill>
        <p:spPr>
          <a:xfrm>
            <a:off x="1" y="1"/>
            <a:ext cx="1269267" cy="11997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8"/>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483" name="Google Shape;483;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484" name="Google Shape;484;p18"/>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485" name="Google Shape;485;p18"/>
          <p:cNvSpPr/>
          <p:nvPr/>
        </p:nvSpPr>
        <p:spPr>
          <a:xfrm>
            <a:off x="1238250" y="1153273"/>
            <a:ext cx="703808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Problem Statement Implementation Details</a:t>
            </a:r>
            <a:endParaRPr b="1" sz="3200">
              <a:solidFill>
                <a:srgbClr val="002060"/>
              </a:solidFill>
              <a:latin typeface="Calibri"/>
              <a:ea typeface="Calibri"/>
              <a:cs typeface="Calibri"/>
              <a:sym typeface="Calibri"/>
            </a:endParaRPr>
          </a:p>
        </p:txBody>
      </p:sp>
      <p:sp>
        <p:nvSpPr>
          <p:cNvPr id="486" name="Google Shape;486;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OBJECT ORIENTED PROGRAMMING LABORATORY</a:t>
            </a:r>
            <a:endParaRPr/>
          </a:p>
        </p:txBody>
      </p:sp>
      <p:sp>
        <p:nvSpPr>
          <p:cNvPr id="487" name="Google Shape;487;p18"/>
          <p:cNvSpPr/>
          <p:nvPr/>
        </p:nvSpPr>
        <p:spPr>
          <a:xfrm>
            <a:off x="1238250" y="1830381"/>
            <a:ext cx="1085215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Data Members</a:t>
            </a:r>
            <a:endParaRPr sz="2000">
              <a:solidFill>
                <a:srgbClr val="000000"/>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Item_Code</a:t>
            </a:r>
            <a:endParaRPr b="0" i="0" sz="1800" u="none" cap="none" strike="noStrike">
              <a:solidFill>
                <a:srgbClr val="000000"/>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Item_Name</a:t>
            </a:r>
            <a:endParaRPr b="0" i="0" sz="1800" u="none" cap="none" strike="noStrike">
              <a:solidFill>
                <a:srgbClr val="000000"/>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Item_Quantity </a:t>
            </a:r>
            <a:endParaRPr b="0" i="0" sz="1800" u="none" cap="none" strike="noStrike">
              <a:solidFill>
                <a:srgbClr val="000000"/>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Item_Price</a:t>
            </a:r>
            <a:endParaRPr b="0"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lang="en-US" sz="20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b="1" lang="en-US" sz="2000">
                <a:solidFill>
                  <a:srgbClr val="000000"/>
                </a:solidFill>
                <a:latin typeface="Calibri"/>
                <a:ea typeface="Calibri"/>
                <a:cs typeface="Calibri"/>
                <a:sym typeface="Calibri"/>
              </a:rPr>
              <a:t>Member Function to perform the operations as</a:t>
            </a:r>
            <a:endParaRPr sz="2000">
              <a:solidFill>
                <a:srgbClr val="000000"/>
              </a:solidFill>
              <a:latin typeface="Calibri"/>
              <a:ea typeface="Calibri"/>
              <a:cs typeface="Calibri"/>
              <a:sym typeface="Calibri"/>
            </a:endParaRPr>
          </a:p>
          <a:p>
            <a:pPr indent="-342900" lvl="1" marL="457200" marR="0" rtl="0" algn="l">
              <a:spcBef>
                <a:spcPts val="60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Create STL list and store Record of Items</a:t>
            </a:r>
            <a:endParaRPr/>
          </a:p>
          <a:p>
            <a:pPr indent="-342900" lvl="1" marL="457200" marR="0" rtl="0" algn="l">
              <a:spcBef>
                <a:spcPts val="60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Search an Item in the file by Item_Code or Item_Name(Searching)</a:t>
            </a:r>
            <a:endParaRPr/>
          </a:p>
          <a:p>
            <a:pPr indent="-342900" lvl="1" marL="457200" marR="0" rtl="0" algn="l">
              <a:spcBef>
                <a:spcPts val="60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Display Item Information</a:t>
            </a:r>
            <a:endParaRPr/>
          </a:p>
          <a:p>
            <a:pPr indent="-342900" lvl="1" marL="457200" marR="0" rtl="0" algn="l">
              <a:spcBef>
                <a:spcPts val="60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Purchase an Item and Display Billing Information</a:t>
            </a:r>
            <a:endParaRPr/>
          </a:p>
          <a:p>
            <a:pPr indent="-342900" lvl="1" marL="457200" marR="0" rtl="0" algn="l">
              <a:spcBef>
                <a:spcPts val="60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Update the file(Insert and delete)</a:t>
            </a:r>
            <a:endParaRPr/>
          </a:p>
          <a:p>
            <a:pPr indent="-342900" lvl="1" marL="457200" marR="0" rtl="0" algn="l">
              <a:spcBef>
                <a:spcPts val="60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Arrange the Items by Item_Code or Item_Name(Sorting)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9"/>
          <p:cNvSpPr txBox="1"/>
          <p:nvPr>
            <p:ph type="title"/>
          </p:nvPr>
        </p:nvSpPr>
        <p:spPr>
          <a:xfrm>
            <a:off x="1332547" y="1173426"/>
            <a:ext cx="1732782" cy="510909"/>
          </a:xfrm>
          <a:prstGeom prst="rect">
            <a:avLst/>
          </a:prstGeom>
          <a:noFill/>
          <a:ln>
            <a:noFill/>
          </a:ln>
        </p:spPr>
        <p:txBody>
          <a:bodyPr anchorCtr="0" anchor="b" bIns="45700" lIns="91425" spcFirstLastPara="1" rIns="91425" wrap="square" tIns="45700">
            <a:spAutoFit/>
          </a:bodyPr>
          <a:lstStyle/>
          <a:p>
            <a:pPr indent="0" lvl="0" marL="0" rtl="0" algn="l">
              <a:lnSpc>
                <a:spcPct val="85000"/>
              </a:lnSpc>
              <a:spcBef>
                <a:spcPts val="0"/>
              </a:spcBef>
              <a:spcAft>
                <a:spcPts val="0"/>
              </a:spcAft>
              <a:buClr>
                <a:srgbClr val="002060"/>
              </a:buClr>
              <a:buSzPts val="3200"/>
              <a:buFont typeface="Calibri"/>
              <a:buNone/>
            </a:pPr>
            <a:r>
              <a:rPr b="1" lang="en-US" sz="3200">
                <a:solidFill>
                  <a:srgbClr val="002060"/>
                </a:solidFill>
                <a:latin typeface="Calibri"/>
                <a:ea typeface="Calibri"/>
                <a:cs typeface="Calibri"/>
                <a:sym typeface="Calibri"/>
              </a:rPr>
              <a:t>Algorithm</a:t>
            </a:r>
            <a:endParaRPr/>
          </a:p>
        </p:txBody>
      </p:sp>
      <p:sp>
        <p:nvSpPr>
          <p:cNvPr id="495" name="Google Shape;495;p19"/>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496" name="Google Shape;49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497" name="Google Shape;497;p19"/>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498" name="Google Shape;498;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OBJECT ORIENTED PROGRAMMING LABORATORY</a:t>
            </a:r>
            <a:endParaRPr/>
          </a:p>
        </p:txBody>
      </p:sp>
      <p:sp>
        <p:nvSpPr>
          <p:cNvPr id="499" name="Google Shape;499;p19"/>
          <p:cNvSpPr/>
          <p:nvPr/>
        </p:nvSpPr>
        <p:spPr>
          <a:xfrm>
            <a:off x="1223918" y="1717426"/>
            <a:ext cx="10634707" cy="467563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START</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Create Item class and its object</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Store the items information into the list using object of item class</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Insert the item information (Item_Code, Item_Name, Quantity and price) in a list using push_front() and / or push_back() function.. </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Input Item_Code or Item_Name from user to search Item record.</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If Match found then display the complete record of Item (Item_Code, Item_Name, Quantity and Cost).</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Else Display Message that Record not found.</a:t>
            </a:r>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Input no of quantity to purchase and display billing information else display message “Stock insufficient”</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Update records after successful purchase operation</a:t>
            </a:r>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Display the sorted list of items.</a:t>
            </a:r>
            <a:endParaRPr sz="18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Delete the item information (Item_Code, Item_Name, Quantity and Cost) in a list using pop_front() and pop_back() function if zero item quantities present in staock. </a:t>
            </a:r>
            <a:endParaRPr/>
          </a:p>
          <a:p>
            <a:pPr indent="-342900" lvl="0" marL="342900" marR="0" rtl="0" algn="just">
              <a:spcBef>
                <a:spcPts val="5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STOP</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
          <p:cNvSpPr txBox="1"/>
          <p:nvPr>
            <p:ph type="title"/>
          </p:nvPr>
        </p:nvSpPr>
        <p:spPr>
          <a:xfrm>
            <a:off x="1155537" y="1224005"/>
            <a:ext cx="3928532" cy="52638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C04A1"/>
              </a:buClr>
              <a:buSzPts val="2600"/>
              <a:buFont typeface="Arial"/>
              <a:buNone/>
            </a:pPr>
            <a:r>
              <a:rPr lang="en-US" sz="2600">
                <a:solidFill>
                  <a:srgbClr val="CC04A1"/>
                </a:solidFill>
                <a:latin typeface="Arial"/>
                <a:ea typeface="Arial"/>
                <a:cs typeface="Arial"/>
                <a:sym typeface="Arial"/>
              </a:rPr>
              <a:t>Practical Assignments</a:t>
            </a:r>
            <a:endParaRPr/>
          </a:p>
        </p:txBody>
      </p:sp>
      <p:sp>
        <p:nvSpPr>
          <p:cNvPr id="314" name="Google Shape;314;p2"/>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315" name="Google Shape;31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graphicFrame>
        <p:nvGraphicFramePr>
          <p:cNvPr id="316" name="Google Shape;316;p2"/>
          <p:cNvGraphicFramePr/>
          <p:nvPr/>
        </p:nvGraphicFramePr>
        <p:xfrm>
          <a:off x="1233377" y="1754742"/>
          <a:ext cx="3000000" cy="3000000"/>
        </p:xfrm>
        <a:graphic>
          <a:graphicData uri="http://schemas.openxmlformats.org/drawingml/2006/table">
            <a:tbl>
              <a:tblPr bandRow="1">
                <a:noFill/>
                <a:tableStyleId>{58FACEBA-09AE-4C45-8992-0BEF95A7DCBE}</a:tableStyleId>
              </a:tblPr>
              <a:tblGrid>
                <a:gridCol w="1195500"/>
                <a:gridCol w="7567800"/>
                <a:gridCol w="1194550"/>
              </a:tblGrid>
              <a:tr h="450375">
                <a:tc rowSpan="2">
                  <a:txBody>
                    <a:bodyPr/>
                    <a:lstStyle/>
                    <a:p>
                      <a:pPr indent="0" lvl="0" marL="0" marR="0" rtl="0" algn="ctr">
                        <a:lnSpc>
                          <a:spcPct val="106000"/>
                        </a:lnSpc>
                        <a:spcBef>
                          <a:spcPts val="0"/>
                        </a:spcBef>
                        <a:spcAft>
                          <a:spcPts val="0"/>
                        </a:spcAft>
                        <a:buNone/>
                      </a:pPr>
                      <a:r>
                        <a:rPr b="1" lang="en-US" sz="1400" u="none" cap="none" strike="noStrike">
                          <a:solidFill>
                            <a:srgbClr val="59261D"/>
                          </a:solidFill>
                        </a:rPr>
                        <a:t>Assignment</a:t>
                      </a:r>
                      <a:endParaRPr b="1" sz="1400" u="none" cap="none" strike="noStrike">
                        <a:solidFill>
                          <a:srgbClr val="59261D"/>
                        </a:solidFill>
                      </a:endParaRPr>
                    </a:p>
                    <a:p>
                      <a:pPr indent="0" lvl="0" marL="0" marR="0" rtl="0" algn="ctr">
                        <a:lnSpc>
                          <a:spcPct val="106000"/>
                        </a:lnSpc>
                        <a:spcBef>
                          <a:spcPts val="110"/>
                        </a:spcBef>
                        <a:spcAft>
                          <a:spcPts val="0"/>
                        </a:spcAft>
                        <a:buNone/>
                      </a:pPr>
                      <a:r>
                        <a:rPr b="1" lang="en-US" sz="1400" u="none" cap="none" strike="noStrike">
                          <a:solidFill>
                            <a:srgbClr val="59261D"/>
                          </a:solidFill>
                        </a:rPr>
                        <a:t>No.</a:t>
                      </a:r>
                      <a:endParaRPr b="1" sz="1400" u="none" cap="none" strike="noStrike">
                        <a:solidFill>
                          <a:srgbClr val="59261D"/>
                        </a:solidFill>
                        <a:latin typeface="Calibri"/>
                        <a:ea typeface="Calibri"/>
                        <a:cs typeface="Calibri"/>
                        <a:sym typeface="Calibri"/>
                      </a:endParaRPr>
                    </a:p>
                  </a:txBody>
                  <a:tcPr marT="0" marB="0" marR="73025" marL="73025" anchor="ctr"/>
                </a:tc>
                <a:tc rowSpan="2">
                  <a:txBody>
                    <a:bodyPr/>
                    <a:lstStyle/>
                    <a:p>
                      <a:pPr indent="0" lvl="0" marL="1920875" marR="1920240" rtl="0" algn="ctr">
                        <a:lnSpc>
                          <a:spcPct val="106000"/>
                        </a:lnSpc>
                        <a:spcBef>
                          <a:spcPts val="0"/>
                        </a:spcBef>
                        <a:spcAft>
                          <a:spcPts val="0"/>
                        </a:spcAft>
                        <a:buNone/>
                      </a:pPr>
                      <a:r>
                        <a:rPr b="1" lang="en-US" sz="1400" u="none" cap="none" strike="noStrike">
                          <a:solidFill>
                            <a:srgbClr val="59261D"/>
                          </a:solidFill>
                          <a:latin typeface="Calibri"/>
                          <a:ea typeface="Calibri"/>
                          <a:cs typeface="Calibri"/>
                          <a:sym typeface="Calibri"/>
                        </a:rPr>
                        <a:t>Assignment Title</a:t>
                      </a:r>
                      <a:endParaRPr b="1" sz="1400" u="none" cap="none" strike="noStrike">
                        <a:solidFill>
                          <a:srgbClr val="59261D"/>
                        </a:solidFill>
                        <a:latin typeface="Calibri"/>
                        <a:ea typeface="Calibri"/>
                        <a:cs typeface="Calibri"/>
                        <a:sym typeface="Calibri"/>
                      </a:endParaRPr>
                    </a:p>
                  </a:txBody>
                  <a:tcPr marT="0" marB="0" marR="73025" marL="73025" anchor="ctr"/>
                </a:tc>
                <a:tc>
                  <a:txBody>
                    <a:bodyPr/>
                    <a:lstStyle/>
                    <a:p>
                      <a:pPr indent="0" lvl="0" marL="0" marR="0" rtl="0" algn="ctr">
                        <a:lnSpc>
                          <a:spcPct val="106000"/>
                        </a:lnSpc>
                        <a:spcBef>
                          <a:spcPts val="0"/>
                        </a:spcBef>
                        <a:spcAft>
                          <a:spcPts val="0"/>
                        </a:spcAft>
                        <a:buNone/>
                      </a:pPr>
                      <a:r>
                        <a:rPr b="1" lang="en-US" sz="1400" u="none" cap="none" strike="noStrike">
                          <a:solidFill>
                            <a:srgbClr val="59261D"/>
                          </a:solidFill>
                        </a:rPr>
                        <a:t>Workload in Hrs.</a:t>
                      </a:r>
                      <a:endParaRPr b="1" sz="1400" u="none" cap="none" strike="noStrike">
                        <a:solidFill>
                          <a:srgbClr val="59261D"/>
                        </a:solidFill>
                        <a:latin typeface="Calibri"/>
                        <a:ea typeface="Calibri"/>
                        <a:cs typeface="Calibri"/>
                        <a:sym typeface="Calibri"/>
                      </a:endParaRPr>
                    </a:p>
                  </a:txBody>
                  <a:tcPr marT="0" marB="0" marR="73025" marL="73025" anchor="ctr"/>
                </a:tc>
              </a:tr>
              <a:tr h="198450">
                <a:tc vMerge="1"/>
                <a:tc vMerge="1"/>
                <a:tc>
                  <a:txBody>
                    <a:bodyPr/>
                    <a:lstStyle/>
                    <a:p>
                      <a:pPr indent="0" lvl="0" marL="0" marR="0" rtl="0" algn="ctr">
                        <a:lnSpc>
                          <a:spcPct val="106000"/>
                        </a:lnSpc>
                        <a:spcBef>
                          <a:spcPts val="0"/>
                        </a:spcBef>
                        <a:spcAft>
                          <a:spcPts val="0"/>
                        </a:spcAft>
                        <a:buNone/>
                      </a:pPr>
                      <a:r>
                        <a:rPr b="1" lang="en-US" sz="1400" u="none" cap="none" strike="noStrike">
                          <a:solidFill>
                            <a:srgbClr val="59261D"/>
                          </a:solidFill>
                        </a:rPr>
                        <a:t>Lab.</a:t>
                      </a:r>
                      <a:endParaRPr b="1" sz="1400" u="none" cap="none" strike="noStrike">
                        <a:solidFill>
                          <a:srgbClr val="59261D"/>
                        </a:solidFill>
                        <a:latin typeface="Calibri"/>
                        <a:ea typeface="Calibri"/>
                        <a:cs typeface="Calibri"/>
                        <a:sym typeface="Calibri"/>
                      </a:endParaRPr>
                    </a:p>
                  </a:txBody>
                  <a:tcPr marT="0" marB="0" marR="73025" marL="73025" anchor="ctr"/>
                </a:tc>
              </a:tr>
              <a:tr h="501450">
                <a:tc>
                  <a:txBody>
                    <a:bodyPr/>
                    <a:lstStyle/>
                    <a:p>
                      <a:pPr indent="0" lvl="0" marL="0" marR="0" rtl="0" algn="ctr">
                        <a:lnSpc>
                          <a:spcPct val="100000"/>
                        </a:lnSpc>
                        <a:spcBef>
                          <a:spcPts val="0"/>
                        </a:spcBef>
                        <a:spcAft>
                          <a:spcPts val="0"/>
                        </a:spcAft>
                        <a:buNone/>
                      </a:pPr>
                      <a:r>
                        <a:rPr lang="en-US" sz="1650" u="none" cap="none" strike="noStrike"/>
                        <a:t>1. </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just">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Implement basic concept of object, classes, static members and friend functions in C++</a:t>
                      </a:r>
                      <a:endParaRPr sz="1650" u="none" cap="none" strike="noStrike">
                        <a:solidFill>
                          <a:schemeClr val="dk1"/>
                        </a:solidFill>
                        <a:latin typeface="Calibri"/>
                        <a:ea typeface="Calibri"/>
                        <a:cs typeface="Calibri"/>
                        <a:sym typeface="Calibri"/>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06</a:t>
                      </a:r>
                      <a:endParaRPr sz="1650" u="none" cap="none" strike="noStrike">
                        <a:latin typeface="Calibri"/>
                        <a:ea typeface="Calibri"/>
                        <a:cs typeface="Calibri"/>
                        <a:sym typeface="Calibri"/>
                      </a:endParaRPr>
                    </a:p>
                  </a:txBody>
                  <a:tcPr marT="0" marB="0" marR="73025" marL="73025" anchor="ctr"/>
                </a:tc>
              </a:tr>
              <a:tr h="418450">
                <a:tc>
                  <a:txBody>
                    <a:bodyPr/>
                    <a:lstStyle/>
                    <a:p>
                      <a:pPr indent="0" lvl="0" marL="0" marR="0" rtl="0" algn="ctr">
                        <a:lnSpc>
                          <a:spcPct val="100000"/>
                        </a:lnSpc>
                        <a:spcBef>
                          <a:spcPts val="0"/>
                        </a:spcBef>
                        <a:spcAft>
                          <a:spcPts val="0"/>
                        </a:spcAft>
                        <a:buNone/>
                      </a:pPr>
                      <a:r>
                        <a:rPr lang="en-US" sz="1650" u="none" cap="none" strike="noStrike"/>
                        <a:t>2.</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just">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Implement constructors and destructors in C++.</a:t>
                      </a:r>
                      <a:endParaRPr sz="1650" u="none" cap="none" strike="noStrike">
                        <a:solidFill>
                          <a:schemeClr val="dk1"/>
                        </a:solidFill>
                        <a:latin typeface="Calibri"/>
                        <a:ea typeface="Calibri"/>
                        <a:cs typeface="Calibri"/>
                        <a:sym typeface="Calibri"/>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04</a:t>
                      </a:r>
                      <a:endParaRPr sz="1650" u="none" cap="none" strike="noStrike">
                        <a:latin typeface="Calibri"/>
                        <a:ea typeface="Calibri"/>
                        <a:cs typeface="Calibri"/>
                        <a:sym typeface="Calibri"/>
                      </a:endParaRPr>
                    </a:p>
                  </a:txBody>
                  <a:tcPr marT="0" marB="0" marR="73025" marL="73025" anchor="ctr"/>
                </a:tc>
              </a:tr>
              <a:tr h="369700">
                <a:tc>
                  <a:txBody>
                    <a:bodyPr/>
                    <a:lstStyle/>
                    <a:p>
                      <a:pPr indent="0" lvl="0" marL="0" marR="0" rtl="0" algn="ctr">
                        <a:lnSpc>
                          <a:spcPct val="100000"/>
                        </a:lnSpc>
                        <a:spcBef>
                          <a:spcPts val="0"/>
                        </a:spcBef>
                        <a:spcAft>
                          <a:spcPts val="0"/>
                        </a:spcAft>
                        <a:buNone/>
                      </a:pPr>
                      <a:r>
                        <a:rPr lang="en-US" sz="1650" u="none" cap="none" strike="noStrike"/>
                        <a:t>3.</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just">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Implement the concept of inheritance in C++.</a:t>
                      </a:r>
                      <a:endParaRPr sz="1650" u="none" cap="none" strike="noStrike">
                        <a:solidFill>
                          <a:schemeClr val="dk1"/>
                        </a:solidFill>
                        <a:latin typeface="Calibri"/>
                        <a:ea typeface="Calibri"/>
                        <a:cs typeface="Calibri"/>
                        <a:sym typeface="Calibri"/>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04</a:t>
                      </a:r>
                      <a:endParaRPr sz="1650" u="none" cap="none" strike="noStrike">
                        <a:latin typeface="Calibri"/>
                        <a:ea typeface="Calibri"/>
                        <a:cs typeface="Calibri"/>
                        <a:sym typeface="Calibri"/>
                      </a:endParaRPr>
                    </a:p>
                  </a:txBody>
                  <a:tcPr marT="0" marB="0" marR="73025" marL="73025" anchor="ctr"/>
                </a:tc>
              </a:tr>
              <a:tr h="426250">
                <a:tc>
                  <a:txBody>
                    <a:bodyPr/>
                    <a:lstStyle/>
                    <a:p>
                      <a:pPr indent="0" lvl="0" marL="0" marR="0" rtl="0" algn="ctr">
                        <a:lnSpc>
                          <a:spcPct val="100000"/>
                        </a:lnSpc>
                        <a:spcBef>
                          <a:spcPts val="0"/>
                        </a:spcBef>
                        <a:spcAft>
                          <a:spcPts val="0"/>
                        </a:spcAft>
                        <a:buNone/>
                      </a:pPr>
                      <a:r>
                        <a:rPr lang="en-US" sz="1650" u="none" cap="none" strike="noStrike"/>
                        <a:t>4.</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l">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Implement the concept of polymorphism and pure virtual function in C++. 	</a:t>
                      </a:r>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02</a:t>
                      </a:r>
                      <a:endParaRPr sz="1650" u="none" cap="none" strike="noStrike">
                        <a:latin typeface="Calibri"/>
                        <a:ea typeface="Calibri"/>
                        <a:cs typeface="Calibri"/>
                        <a:sym typeface="Calibri"/>
                      </a:endParaRPr>
                    </a:p>
                  </a:txBody>
                  <a:tcPr marT="0" marB="0" marR="73025" marL="73025" anchor="ctr"/>
                </a:tc>
              </a:tr>
              <a:tr h="413175">
                <a:tc>
                  <a:txBody>
                    <a:bodyPr/>
                    <a:lstStyle/>
                    <a:p>
                      <a:pPr indent="0" lvl="0" marL="0" marR="0" rtl="0" algn="ctr">
                        <a:lnSpc>
                          <a:spcPct val="100000"/>
                        </a:lnSpc>
                        <a:spcBef>
                          <a:spcPts val="0"/>
                        </a:spcBef>
                        <a:spcAft>
                          <a:spcPts val="0"/>
                        </a:spcAft>
                        <a:buNone/>
                      </a:pPr>
                      <a:r>
                        <a:rPr lang="en-US" sz="1650" u="none" cap="none" strike="noStrike"/>
                        <a:t>5.</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l">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Implement concept of exception handling in C++ 	</a:t>
                      </a:r>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02</a:t>
                      </a:r>
                      <a:endParaRPr sz="1650" u="none" cap="none" strike="noStrike">
                        <a:latin typeface="Calibri"/>
                        <a:ea typeface="Calibri"/>
                        <a:cs typeface="Calibri"/>
                        <a:sym typeface="Calibri"/>
                      </a:endParaRPr>
                    </a:p>
                  </a:txBody>
                  <a:tcPr marT="0" marB="0" marR="73025" marL="73025" anchor="ctr"/>
                </a:tc>
              </a:tr>
              <a:tr h="419575">
                <a:tc>
                  <a:txBody>
                    <a:bodyPr/>
                    <a:lstStyle/>
                    <a:p>
                      <a:pPr indent="0" lvl="0" marL="0" marR="0" rtl="0" algn="ctr">
                        <a:lnSpc>
                          <a:spcPct val="100000"/>
                        </a:lnSpc>
                        <a:spcBef>
                          <a:spcPts val="0"/>
                        </a:spcBef>
                        <a:spcAft>
                          <a:spcPts val="0"/>
                        </a:spcAft>
                        <a:buNone/>
                      </a:pPr>
                      <a:r>
                        <a:rPr lang="en-US" sz="1650" u="none" cap="none" strike="noStrike"/>
                        <a:t>6.</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l">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Implement file handling and File input output operations in C++ 	</a:t>
                      </a:r>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02</a:t>
                      </a:r>
                      <a:endParaRPr sz="1650" u="none" cap="none" strike="noStrike">
                        <a:latin typeface="Calibri"/>
                        <a:ea typeface="Calibri"/>
                        <a:cs typeface="Calibri"/>
                        <a:sym typeface="Calibri"/>
                      </a:endParaRPr>
                    </a:p>
                  </a:txBody>
                  <a:tcPr marT="0" marB="0" marR="73025" marL="73025" anchor="ctr"/>
                </a:tc>
              </a:tr>
              <a:tr h="436200">
                <a:tc>
                  <a:txBody>
                    <a:bodyPr/>
                    <a:lstStyle/>
                    <a:p>
                      <a:pPr indent="0" lvl="0" marL="0" marR="0" rtl="0" algn="ctr">
                        <a:lnSpc>
                          <a:spcPct val="100000"/>
                        </a:lnSpc>
                        <a:spcBef>
                          <a:spcPts val="0"/>
                        </a:spcBef>
                        <a:spcAft>
                          <a:spcPts val="0"/>
                        </a:spcAft>
                        <a:buNone/>
                      </a:pPr>
                      <a:r>
                        <a:rPr lang="en-US" sz="1650" u="none" cap="none" strike="noStrike"/>
                        <a:t>7.</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l">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Implement template in C++ 	</a:t>
                      </a:r>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02</a:t>
                      </a:r>
                      <a:endParaRPr sz="1650" u="none" cap="none" strike="noStrike">
                        <a:latin typeface="Calibri"/>
                        <a:ea typeface="Calibri"/>
                        <a:cs typeface="Calibri"/>
                        <a:sym typeface="Calibri"/>
                      </a:endParaRPr>
                    </a:p>
                  </a:txBody>
                  <a:tcPr marT="0" marB="0" marR="73025" marL="73025" anchor="ctr"/>
                </a:tc>
              </a:tr>
              <a:tr h="498250">
                <a:tc>
                  <a:txBody>
                    <a:bodyPr/>
                    <a:lstStyle/>
                    <a:p>
                      <a:pPr indent="0" lvl="0" marL="0" marR="0" rtl="0" algn="ctr">
                        <a:lnSpc>
                          <a:spcPct val="100000"/>
                        </a:lnSpc>
                        <a:spcBef>
                          <a:spcPts val="0"/>
                        </a:spcBef>
                        <a:spcAft>
                          <a:spcPts val="0"/>
                        </a:spcAft>
                        <a:buNone/>
                      </a:pPr>
                      <a:r>
                        <a:rPr lang="en-US" sz="1650" u="none" cap="none" strike="noStrike"/>
                        <a:t>8.</a:t>
                      </a:r>
                      <a:endParaRPr sz="1650" u="none" cap="none" strike="noStrike">
                        <a:latin typeface="Calibri"/>
                        <a:ea typeface="Calibri"/>
                        <a:cs typeface="Calibri"/>
                        <a:sym typeface="Calibri"/>
                      </a:endParaRPr>
                    </a:p>
                  </a:txBody>
                  <a:tcPr marT="0" marB="0" marR="73025" marL="73025" anchor="ctr">
                    <a:solidFill>
                      <a:srgbClr val="FFFF00"/>
                    </a:solidFill>
                  </a:tcPr>
                </a:tc>
                <a:tc>
                  <a:txBody>
                    <a:bodyPr/>
                    <a:lstStyle/>
                    <a:p>
                      <a:pPr indent="0" lvl="0" marL="0" marR="0" rtl="0" algn="just">
                        <a:lnSpc>
                          <a:spcPct val="100000"/>
                        </a:lnSpc>
                        <a:spcBef>
                          <a:spcPts val="0"/>
                        </a:spcBef>
                        <a:spcAft>
                          <a:spcPts val="0"/>
                        </a:spcAft>
                        <a:buClr>
                          <a:schemeClr val="dk1"/>
                        </a:buClr>
                        <a:buSzPts val="1650"/>
                        <a:buFont typeface="Calibri"/>
                        <a:buNone/>
                      </a:pPr>
                      <a:r>
                        <a:rPr lang="en-US" sz="1650" u="none" cap="none" strike="noStrike">
                          <a:solidFill>
                            <a:schemeClr val="dk1"/>
                          </a:solidFill>
                          <a:latin typeface="Calibri"/>
                          <a:ea typeface="Calibri"/>
                          <a:cs typeface="Calibri"/>
                          <a:sym typeface="Calibri"/>
                        </a:rPr>
                        <a:t>Implement concept of STL in C++ 	.</a:t>
                      </a:r>
                      <a:endParaRPr sz="1650" u="none" cap="none" strike="noStrike">
                        <a:solidFill>
                          <a:schemeClr val="dk1"/>
                        </a:solidFill>
                        <a:latin typeface="Calibri"/>
                        <a:ea typeface="Calibri"/>
                        <a:cs typeface="Calibri"/>
                        <a:sym typeface="Calibri"/>
                      </a:endParaRPr>
                    </a:p>
                  </a:txBody>
                  <a:tcPr marT="0" marB="0" marR="73025" marL="73025" anchor="ctr">
                    <a:solidFill>
                      <a:srgbClr val="FFFF00"/>
                    </a:solidFill>
                  </a:tcPr>
                </a:tc>
                <a:tc>
                  <a:txBody>
                    <a:bodyPr/>
                    <a:lstStyle/>
                    <a:p>
                      <a:pPr indent="0" lvl="0" marL="0" marR="0" rtl="0" algn="ctr">
                        <a:lnSpc>
                          <a:spcPct val="100000"/>
                        </a:lnSpc>
                        <a:spcBef>
                          <a:spcPts val="0"/>
                        </a:spcBef>
                        <a:spcAft>
                          <a:spcPts val="0"/>
                        </a:spcAft>
                        <a:buNone/>
                      </a:pPr>
                      <a:r>
                        <a:rPr lang="en-US" sz="1650" u="none" cap="none" strike="noStrike"/>
                        <a:t>02</a:t>
                      </a:r>
                      <a:endParaRPr sz="1650" u="none" cap="none" strike="noStrike">
                        <a:latin typeface="Calibri"/>
                        <a:ea typeface="Calibri"/>
                        <a:cs typeface="Calibri"/>
                        <a:sym typeface="Calibri"/>
                      </a:endParaRPr>
                    </a:p>
                  </a:txBody>
                  <a:tcPr marT="0" marB="0" marR="73025" marL="73025" anchor="ctr">
                    <a:solidFill>
                      <a:srgbClr val="FFFF00"/>
                    </a:solidFill>
                  </a:tcPr>
                </a:tc>
              </a:tr>
              <a:tr h="309950">
                <a:tc>
                  <a:txBody>
                    <a:bodyPr/>
                    <a:lstStyle/>
                    <a:p>
                      <a:pPr indent="0" lvl="0" marL="0" marR="0" rtl="0" algn="ctr">
                        <a:lnSpc>
                          <a:spcPct val="100000"/>
                        </a:lnSpc>
                        <a:spcBef>
                          <a:spcPts val="0"/>
                        </a:spcBef>
                        <a:spcAft>
                          <a:spcPts val="0"/>
                        </a:spcAft>
                        <a:buNone/>
                      </a:pPr>
                      <a:r>
                        <a:rPr lang="en-US" sz="1650" u="none" cap="none" strike="noStrike"/>
                        <a:t>9.</a:t>
                      </a:r>
                      <a:endParaRPr sz="1650" u="none" cap="none" strike="noStrike">
                        <a:latin typeface="Calibri"/>
                        <a:ea typeface="Calibri"/>
                        <a:cs typeface="Calibri"/>
                        <a:sym typeface="Calibri"/>
                      </a:endParaRPr>
                    </a:p>
                  </a:txBody>
                  <a:tcPr marT="0" marB="0" marR="73025" marL="73025" anchor="ctr"/>
                </a:tc>
                <a:tc>
                  <a:txBody>
                    <a:bodyPr/>
                    <a:lstStyle/>
                    <a:p>
                      <a:pPr indent="0" lvl="0" marL="0" marR="0" rtl="0" algn="just">
                        <a:lnSpc>
                          <a:spcPct val="100000"/>
                        </a:lnSpc>
                        <a:spcBef>
                          <a:spcPts val="0"/>
                        </a:spcBef>
                        <a:spcAft>
                          <a:spcPts val="0"/>
                        </a:spcAft>
                        <a:buNone/>
                      </a:pPr>
                      <a:r>
                        <a:rPr lang="en-US" sz="1650" u="none" cap="none" strike="noStrike">
                          <a:solidFill>
                            <a:schemeClr val="dk1"/>
                          </a:solidFill>
                          <a:latin typeface="Calibri"/>
                          <a:ea typeface="Calibri"/>
                          <a:cs typeface="Calibri"/>
                          <a:sym typeface="Calibri"/>
                        </a:rPr>
                        <a:t>Mini Project</a:t>
                      </a:r>
                      <a:endParaRPr/>
                    </a:p>
                  </a:txBody>
                  <a:tcPr marT="0" marB="0" marR="73025" marL="73025" anchor="ctr"/>
                </a:tc>
                <a:tc>
                  <a:txBody>
                    <a:bodyPr/>
                    <a:lstStyle/>
                    <a:p>
                      <a:pPr indent="0" lvl="0" marL="0" marR="0" rtl="0" algn="ctr">
                        <a:lnSpc>
                          <a:spcPct val="100000"/>
                        </a:lnSpc>
                        <a:spcBef>
                          <a:spcPts val="0"/>
                        </a:spcBef>
                        <a:spcAft>
                          <a:spcPts val="0"/>
                        </a:spcAft>
                        <a:buNone/>
                      </a:pPr>
                      <a:r>
                        <a:rPr lang="en-US" sz="1650" u="none" cap="none" strike="noStrike"/>
                        <a:t>06</a:t>
                      </a:r>
                      <a:endParaRPr sz="1650" u="none" cap="none" strike="noStrike">
                        <a:latin typeface="Calibri"/>
                        <a:ea typeface="Calibri"/>
                        <a:cs typeface="Calibri"/>
                        <a:sym typeface="Calibri"/>
                      </a:endParaRPr>
                    </a:p>
                  </a:txBody>
                  <a:tcPr marT="0" marB="0" marR="73025" marL="73025" anchor="ctr"/>
                </a:tc>
              </a:tr>
            </a:tbl>
          </a:graphicData>
        </a:graphic>
      </p:graphicFrame>
      <p:pic>
        <p:nvPicPr>
          <p:cNvPr id="317" name="Google Shape;317;p2"/>
          <p:cNvPicPr preferRelativeResize="0"/>
          <p:nvPr/>
        </p:nvPicPr>
        <p:blipFill rotWithShape="1">
          <a:blip r:embed="rId3">
            <a:alphaModFix/>
          </a:blip>
          <a:srcRect b="0" l="0" r="0" t="0"/>
          <a:stretch/>
        </p:blipFill>
        <p:spPr>
          <a:xfrm>
            <a:off x="28814" y="16437"/>
            <a:ext cx="1269598" cy="1313597"/>
          </a:xfrm>
          <a:prstGeom prst="rect">
            <a:avLst/>
          </a:prstGeom>
          <a:noFill/>
          <a:ln>
            <a:noFill/>
          </a:ln>
        </p:spPr>
      </p:pic>
      <p:sp>
        <p:nvSpPr>
          <p:cNvPr id="318" name="Google Shape;318;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0"/>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07" name="Google Shape;507;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08" name="Google Shape;508;p20"/>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09" name="Google Shape;509;p20"/>
          <p:cNvSpPr/>
          <p:nvPr/>
        </p:nvSpPr>
        <p:spPr>
          <a:xfrm>
            <a:off x="1238250" y="1153273"/>
            <a:ext cx="448507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LIST Container in STL</a:t>
            </a:r>
            <a:endParaRPr/>
          </a:p>
        </p:txBody>
      </p:sp>
      <p:sp>
        <p:nvSpPr>
          <p:cNvPr id="510" name="Google Shape;510;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OBJECT ORIENTED PROGRAMMING LABORATORY</a:t>
            </a:r>
            <a:endParaRPr/>
          </a:p>
        </p:txBody>
      </p:sp>
      <p:sp>
        <p:nvSpPr>
          <p:cNvPr id="511" name="Google Shape;511;p20"/>
          <p:cNvSpPr/>
          <p:nvPr/>
        </p:nvSpPr>
        <p:spPr>
          <a:xfrm>
            <a:off x="1238250" y="2014446"/>
            <a:ext cx="38889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Syntax for creating a new linked list using list template is</a:t>
            </a:r>
            <a:endParaRPr sz="2000">
              <a:solidFill>
                <a:srgbClr val="000000"/>
              </a:solidFill>
              <a:latin typeface="Arial"/>
              <a:ea typeface="Arial"/>
              <a:cs typeface="Arial"/>
              <a:sym typeface="Arial"/>
            </a:endParaRPr>
          </a:p>
        </p:txBody>
      </p:sp>
      <p:sp>
        <p:nvSpPr>
          <p:cNvPr id="512" name="Google Shape;512;p20"/>
          <p:cNvSpPr/>
          <p:nvPr/>
        </p:nvSpPr>
        <p:spPr>
          <a:xfrm>
            <a:off x="1238249" y="3284792"/>
            <a:ext cx="388892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&lt;list&gt;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std::list&lt;int&gt; 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Creates a new empty linked list l */</a:t>
            </a:r>
            <a:endParaRPr/>
          </a:p>
        </p:txBody>
      </p:sp>
      <p:sp>
        <p:nvSpPr>
          <p:cNvPr id="513" name="Google Shape;513;p20"/>
          <p:cNvSpPr/>
          <p:nvPr/>
        </p:nvSpPr>
        <p:spPr>
          <a:xfrm>
            <a:off x="5853953" y="2169433"/>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529"/>
                </a:solidFill>
                <a:latin typeface="Arial"/>
                <a:ea typeface="Arial"/>
                <a:cs typeface="Arial"/>
                <a:sym typeface="Arial"/>
              </a:rPr>
              <a:t>Similar to vector and array, lists can also be initialized with parameters,</a:t>
            </a:r>
            <a:endParaRPr sz="1800">
              <a:solidFill>
                <a:schemeClr val="dk1"/>
              </a:solidFill>
              <a:latin typeface="Calibri"/>
              <a:ea typeface="Calibri"/>
              <a:cs typeface="Calibri"/>
              <a:sym typeface="Calibri"/>
            </a:endParaRPr>
          </a:p>
        </p:txBody>
      </p:sp>
      <p:sp>
        <p:nvSpPr>
          <p:cNvPr id="514" name="Google Shape;514;p20"/>
          <p:cNvSpPr/>
          <p:nvPr/>
        </p:nvSpPr>
        <p:spPr>
          <a:xfrm>
            <a:off x="5970814" y="3007793"/>
            <a:ext cx="6096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&lt;list&gt;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std::list&lt;int&gt; l{1,2,3};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Creates a new linked list 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1"/>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22" name="Google Shape;522;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23" name="Google Shape;523;p21"/>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24" name="Google Shape;524;p21"/>
          <p:cNvSpPr/>
          <p:nvPr/>
        </p:nvSpPr>
        <p:spPr>
          <a:xfrm>
            <a:off x="1238250" y="1153273"/>
            <a:ext cx="76426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Member Functions of List Container</a:t>
            </a:r>
            <a:endParaRPr/>
          </a:p>
        </p:txBody>
      </p:sp>
      <p:sp>
        <p:nvSpPr>
          <p:cNvPr id="525" name="Google Shape;525;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OBJECT ORIENTED PROGRAMMING LABORATORY</a:t>
            </a:r>
            <a:endParaRPr/>
          </a:p>
        </p:txBody>
      </p:sp>
      <p:sp>
        <p:nvSpPr>
          <p:cNvPr id="526" name="Google Shape;526;p21"/>
          <p:cNvSpPr/>
          <p:nvPr/>
        </p:nvSpPr>
        <p:spPr>
          <a:xfrm>
            <a:off x="1238250" y="1861159"/>
            <a:ext cx="10953750" cy="4103937"/>
          </a:xfrm>
          <a:prstGeom prst="rect">
            <a:avLst/>
          </a:prstGeom>
          <a:solidFill>
            <a:srgbClr val="FFFFFF"/>
          </a:solidFill>
          <a:ln>
            <a:noFill/>
          </a:ln>
        </p:spPr>
        <p:txBody>
          <a:bodyPr anchorCtr="0" anchor="ctr" bIns="223750" lIns="0" spcFirstLastPara="1" rIns="0" wrap="square" tIns="0">
            <a:spAutoFit/>
          </a:bodyPr>
          <a:lstStyle/>
          <a:p>
            <a:pPr indent="0" lvl="0" marL="0" marR="0" rtl="0" algn="just">
              <a:lnSpc>
                <a:spcPct val="150000"/>
              </a:lnSpc>
              <a:spcBef>
                <a:spcPts val="0"/>
              </a:spcBef>
              <a:spcAft>
                <a:spcPts val="0"/>
              </a:spcAft>
              <a:buClr>
                <a:srgbClr val="D63384"/>
              </a:buClr>
              <a:buSzPts val="2400"/>
              <a:buFont typeface="Arial"/>
              <a:buNone/>
            </a:pPr>
            <a:r>
              <a:rPr b="0" i="0" lang="en-US" sz="2400" u="none" cap="none" strike="noStrike">
                <a:solidFill>
                  <a:srgbClr val="D63384"/>
                </a:solidFill>
                <a:latin typeface="Arial"/>
                <a:ea typeface="Arial"/>
                <a:cs typeface="Arial"/>
                <a:sym typeface="Arial"/>
              </a:rPr>
              <a:t>insert</a:t>
            </a:r>
            <a:r>
              <a:rPr b="0" i="0" lang="en-US" sz="1600" u="none" cap="none" strike="noStrike">
                <a:solidFill>
                  <a:srgbClr val="212529"/>
                </a:solidFill>
                <a:latin typeface="Arial"/>
                <a:ea typeface="Arial"/>
                <a:cs typeface="Arial"/>
                <a:sym typeface="Arial"/>
              </a:rPr>
              <a:t> function</a:t>
            </a:r>
            <a:endParaRPr/>
          </a:p>
          <a:p>
            <a:pPr indent="0" lvl="0" marL="0" marR="0" rtl="0" algn="just">
              <a:lnSpc>
                <a:spcPct val="150000"/>
              </a:lnSpc>
              <a:spcBef>
                <a:spcPts val="0"/>
              </a:spcBef>
              <a:spcAft>
                <a:spcPts val="0"/>
              </a:spcAft>
              <a:buClr>
                <a:srgbClr val="212529"/>
              </a:buClr>
              <a:buSzPts val="1800"/>
              <a:buFont typeface="Arial"/>
              <a:buNone/>
            </a:pPr>
            <a:r>
              <a:rPr b="0" i="0" lang="en-US" sz="1800" u="none" cap="none" strike="noStrike">
                <a:solidFill>
                  <a:srgbClr val="212529"/>
                </a:solidFill>
                <a:latin typeface="Arial"/>
                <a:ea typeface="Arial"/>
                <a:cs typeface="Arial"/>
                <a:sym typeface="Arial"/>
              </a:rPr>
              <a:t>This method, as the name suggests, inserts an element at specific position, in a list. There are 3 variations of insert(), they are as follows :</a:t>
            </a:r>
            <a:endParaRPr b="0" i="0" sz="1400" u="none" cap="none" strike="noStrike">
              <a:solidFill>
                <a:schemeClr val="dk1"/>
              </a:solidFill>
              <a:latin typeface="Arial"/>
              <a:ea typeface="Arial"/>
              <a:cs typeface="Arial"/>
              <a:sym typeface="Arial"/>
            </a:endParaRPr>
          </a:p>
          <a:p>
            <a:pPr indent="-457200" lvl="0" marL="457200" marR="0" rtl="0" algn="just">
              <a:lnSpc>
                <a:spcPct val="150000"/>
              </a:lnSpc>
              <a:spcBef>
                <a:spcPts val="0"/>
              </a:spcBef>
              <a:spcAft>
                <a:spcPts val="0"/>
              </a:spcAft>
              <a:buClr>
                <a:srgbClr val="D63384"/>
              </a:buClr>
              <a:buSzPts val="2400"/>
              <a:buFont typeface="Calibri"/>
              <a:buAutoNum type="arabicPeriod"/>
            </a:pPr>
            <a:r>
              <a:rPr b="0" i="0" lang="en-US" sz="2400" u="none" cap="none" strike="noStrike">
                <a:solidFill>
                  <a:srgbClr val="D63384"/>
                </a:solidFill>
                <a:latin typeface="Arial"/>
                <a:ea typeface="Arial"/>
                <a:cs typeface="Arial"/>
                <a:sym typeface="Arial"/>
              </a:rPr>
              <a:t>insert(iterator, element)</a:t>
            </a:r>
            <a:r>
              <a:rPr b="0" i="0" lang="en-US" sz="1800" u="none" cap="none" strike="noStrike">
                <a:solidFill>
                  <a:srgbClr val="212529"/>
                </a:solidFill>
                <a:latin typeface="Arial"/>
                <a:ea typeface="Arial"/>
                <a:cs typeface="Arial"/>
                <a:sym typeface="Arial"/>
              </a:rPr>
              <a:t> : inserts </a:t>
            </a:r>
            <a:r>
              <a:rPr b="1" i="0" lang="en-US" sz="1800" u="none" cap="none" strike="noStrike">
                <a:solidFill>
                  <a:srgbClr val="212529"/>
                </a:solidFill>
                <a:latin typeface="Arial"/>
                <a:ea typeface="Arial"/>
                <a:cs typeface="Arial"/>
                <a:sym typeface="Arial"/>
              </a:rPr>
              <a:t>element</a:t>
            </a:r>
            <a:r>
              <a:rPr b="0" i="0" lang="en-US" sz="1800" u="none" cap="none" strike="noStrike">
                <a:solidFill>
                  <a:srgbClr val="212529"/>
                </a:solidFill>
                <a:latin typeface="Arial"/>
                <a:ea typeface="Arial"/>
                <a:cs typeface="Arial"/>
                <a:sym typeface="Arial"/>
              </a:rPr>
              <a:t> in the list before the position pointed by the </a:t>
            </a:r>
            <a:r>
              <a:rPr b="1" i="0" lang="en-US" sz="1800" u="none" cap="none" strike="noStrike">
                <a:solidFill>
                  <a:srgbClr val="212529"/>
                </a:solidFill>
                <a:latin typeface="Arial"/>
                <a:ea typeface="Arial"/>
                <a:cs typeface="Arial"/>
                <a:sym typeface="Arial"/>
              </a:rPr>
              <a:t>iterator</a:t>
            </a:r>
            <a:r>
              <a:rPr b="0" i="0" lang="en-US" sz="1800" u="none" cap="none" strike="noStrike">
                <a:solidFill>
                  <a:srgbClr val="212529"/>
                </a:solidFill>
                <a:latin typeface="Arial"/>
                <a:ea typeface="Arial"/>
                <a:cs typeface="Arial"/>
                <a:sym typeface="Arial"/>
              </a:rPr>
              <a:t>.</a:t>
            </a:r>
            <a:endParaRPr/>
          </a:p>
          <a:p>
            <a:pPr indent="-457200" lvl="0" marL="457200" marR="0" rtl="0" algn="just">
              <a:lnSpc>
                <a:spcPct val="150000"/>
              </a:lnSpc>
              <a:spcBef>
                <a:spcPts val="0"/>
              </a:spcBef>
              <a:spcAft>
                <a:spcPts val="0"/>
              </a:spcAft>
              <a:buClr>
                <a:srgbClr val="D63384"/>
              </a:buClr>
              <a:buSzPts val="2400"/>
              <a:buFont typeface="Calibri"/>
              <a:buAutoNum type="arabicPeriod"/>
            </a:pPr>
            <a:r>
              <a:rPr b="0" i="0" lang="en-US" sz="2400" u="none" cap="none" strike="noStrike">
                <a:solidFill>
                  <a:srgbClr val="D63384"/>
                </a:solidFill>
                <a:latin typeface="Arial"/>
                <a:ea typeface="Arial"/>
                <a:cs typeface="Arial"/>
                <a:sym typeface="Arial"/>
              </a:rPr>
              <a:t>insert(iterator, count, element)</a:t>
            </a:r>
            <a:r>
              <a:rPr b="0" i="0" lang="en-US" sz="1800" u="none" cap="none" strike="noStrike">
                <a:solidFill>
                  <a:srgbClr val="212529"/>
                </a:solidFill>
                <a:latin typeface="Arial"/>
                <a:ea typeface="Arial"/>
                <a:cs typeface="Arial"/>
                <a:sym typeface="Arial"/>
              </a:rPr>
              <a:t> : inserts </a:t>
            </a:r>
            <a:r>
              <a:rPr b="1" i="0" lang="en-US" sz="1800" u="none" cap="none" strike="noStrike">
                <a:solidFill>
                  <a:srgbClr val="212529"/>
                </a:solidFill>
                <a:latin typeface="Arial"/>
                <a:ea typeface="Arial"/>
                <a:cs typeface="Arial"/>
                <a:sym typeface="Arial"/>
              </a:rPr>
              <a:t>element</a:t>
            </a:r>
            <a:r>
              <a:rPr b="0" i="0" lang="en-US" sz="1800" u="none" cap="none" strike="noStrike">
                <a:solidFill>
                  <a:srgbClr val="212529"/>
                </a:solidFill>
                <a:latin typeface="Arial"/>
                <a:ea typeface="Arial"/>
                <a:cs typeface="Arial"/>
                <a:sym typeface="Arial"/>
              </a:rPr>
              <a:t> in the list before the position pointed by the </a:t>
            </a:r>
            <a:r>
              <a:rPr b="1" i="0" lang="en-US" sz="1800" u="none" cap="none" strike="noStrike">
                <a:solidFill>
                  <a:srgbClr val="212529"/>
                </a:solidFill>
                <a:latin typeface="Arial"/>
                <a:ea typeface="Arial"/>
                <a:cs typeface="Arial"/>
                <a:sym typeface="Arial"/>
              </a:rPr>
              <a:t>iterator</a:t>
            </a:r>
            <a:r>
              <a:rPr b="0" i="0" lang="en-US" sz="1800" u="none" cap="none" strike="noStrike">
                <a:solidFill>
                  <a:srgbClr val="212529"/>
                </a:solidFill>
                <a:latin typeface="Arial"/>
                <a:ea typeface="Arial"/>
                <a:cs typeface="Arial"/>
                <a:sym typeface="Arial"/>
              </a:rPr>
              <a:t>, </a:t>
            </a:r>
            <a:r>
              <a:rPr b="1" i="0" lang="en-US" sz="1800" u="none" cap="none" strike="noStrike">
                <a:solidFill>
                  <a:srgbClr val="212529"/>
                </a:solidFill>
                <a:latin typeface="Arial"/>
                <a:ea typeface="Arial"/>
                <a:cs typeface="Arial"/>
                <a:sym typeface="Arial"/>
              </a:rPr>
              <a:t>count</a:t>
            </a:r>
            <a:r>
              <a:rPr b="0" i="0" lang="en-US" sz="1800" u="none" cap="none" strike="noStrike">
                <a:solidFill>
                  <a:srgbClr val="212529"/>
                </a:solidFill>
                <a:latin typeface="Arial"/>
                <a:ea typeface="Arial"/>
                <a:cs typeface="Arial"/>
                <a:sym typeface="Arial"/>
              </a:rPr>
              <a:t> number of times.</a:t>
            </a:r>
            <a:endParaRPr/>
          </a:p>
          <a:p>
            <a:pPr indent="-457200" lvl="0" marL="457200" marR="0" rtl="0" algn="just">
              <a:lnSpc>
                <a:spcPct val="150000"/>
              </a:lnSpc>
              <a:spcBef>
                <a:spcPts val="0"/>
              </a:spcBef>
              <a:spcAft>
                <a:spcPts val="0"/>
              </a:spcAft>
              <a:buClr>
                <a:srgbClr val="D63384"/>
              </a:buClr>
              <a:buSzPts val="2400"/>
              <a:buFont typeface="Calibri"/>
              <a:buAutoNum type="arabicPeriod"/>
            </a:pPr>
            <a:r>
              <a:rPr b="0" i="0" lang="en-US" sz="2400" u="none" cap="none" strike="noStrike">
                <a:solidFill>
                  <a:srgbClr val="D63384"/>
                </a:solidFill>
                <a:latin typeface="Arial"/>
                <a:ea typeface="Arial"/>
                <a:cs typeface="Arial"/>
                <a:sym typeface="Arial"/>
              </a:rPr>
              <a:t>insert(iterator, start_iterator, end_iterator)</a:t>
            </a:r>
            <a:r>
              <a:rPr b="0" i="0" lang="en-US" sz="1800" u="none" cap="none" strike="noStrike">
                <a:solidFill>
                  <a:srgbClr val="212529"/>
                </a:solidFill>
                <a:latin typeface="Arial"/>
                <a:ea typeface="Arial"/>
                <a:cs typeface="Arial"/>
                <a:sym typeface="Arial"/>
              </a:rPr>
              <a:t>: insert the element pointed by </a:t>
            </a:r>
            <a:r>
              <a:rPr b="1" i="0" lang="en-US" sz="1800" u="none" cap="none" strike="noStrike">
                <a:solidFill>
                  <a:srgbClr val="212529"/>
                </a:solidFill>
                <a:latin typeface="Arial"/>
                <a:ea typeface="Arial"/>
                <a:cs typeface="Arial"/>
                <a:sym typeface="Arial"/>
              </a:rPr>
              <a:t>start_iterator</a:t>
            </a:r>
            <a:r>
              <a:rPr b="0" i="0" lang="en-US" sz="1800" u="none" cap="none" strike="noStrike">
                <a:solidFill>
                  <a:srgbClr val="212529"/>
                </a:solidFill>
                <a:latin typeface="Arial"/>
                <a:ea typeface="Arial"/>
                <a:cs typeface="Arial"/>
                <a:sym typeface="Arial"/>
              </a:rPr>
              <a:t> to the element pointed by </a:t>
            </a:r>
            <a:r>
              <a:rPr b="1" i="0" lang="en-US" sz="1800" u="none" cap="none" strike="noStrike">
                <a:solidFill>
                  <a:srgbClr val="212529"/>
                </a:solidFill>
                <a:latin typeface="Arial"/>
                <a:ea typeface="Arial"/>
                <a:cs typeface="Arial"/>
                <a:sym typeface="Arial"/>
              </a:rPr>
              <a:t>end_iterator</a:t>
            </a:r>
            <a:r>
              <a:rPr b="0" i="0" lang="en-US" sz="1800" u="none" cap="none" strike="noStrike">
                <a:solidFill>
                  <a:srgbClr val="212529"/>
                </a:solidFill>
                <a:latin typeface="Arial"/>
                <a:ea typeface="Arial"/>
                <a:cs typeface="Arial"/>
                <a:sym typeface="Arial"/>
              </a:rPr>
              <a:t> before the position pointed by </a:t>
            </a:r>
            <a:r>
              <a:rPr b="1" i="0" lang="en-US" sz="1800" u="none" cap="none" strike="noStrike">
                <a:solidFill>
                  <a:srgbClr val="212529"/>
                </a:solidFill>
                <a:latin typeface="Arial"/>
                <a:ea typeface="Arial"/>
                <a:cs typeface="Arial"/>
                <a:sym typeface="Arial"/>
              </a:rPr>
              <a:t>iterator</a:t>
            </a:r>
            <a:endParaRPr b="0" i="0" sz="1800" u="none" cap="none" strike="noStrike">
              <a:solidFill>
                <a:srgbClr val="21252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2"/>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34" name="Google Shape;534;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35" name="Google Shape;535;p22"/>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36" name="Google Shape;536;p22"/>
          <p:cNvSpPr/>
          <p:nvPr/>
        </p:nvSpPr>
        <p:spPr>
          <a:xfrm>
            <a:off x="1549333" y="99490"/>
            <a:ext cx="10608799" cy="6504594"/>
          </a:xfrm>
          <a:prstGeom prst="rect">
            <a:avLst/>
          </a:prstGeom>
          <a:solidFill>
            <a:srgbClr val="FFFFFF"/>
          </a:solidFill>
          <a:ln>
            <a:noFill/>
          </a:ln>
        </p:spPr>
        <p:txBody>
          <a:bodyPr anchorCtr="0" anchor="ctr" bIns="223750" lIns="0" spcFirstLastPara="1" rIns="0" wrap="square" tIns="0">
            <a:spAutoFit/>
          </a:bodyPr>
          <a:lstStyle/>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#include &lt;iostream&gt;</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#include &lt;list&gt;</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using namespace std;</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int main()</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list&lt;int&gt; l = {1,2,3,4,5};</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list&lt;int&gt;::iterator it = l.begin();           </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l.insert (it+1, 100);    // insert 100 before 2 position</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 now the list is 1 100 2 3 4 5 */</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list&lt;int&gt; new_l = {10,20,30,40};   // new list</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new_l.insert (new_l.begin(), l.begin(), l.end());</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         insert elements from beginning of list l to end of list l before 1 position in list new_l */</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 now the list new_l is 1 100 2 3 4 5 10 20 30 40 */</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l.insert(l.begin(), 5, 10);  // insert 10 before beginning 5 times</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 now l is 10 10 10 10 10 1 100 2 3 4 5 */</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        return 0;</a:t>
            </a:r>
            <a:endParaRPr/>
          </a:p>
          <a:p>
            <a:pPr indent="0" lvl="0" marL="0" marR="0" rtl="0" algn="just">
              <a:lnSpc>
                <a:spcPct val="150000"/>
              </a:lnSpc>
              <a:spcBef>
                <a:spcPts val="0"/>
              </a:spcBef>
              <a:spcAft>
                <a:spcPts val="0"/>
              </a:spcAft>
              <a:buNone/>
            </a:pPr>
            <a:r>
              <a:rPr lang="en-US" sz="1600">
                <a:solidFill>
                  <a:srgbClr val="D63384"/>
                </a:solidFill>
                <a:latin typeface="Arial"/>
                <a:ea typeface="Arial"/>
                <a:cs typeface="Arial"/>
                <a:sym typeface="Arial"/>
              </a:rPr>
              <a:t>}</a:t>
            </a:r>
            <a:endParaRPr b="0" i="0" sz="1200" u="none" cap="none" strike="noStrike">
              <a:solidFill>
                <a:srgbClr val="212529"/>
              </a:solidFill>
              <a:latin typeface="Arial"/>
              <a:ea typeface="Arial"/>
              <a:cs typeface="Arial"/>
              <a:sym typeface="Arial"/>
            </a:endParaRPr>
          </a:p>
        </p:txBody>
      </p:sp>
      <p:sp>
        <p:nvSpPr>
          <p:cNvPr id="537" name="Google Shape;537;p22"/>
          <p:cNvSpPr txBox="1"/>
          <p:nvPr>
            <p:ph idx="11" type="ftr"/>
          </p:nvPr>
        </p:nvSpPr>
        <p:spPr>
          <a:xfrm>
            <a:off x="3589865" y="654805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3"/>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45" name="Google Shape;545;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46" name="Google Shape;546;p23"/>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47" name="Google Shape;547;p23"/>
          <p:cNvSpPr/>
          <p:nvPr/>
        </p:nvSpPr>
        <p:spPr>
          <a:xfrm>
            <a:off x="1238250" y="1153273"/>
            <a:ext cx="778110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push_back and push_front functions</a:t>
            </a:r>
            <a:endParaRPr/>
          </a:p>
        </p:txBody>
      </p:sp>
      <p:sp>
        <p:nvSpPr>
          <p:cNvPr id="548" name="Google Shape;548;p23"/>
          <p:cNvSpPr/>
          <p:nvPr/>
        </p:nvSpPr>
        <p:spPr>
          <a:xfrm>
            <a:off x="1868612" y="2100480"/>
            <a:ext cx="8687858"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push_back(element)</a:t>
            </a:r>
            <a:r>
              <a:rPr b="0" i="0" lang="en-US" sz="1500" u="none" cap="none" strike="noStrike">
                <a:solidFill>
                  <a:srgbClr val="212529"/>
                </a:solidFill>
                <a:latin typeface="Arial"/>
                <a:ea typeface="Arial"/>
                <a:cs typeface="Arial"/>
                <a:sym typeface="Arial"/>
              </a:rPr>
              <a:t> method is used to push elements into a list from the back.</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Push elements from back in Lists" id="549" name="Google Shape;549;p23"/>
          <p:cNvPicPr preferRelativeResize="0"/>
          <p:nvPr/>
        </p:nvPicPr>
        <p:blipFill rotWithShape="1">
          <a:blip r:embed="rId4">
            <a:alphaModFix/>
          </a:blip>
          <a:srcRect b="0" l="0" r="0" t="0"/>
          <a:stretch/>
        </p:blipFill>
        <p:spPr>
          <a:xfrm>
            <a:off x="1823368" y="2774140"/>
            <a:ext cx="8548438" cy="3381317"/>
          </a:xfrm>
          <a:prstGeom prst="rect">
            <a:avLst/>
          </a:prstGeom>
          <a:noFill/>
          <a:ln>
            <a:noFill/>
          </a:ln>
        </p:spPr>
      </p:pic>
      <p:sp>
        <p:nvSpPr>
          <p:cNvPr id="550" name="Google Shape;550;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4"/>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58" name="Google Shape;55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59" name="Google Shape;559;p24"/>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60" name="Google Shape;560;p24"/>
          <p:cNvSpPr/>
          <p:nvPr/>
        </p:nvSpPr>
        <p:spPr>
          <a:xfrm>
            <a:off x="1238250" y="1153273"/>
            <a:ext cx="778110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push_back and push_front functions</a:t>
            </a:r>
            <a:endParaRPr/>
          </a:p>
        </p:txBody>
      </p:sp>
      <p:sp>
        <p:nvSpPr>
          <p:cNvPr id="561" name="Google Shape;561;p24"/>
          <p:cNvSpPr/>
          <p:nvPr/>
        </p:nvSpPr>
        <p:spPr>
          <a:xfrm>
            <a:off x="1238250" y="2117103"/>
            <a:ext cx="8662208"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push_front(element)</a:t>
            </a:r>
            <a:r>
              <a:rPr b="0" i="0" lang="en-US" sz="1500" u="none" cap="none" strike="noStrike">
                <a:solidFill>
                  <a:srgbClr val="212529"/>
                </a:solidFill>
                <a:latin typeface="Arial"/>
                <a:ea typeface="Arial"/>
                <a:cs typeface="Arial"/>
                <a:sym typeface="Arial"/>
              </a:rPr>
              <a:t> method is used to push elements into a list from the front.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Push elements from front in Lists" id="562" name="Google Shape;562;p24"/>
          <p:cNvPicPr preferRelativeResize="0"/>
          <p:nvPr/>
        </p:nvPicPr>
        <p:blipFill rotWithShape="1">
          <a:blip r:embed="rId4">
            <a:alphaModFix/>
          </a:blip>
          <a:srcRect b="0" l="0" r="0" t="0"/>
          <a:stretch/>
        </p:blipFill>
        <p:spPr>
          <a:xfrm>
            <a:off x="1942689" y="2956842"/>
            <a:ext cx="6372225" cy="1981201"/>
          </a:xfrm>
          <a:prstGeom prst="rect">
            <a:avLst/>
          </a:prstGeom>
          <a:noFill/>
          <a:ln>
            <a:noFill/>
          </a:ln>
        </p:spPr>
      </p:pic>
      <p:sp>
        <p:nvSpPr>
          <p:cNvPr id="563" name="Google Shape;563;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5"/>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71" name="Google Shape;571;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72" name="Google Shape;572;p25"/>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73" name="Google Shape;573;p25"/>
          <p:cNvSpPr/>
          <p:nvPr/>
        </p:nvSpPr>
        <p:spPr>
          <a:xfrm>
            <a:off x="1238250" y="1153273"/>
            <a:ext cx="97964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push_back and push_front functions_Example</a:t>
            </a:r>
            <a:endParaRPr sz="4000">
              <a:solidFill>
                <a:schemeClr val="dk1"/>
              </a:solidFill>
              <a:latin typeface="Calibri"/>
              <a:ea typeface="Calibri"/>
              <a:cs typeface="Calibri"/>
              <a:sym typeface="Calibri"/>
            </a:endParaRPr>
          </a:p>
        </p:txBody>
      </p:sp>
      <p:sp>
        <p:nvSpPr>
          <p:cNvPr id="574" name="Google Shape;574;p25"/>
          <p:cNvSpPr/>
          <p:nvPr/>
        </p:nvSpPr>
        <p:spPr>
          <a:xfrm>
            <a:off x="1680534" y="1935469"/>
            <a:ext cx="6096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&lt;list&gt;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list&lt;int&gt; l{1,2,3,4,5};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l.push_back(6);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l.push_back(7);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now the list becomes 1,2,3,4,5,6,7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l.push_front(8);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l.push_front(9);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now the list becomes 9,8,1,2,3,4,5,6,7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575" name="Google Shape;575;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6"/>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83" name="Google Shape;583;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84" name="Google Shape;584;p26"/>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85" name="Google Shape;585;p26"/>
          <p:cNvSpPr/>
          <p:nvPr/>
        </p:nvSpPr>
        <p:spPr>
          <a:xfrm>
            <a:off x="1238250" y="1081157"/>
            <a:ext cx="738356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pop_back and pop_front functions</a:t>
            </a:r>
            <a:endParaRPr sz="4000">
              <a:solidFill>
                <a:schemeClr val="dk1"/>
              </a:solidFill>
              <a:latin typeface="Calibri"/>
              <a:ea typeface="Calibri"/>
              <a:cs typeface="Calibri"/>
              <a:sym typeface="Calibri"/>
            </a:endParaRPr>
          </a:p>
        </p:txBody>
      </p:sp>
      <p:sp>
        <p:nvSpPr>
          <p:cNvPr id="586" name="Google Shape;586;p26"/>
          <p:cNvSpPr/>
          <p:nvPr/>
        </p:nvSpPr>
        <p:spPr>
          <a:xfrm>
            <a:off x="1238250" y="1861159"/>
            <a:ext cx="6538970" cy="958660"/>
          </a:xfrm>
          <a:prstGeom prst="rect">
            <a:avLst/>
          </a:prstGeom>
          <a:solidFill>
            <a:srgbClr val="FFFFFF"/>
          </a:solidFill>
          <a:ln>
            <a:noFill/>
          </a:ln>
        </p:spPr>
        <p:txBody>
          <a:bodyPr anchorCtr="0" anchor="ctr" bIns="45700" lIns="91425" spcFirstLastPara="1" rIns="91425" wrap="square" tIns="45700">
            <a:spAutoFit/>
          </a:bodyPr>
          <a:lstStyle/>
          <a:p>
            <a:pPr indent="-342900" lvl="0" marL="342900" marR="0" rtl="0" algn="l">
              <a:lnSpc>
                <a:spcPct val="150000"/>
              </a:lnSpc>
              <a:spcBef>
                <a:spcPts val="0"/>
              </a:spcBef>
              <a:spcAft>
                <a:spcPts val="0"/>
              </a:spcAft>
              <a:buClr>
                <a:srgbClr val="D63384"/>
              </a:buClr>
              <a:buSzPts val="2000"/>
              <a:buFont typeface="Noto Sans Symbols"/>
              <a:buChar char="▪"/>
            </a:pPr>
            <a:r>
              <a:rPr b="0" i="0" lang="en-US" sz="2000" u="none" cap="none" strike="noStrike">
                <a:solidFill>
                  <a:srgbClr val="D63384"/>
                </a:solidFill>
                <a:latin typeface="Arial"/>
                <a:ea typeface="Arial"/>
                <a:cs typeface="Arial"/>
                <a:sym typeface="Arial"/>
              </a:rPr>
              <a:t>pop_front()</a:t>
            </a:r>
            <a:r>
              <a:rPr b="0" i="0" lang="en-US" sz="1600" u="none" cap="none" strike="noStrike">
                <a:solidFill>
                  <a:srgbClr val="212529"/>
                </a:solidFill>
                <a:latin typeface="Arial"/>
                <a:ea typeface="Arial"/>
                <a:cs typeface="Arial"/>
                <a:sym typeface="Arial"/>
              </a:rPr>
              <a:t> removes first element from the start of the list. </a:t>
            </a:r>
            <a:endParaRPr/>
          </a:p>
          <a:p>
            <a:pPr indent="-285750" lvl="0" marL="285750" marR="0" rtl="0" algn="l">
              <a:lnSpc>
                <a:spcPct val="150000"/>
              </a:lnSpc>
              <a:spcBef>
                <a:spcPts val="0"/>
              </a:spcBef>
              <a:spcAft>
                <a:spcPts val="0"/>
              </a:spcAft>
              <a:buClr>
                <a:srgbClr val="212529"/>
              </a:buClr>
              <a:buSzPts val="1600"/>
              <a:buFont typeface="Noto Sans Symbols"/>
              <a:buChar char="▪"/>
            </a:pPr>
            <a:r>
              <a:rPr b="0" i="0" lang="en-US" sz="1600" u="none" cap="none" strike="noStrike">
                <a:solidFill>
                  <a:srgbClr val="212529"/>
                </a:solidFill>
                <a:latin typeface="Arial"/>
                <a:ea typeface="Arial"/>
                <a:cs typeface="Arial"/>
                <a:sym typeface="Arial"/>
              </a:rPr>
              <a:t>While </a:t>
            </a:r>
            <a:r>
              <a:rPr b="0" i="0" lang="en-US" sz="2000" u="none" cap="none" strike="noStrike">
                <a:solidFill>
                  <a:srgbClr val="D63384"/>
                </a:solidFill>
                <a:latin typeface="Arial"/>
                <a:ea typeface="Arial"/>
                <a:cs typeface="Arial"/>
                <a:sym typeface="Arial"/>
              </a:rPr>
              <a:t>pop_back()</a:t>
            </a:r>
            <a:r>
              <a:rPr b="0" i="0" lang="en-US" sz="1600" u="none" cap="none" strike="noStrike">
                <a:solidFill>
                  <a:srgbClr val="212529"/>
                </a:solidFill>
                <a:latin typeface="Arial"/>
                <a:ea typeface="Arial"/>
                <a:cs typeface="Arial"/>
                <a:sym typeface="Arial"/>
              </a:rPr>
              <a:t> removes first element from the end of the list.</a:t>
            </a:r>
            <a:r>
              <a:rPr b="0" i="0" lang="en-US" sz="12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587" name="Google Shape;587;p26"/>
          <p:cNvSpPr/>
          <p:nvPr/>
        </p:nvSpPr>
        <p:spPr>
          <a:xfrm>
            <a:off x="7750628" y="2000755"/>
            <a:ext cx="3950305"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&lt;iostream&gt;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&lt;list&gt;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namespace std;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list&lt;int&gt; l{1,2,3,4,5};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l.pop_back();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now the list becomes 1,2,3,4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l.pop_front();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now the list becomes 2,3,4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588" name="Google Shape;588;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7"/>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596" name="Google Shape;596;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597" name="Google Shape;597;p27"/>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598" name="Google Shape;598;p27"/>
          <p:cNvSpPr/>
          <p:nvPr/>
        </p:nvSpPr>
        <p:spPr>
          <a:xfrm>
            <a:off x="1407516" y="1007090"/>
            <a:ext cx="29408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List functions</a:t>
            </a:r>
            <a:endParaRPr sz="4000">
              <a:solidFill>
                <a:schemeClr val="dk1"/>
              </a:solidFill>
              <a:latin typeface="Calibri"/>
              <a:ea typeface="Calibri"/>
              <a:cs typeface="Calibri"/>
              <a:sym typeface="Calibri"/>
            </a:endParaRPr>
          </a:p>
        </p:txBody>
      </p:sp>
      <p:sp>
        <p:nvSpPr>
          <p:cNvPr id="599" name="Google Shape;599;p27"/>
          <p:cNvSpPr/>
          <p:nvPr/>
        </p:nvSpPr>
        <p:spPr>
          <a:xfrm>
            <a:off x="1359864" y="1778531"/>
            <a:ext cx="7747065" cy="959736"/>
          </a:xfrm>
          <a:prstGeom prst="rect">
            <a:avLst/>
          </a:prstGeom>
          <a:solidFill>
            <a:srgbClr val="FFFFFF"/>
          </a:solidFill>
          <a:ln>
            <a:noFill/>
          </a:ln>
        </p:spPr>
        <p:txBody>
          <a:bodyPr anchorCtr="0" anchor="ctr" bIns="223750" lIns="0" spcFirstLastPara="1" rIns="0" wrap="square" tIns="223750">
            <a:spAutoFit/>
          </a:bodyPr>
          <a:lstStyle/>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empty</a:t>
            </a:r>
            <a:r>
              <a:rPr b="0" i="0" lang="en-US" sz="1300" u="none" cap="none" strike="noStrike">
                <a:solidFill>
                  <a:srgbClr val="212529"/>
                </a:solidFill>
                <a:latin typeface="Arial"/>
                <a:ea typeface="Arial"/>
                <a:cs typeface="Arial"/>
                <a:sym typeface="Arial"/>
              </a:rPr>
              <a:t> function</a:t>
            </a:r>
            <a:endParaRPr/>
          </a:p>
          <a:p>
            <a:pPr indent="0" lvl="0" marL="0" marR="0" rtl="0" algn="l">
              <a:lnSpc>
                <a:spcPct val="100000"/>
              </a:lnSpc>
              <a:spcBef>
                <a:spcPts val="0"/>
              </a:spcBef>
              <a:spcAft>
                <a:spcPts val="0"/>
              </a:spcAft>
              <a:buClr>
                <a:srgbClr val="212529"/>
              </a:buClr>
              <a:buSzPts val="1500"/>
              <a:buFont typeface="Arial"/>
              <a:buNone/>
            </a:pPr>
            <a:r>
              <a:rPr b="0" i="0" lang="en-US" sz="1500" u="none" cap="none" strike="noStrike">
                <a:solidFill>
                  <a:srgbClr val="212529"/>
                </a:solidFill>
                <a:latin typeface="Arial"/>
                <a:ea typeface="Arial"/>
                <a:cs typeface="Arial"/>
                <a:sym typeface="Arial"/>
              </a:rPr>
              <a:t>This method returns true if the list is empty else returns false.</a:t>
            </a:r>
            <a:endParaRPr b="0" i="0" sz="1800" u="none" cap="none" strike="noStrike">
              <a:solidFill>
                <a:schemeClr val="dk1"/>
              </a:solidFill>
              <a:latin typeface="Arial"/>
              <a:ea typeface="Arial"/>
              <a:cs typeface="Arial"/>
              <a:sym typeface="Arial"/>
            </a:endParaRPr>
          </a:p>
        </p:txBody>
      </p:sp>
      <p:sp>
        <p:nvSpPr>
          <p:cNvPr id="600" name="Google Shape;600;p27"/>
          <p:cNvSpPr/>
          <p:nvPr/>
        </p:nvSpPr>
        <p:spPr>
          <a:xfrm>
            <a:off x="1378940" y="2471379"/>
            <a:ext cx="8435790" cy="959736"/>
          </a:xfrm>
          <a:prstGeom prst="rect">
            <a:avLst/>
          </a:prstGeom>
          <a:solidFill>
            <a:srgbClr val="FFFFFF"/>
          </a:solidFill>
          <a:ln>
            <a:noFill/>
          </a:ln>
        </p:spPr>
        <p:txBody>
          <a:bodyPr anchorCtr="0" anchor="ctr" bIns="223750" lIns="0" spcFirstLastPara="1" rIns="0" wrap="square" tIns="223750">
            <a:spAutoFit/>
          </a:bodyPr>
          <a:lstStyle/>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size</a:t>
            </a:r>
            <a:r>
              <a:rPr b="0" i="0" lang="en-US" sz="1300" u="none" cap="none" strike="noStrike">
                <a:solidFill>
                  <a:srgbClr val="212529"/>
                </a:solidFill>
                <a:latin typeface="Arial"/>
                <a:ea typeface="Arial"/>
                <a:cs typeface="Arial"/>
                <a:sym typeface="Arial"/>
              </a:rPr>
              <a:t> function</a:t>
            </a:r>
            <a:endParaRPr/>
          </a:p>
          <a:p>
            <a:pPr indent="0" lvl="0" marL="0" marR="0" rtl="0" algn="l">
              <a:lnSpc>
                <a:spcPct val="100000"/>
              </a:lnSpc>
              <a:spcBef>
                <a:spcPts val="0"/>
              </a:spcBef>
              <a:spcAft>
                <a:spcPts val="0"/>
              </a:spcAft>
              <a:buClr>
                <a:srgbClr val="212529"/>
              </a:buClr>
              <a:buSzPts val="1500"/>
              <a:buFont typeface="Arial"/>
              <a:buNone/>
            </a:pPr>
            <a:r>
              <a:rPr b="0" i="0" lang="en-US" sz="1500" u="none" cap="none" strike="noStrike">
                <a:solidFill>
                  <a:srgbClr val="212529"/>
                </a:solidFill>
                <a:latin typeface="Arial"/>
                <a:ea typeface="Arial"/>
                <a:cs typeface="Arial"/>
                <a:sym typeface="Arial"/>
              </a:rPr>
              <a:t>This method can be used to find the number of elements present in the list.</a:t>
            </a:r>
            <a:endParaRPr b="0" i="0" sz="1800" u="none" cap="none" strike="noStrike">
              <a:solidFill>
                <a:schemeClr val="dk1"/>
              </a:solidFill>
              <a:latin typeface="Arial"/>
              <a:ea typeface="Arial"/>
              <a:cs typeface="Arial"/>
              <a:sym typeface="Arial"/>
            </a:endParaRPr>
          </a:p>
        </p:txBody>
      </p:sp>
      <p:sp>
        <p:nvSpPr>
          <p:cNvPr id="601" name="Google Shape;601;p27"/>
          <p:cNvSpPr/>
          <p:nvPr/>
        </p:nvSpPr>
        <p:spPr>
          <a:xfrm>
            <a:off x="1407516" y="3270392"/>
            <a:ext cx="10306737" cy="1236735"/>
          </a:xfrm>
          <a:prstGeom prst="rect">
            <a:avLst/>
          </a:prstGeom>
          <a:solidFill>
            <a:srgbClr val="FFFFFF"/>
          </a:solidFill>
          <a:ln>
            <a:noFill/>
          </a:ln>
        </p:spPr>
        <p:txBody>
          <a:bodyPr anchorCtr="0" anchor="ctr" bIns="223750" lIns="0" spcFirstLastPara="1" rIns="0" wrap="square" tIns="223750">
            <a:spAutoFit/>
          </a:bodyPr>
          <a:lstStyle/>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front and back</a:t>
            </a:r>
            <a:r>
              <a:rPr b="0" i="0" lang="en-US" sz="1300" u="none" cap="none" strike="noStrike">
                <a:solidFill>
                  <a:srgbClr val="212529"/>
                </a:solidFill>
                <a:latin typeface="Arial"/>
                <a:ea typeface="Arial"/>
                <a:cs typeface="Arial"/>
                <a:sym typeface="Arial"/>
              </a:rPr>
              <a:t> function</a:t>
            </a:r>
            <a:endParaRPr/>
          </a:p>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front()</a:t>
            </a:r>
            <a:r>
              <a:rPr b="0" i="0" lang="en-US" sz="1500" u="none" cap="none" strike="noStrike">
                <a:solidFill>
                  <a:srgbClr val="212529"/>
                </a:solidFill>
                <a:latin typeface="Arial"/>
                <a:ea typeface="Arial"/>
                <a:cs typeface="Arial"/>
                <a:sym typeface="Arial"/>
              </a:rPr>
              <a:t> is used to get the first element of the list from the start while </a:t>
            </a:r>
            <a:r>
              <a:rPr b="0" i="0" lang="en-US" sz="1800" u="none" cap="none" strike="noStrike">
                <a:solidFill>
                  <a:srgbClr val="D63384"/>
                </a:solidFill>
                <a:latin typeface="Arial"/>
                <a:ea typeface="Arial"/>
                <a:cs typeface="Arial"/>
                <a:sym typeface="Arial"/>
              </a:rPr>
              <a:t>back()</a:t>
            </a:r>
            <a:r>
              <a:rPr b="0" i="0" lang="en-US" sz="1500" u="none" cap="none" strike="noStrike">
                <a:solidFill>
                  <a:srgbClr val="212529"/>
                </a:solidFill>
                <a:latin typeface="Arial"/>
                <a:ea typeface="Arial"/>
                <a:cs typeface="Arial"/>
                <a:sym typeface="Arial"/>
              </a:rPr>
              <a:t> is used to get the first element of the list from the back.</a:t>
            </a:r>
            <a:endParaRPr b="0" i="0" sz="1800" u="none" cap="none" strike="noStrike">
              <a:solidFill>
                <a:schemeClr val="dk1"/>
              </a:solidFill>
              <a:latin typeface="Arial"/>
              <a:ea typeface="Arial"/>
              <a:cs typeface="Arial"/>
              <a:sym typeface="Arial"/>
            </a:endParaRPr>
          </a:p>
        </p:txBody>
      </p:sp>
      <p:sp>
        <p:nvSpPr>
          <p:cNvPr id="602" name="Google Shape;602;p27"/>
          <p:cNvSpPr/>
          <p:nvPr/>
        </p:nvSpPr>
        <p:spPr>
          <a:xfrm>
            <a:off x="1385610" y="4295854"/>
            <a:ext cx="10242918" cy="1236735"/>
          </a:xfrm>
          <a:prstGeom prst="rect">
            <a:avLst/>
          </a:prstGeom>
          <a:solidFill>
            <a:srgbClr val="FFFFFF"/>
          </a:solidFill>
          <a:ln>
            <a:noFill/>
          </a:ln>
        </p:spPr>
        <p:txBody>
          <a:bodyPr anchorCtr="0" anchor="ctr" bIns="223750" lIns="0" spcFirstLastPara="1" rIns="0" wrap="square" tIns="223750">
            <a:spAutoFit/>
          </a:bodyPr>
          <a:lstStyle/>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swap</a:t>
            </a:r>
            <a:r>
              <a:rPr b="0" i="0" lang="en-US" sz="1300" u="none" cap="none" strike="noStrike">
                <a:solidFill>
                  <a:srgbClr val="212529"/>
                </a:solidFill>
                <a:latin typeface="Arial"/>
                <a:ea typeface="Arial"/>
                <a:cs typeface="Arial"/>
                <a:sym typeface="Arial"/>
              </a:rPr>
              <a:t> function</a:t>
            </a:r>
            <a:endParaRPr/>
          </a:p>
          <a:p>
            <a:pPr indent="0" lvl="0" marL="0" marR="0" rtl="0" algn="l">
              <a:lnSpc>
                <a:spcPct val="100000"/>
              </a:lnSpc>
              <a:spcBef>
                <a:spcPts val="0"/>
              </a:spcBef>
              <a:spcAft>
                <a:spcPts val="0"/>
              </a:spcAft>
              <a:buClr>
                <a:srgbClr val="212529"/>
              </a:buClr>
              <a:buSzPts val="1500"/>
              <a:buFont typeface="Arial"/>
              <a:buNone/>
            </a:pPr>
            <a:r>
              <a:rPr b="0" i="0" lang="en-US" sz="1500" u="none" cap="none" strike="noStrike">
                <a:solidFill>
                  <a:srgbClr val="212529"/>
                </a:solidFill>
                <a:latin typeface="Arial"/>
                <a:ea typeface="Arial"/>
                <a:cs typeface="Arial"/>
                <a:sym typeface="Arial"/>
              </a:rPr>
              <a:t>Swaps two list, if there is exception thrown while swapping any element, </a:t>
            </a:r>
            <a:r>
              <a:rPr b="0" i="0" lang="en-US" sz="1800" u="none" cap="none" strike="noStrike">
                <a:solidFill>
                  <a:srgbClr val="D63384"/>
                </a:solidFill>
                <a:latin typeface="Arial"/>
                <a:ea typeface="Arial"/>
                <a:cs typeface="Arial"/>
                <a:sym typeface="Arial"/>
              </a:rPr>
              <a:t>swap()</a:t>
            </a:r>
            <a:r>
              <a:rPr b="0" i="0" lang="en-US" sz="1500" u="none" cap="none" strike="noStrike">
                <a:solidFill>
                  <a:srgbClr val="212529"/>
                </a:solidFill>
                <a:latin typeface="Arial"/>
                <a:ea typeface="Arial"/>
                <a:cs typeface="Arial"/>
                <a:sym typeface="Arial"/>
              </a:rPr>
              <a:t> throws exception. Both lists which are to be swapped must be of the same type, i.e you can’t swap list of an integer with list of strings.</a:t>
            </a:r>
            <a:endParaRPr b="0" i="0" sz="1800" u="none" cap="none" strike="noStrike">
              <a:solidFill>
                <a:schemeClr val="dk1"/>
              </a:solidFill>
              <a:latin typeface="Arial"/>
              <a:ea typeface="Arial"/>
              <a:cs typeface="Arial"/>
              <a:sym typeface="Arial"/>
            </a:endParaRPr>
          </a:p>
        </p:txBody>
      </p:sp>
      <p:sp>
        <p:nvSpPr>
          <p:cNvPr id="603" name="Google Shape;603;p27"/>
          <p:cNvSpPr/>
          <p:nvPr/>
        </p:nvSpPr>
        <p:spPr>
          <a:xfrm>
            <a:off x="1371322" y="5342123"/>
            <a:ext cx="10943553" cy="959736"/>
          </a:xfrm>
          <a:prstGeom prst="rect">
            <a:avLst/>
          </a:prstGeom>
          <a:solidFill>
            <a:srgbClr val="FFFFFF"/>
          </a:solidFill>
          <a:ln>
            <a:noFill/>
          </a:ln>
        </p:spPr>
        <p:txBody>
          <a:bodyPr anchorCtr="0" anchor="ctr" bIns="223750" lIns="0" spcFirstLastPara="1" rIns="0" wrap="square" tIns="223750">
            <a:spAutoFit/>
          </a:bodyPr>
          <a:lstStyle/>
          <a:p>
            <a:pPr indent="0" lvl="0" marL="0" marR="0" rtl="0" algn="l">
              <a:lnSpc>
                <a:spcPct val="100000"/>
              </a:lnSpc>
              <a:spcBef>
                <a:spcPts val="0"/>
              </a:spcBef>
              <a:spcAft>
                <a:spcPts val="0"/>
              </a:spcAft>
              <a:buClr>
                <a:srgbClr val="D63384"/>
              </a:buClr>
              <a:buSzPts val="1800"/>
              <a:buFont typeface="Arial"/>
              <a:buNone/>
            </a:pPr>
            <a:r>
              <a:rPr b="0" i="0" lang="en-US" sz="1800" u="none" cap="none" strike="noStrike">
                <a:solidFill>
                  <a:srgbClr val="D63384"/>
                </a:solidFill>
                <a:latin typeface="Arial"/>
                <a:ea typeface="Arial"/>
                <a:cs typeface="Arial"/>
                <a:sym typeface="Arial"/>
              </a:rPr>
              <a:t>reverse</a:t>
            </a:r>
            <a:r>
              <a:rPr b="0" i="0" lang="en-US" sz="1300" u="none" cap="none" strike="noStrike">
                <a:solidFill>
                  <a:srgbClr val="212529"/>
                </a:solidFill>
                <a:latin typeface="Arial"/>
                <a:ea typeface="Arial"/>
                <a:cs typeface="Arial"/>
                <a:sym typeface="Arial"/>
              </a:rPr>
              <a:t> function</a:t>
            </a:r>
            <a:endParaRPr/>
          </a:p>
          <a:p>
            <a:pPr indent="0" lvl="0" marL="0" marR="0" rtl="0" algn="l">
              <a:lnSpc>
                <a:spcPct val="100000"/>
              </a:lnSpc>
              <a:spcBef>
                <a:spcPts val="0"/>
              </a:spcBef>
              <a:spcAft>
                <a:spcPts val="0"/>
              </a:spcAft>
              <a:buClr>
                <a:srgbClr val="212529"/>
              </a:buClr>
              <a:buSzPts val="1500"/>
              <a:buFont typeface="Arial"/>
              <a:buNone/>
            </a:pPr>
            <a:r>
              <a:rPr b="0" i="0" lang="en-US" sz="1500" u="none" cap="none" strike="noStrike">
                <a:solidFill>
                  <a:srgbClr val="212529"/>
                </a:solidFill>
                <a:latin typeface="Arial"/>
                <a:ea typeface="Arial"/>
                <a:cs typeface="Arial"/>
                <a:sym typeface="Arial"/>
              </a:rPr>
              <a:t>This method can be used to reverse a list completely.</a:t>
            </a:r>
            <a:endParaRPr b="0" i="0" sz="1800" u="none" cap="none" strike="noStrike">
              <a:solidFill>
                <a:schemeClr val="dk1"/>
              </a:solidFill>
              <a:latin typeface="Arial"/>
              <a:ea typeface="Arial"/>
              <a:cs typeface="Arial"/>
              <a:sym typeface="Arial"/>
            </a:endParaRPr>
          </a:p>
        </p:txBody>
      </p:sp>
      <p:sp>
        <p:nvSpPr>
          <p:cNvPr id="604" name="Google Shape;604;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8"/>
          <p:cNvSpPr txBox="1"/>
          <p:nvPr>
            <p:ph type="title"/>
          </p:nvPr>
        </p:nvSpPr>
        <p:spPr>
          <a:xfrm>
            <a:off x="1380172" y="1121903"/>
            <a:ext cx="9530080" cy="626394"/>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2060"/>
              </a:buClr>
              <a:buSzPts val="3000"/>
              <a:buFont typeface="Calibri"/>
              <a:buNone/>
            </a:pPr>
            <a:r>
              <a:rPr b="1" lang="en-US" sz="3000">
                <a:solidFill>
                  <a:srgbClr val="002060"/>
                </a:solidFill>
              </a:rPr>
              <a:t>Practice Assignments</a:t>
            </a:r>
            <a:endParaRPr b="1" sz="3000">
              <a:solidFill>
                <a:srgbClr val="002060"/>
              </a:solidFill>
            </a:endParaRPr>
          </a:p>
        </p:txBody>
      </p:sp>
      <p:sp>
        <p:nvSpPr>
          <p:cNvPr id="612" name="Google Shape;612;p28"/>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613" name="Google Shape;613;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614" name="Google Shape;614;p28"/>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615" name="Google Shape;615;p28"/>
          <p:cNvSpPr/>
          <p:nvPr/>
        </p:nvSpPr>
        <p:spPr>
          <a:xfrm>
            <a:off x="1332547" y="1888048"/>
            <a:ext cx="9879936" cy="147732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Program to insert, delete and sort list contents according to  Item_Code, Item_Name, Quantity and Cost in STL</a:t>
            </a:r>
            <a:endParaRPr sz="2000">
              <a:solidFill>
                <a:schemeClr val="dk1"/>
              </a:solidFill>
              <a:latin typeface="Calibri"/>
              <a:ea typeface="Calibri"/>
              <a:cs typeface="Calibri"/>
              <a:sym typeface="Calibri"/>
            </a:endParaRPr>
          </a:p>
          <a:p>
            <a:pPr indent="-342900" lvl="0" marL="342900" marR="0" rtl="0" algn="just">
              <a:spcBef>
                <a:spcPts val="12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Write C++ program using STL for implementation of stack and queue operation using List Container</a:t>
            </a:r>
            <a:endParaRPr/>
          </a:p>
        </p:txBody>
      </p:sp>
      <p:sp>
        <p:nvSpPr>
          <p:cNvPr id="616" name="Google Shape;616;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9"/>
          <p:cNvSpPr txBox="1"/>
          <p:nvPr>
            <p:ph type="title"/>
          </p:nvPr>
        </p:nvSpPr>
        <p:spPr>
          <a:xfrm>
            <a:off x="1464668" y="1082555"/>
            <a:ext cx="9530080" cy="626394"/>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2060"/>
              </a:buClr>
              <a:buSzPts val="3800"/>
              <a:buFont typeface="Calibri"/>
              <a:buNone/>
            </a:pPr>
            <a:r>
              <a:rPr b="1" lang="en-US" sz="3800">
                <a:solidFill>
                  <a:srgbClr val="002060"/>
                </a:solidFill>
              </a:rPr>
              <a:t>Take-away</a:t>
            </a:r>
            <a:endParaRPr/>
          </a:p>
        </p:txBody>
      </p:sp>
      <p:sp>
        <p:nvSpPr>
          <p:cNvPr id="624" name="Google Shape;624;p29"/>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625" name="Google Shape;625;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626" name="Google Shape;626;p29"/>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627" name="Google Shape;627;p29"/>
          <p:cNvSpPr/>
          <p:nvPr/>
        </p:nvSpPr>
        <p:spPr>
          <a:xfrm>
            <a:off x="1371600" y="1982798"/>
            <a:ext cx="9220200" cy="168046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chemeClr val="dk1"/>
              </a:buClr>
              <a:buSzPts val="1800"/>
              <a:buFont typeface="Calibri"/>
              <a:buAutoNum type="arabicParenR"/>
            </a:pPr>
            <a:r>
              <a:rPr lang="en-US" sz="1800">
                <a:solidFill>
                  <a:schemeClr val="dk1"/>
                </a:solidFill>
                <a:latin typeface="Arial"/>
                <a:ea typeface="Arial"/>
                <a:cs typeface="Arial"/>
                <a:sym typeface="Arial"/>
              </a:rPr>
              <a:t>Creation of object from class is necessary</a:t>
            </a:r>
            <a:endParaRPr/>
          </a:p>
          <a:p>
            <a:pPr indent="-342900" lvl="0" marL="342900" marR="0" rtl="0" algn="l">
              <a:lnSpc>
                <a:spcPct val="115000"/>
              </a:lnSpc>
              <a:spcBef>
                <a:spcPts val="1000"/>
              </a:spcBef>
              <a:spcAft>
                <a:spcPts val="0"/>
              </a:spcAft>
              <a:buClr>
                <a:schemeClr val="dk1"/>
              </a:buClr>
              <a:buSzPts val="1800"/>
              <a:buFont typeface="Calibri"/>
              <a:buAutoNum type="arabicParenR"/>
            </a:pPr>
            <a:r>
              <a:rPr lang="en-US" sz="1800">
                <a:solidFill>
                  <a:schemeClr val="dk1"/>
                </a:solidFill>
                <a:latin typeface="Arial"/>
                <a:ea typeface="Arial"/>
                <a:cs typeface="Arial"/>
                <a:sym typeface="Arial"/>
              </a:rPr>
              <a:t>Passing class name while writing template syntax for list is necessary</a:t>
            </a:r>
            <a:endParaRPr/>
          </a:p>
          <a:p>
            <a:pPr indent="-342900" lvl="0" marL="342900" marR="0" rtl="0" algn="l">
              <a:lnSpc>
                <a:spcPct val="115000"/>
              </a:lnSpc>
              <a:spcBef>
                <a:spcPts val="1000"/>
              </a:spcBef>
              <a:spcAft>
                <a:spcPts val="0"/>
              </a:spcAft>
              <a:buClr>
                <a:schemeClr val="dk1"/>
              </a:buClr>
              <a:buSzPts val="1800"/>
              <a:buFont typeface="Calibri"/>
              <a:buAutoNum type="arabicParenR"/>
            </a:pPr>
            <a:r>
              <a:rPr lang="en-US" sz="1800">
                <a:solidFill>
                  <a:schemeClr val="dk1"/>
                </a:solidFill>
                <a:latin typeface="Arial"/>
                <a:ea typeface="Arial"/>
                <a:cs typeface="Arial"/>
                <a:sym typeface="Arial"/>
              </a:rPr>
              <a:t>Pass object of class to the inbuild functions </a:t>
            </a:r>
            <a:endParaRPr/>
          </a:p>
          <a:p>
            <a:pPr indent="-254000" lvl="0" marL="342900" marR="0" rtl="0" algn="l">
              <a:lnSpc>
                <a:spcPct val="115000"/>
              </a:lnSpc>
              <a:spcBef>
                <a:spcPts val="100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628" name="Google Shape;628;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
          <p:cNvSpPr txBox="1"/>
          <p:nvPr>
            <p:ph type="title"/>
          </p:nvPr>
        </p:nvSpPr>
        <p:spPr>
          <a:xfrm>
            <a:off x="1098552" y="758826"/>
            <a:ext cx="10055225" cy="35655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sz="2800">
                <a:solidFill>
                  <a:srgbClr val="002060"/>
                </a:solidFill>
                <a:latin typeface="Arial"/>
                <a:ea typeface="Arial"/>
                <a:cs typeface="Arial"/>
                <a:sym typeface="Arial"/>
              </a:rPr>
              <a:t>Assignment No. 8</a:t>
            </a:r>
            <a:br>
              <a:rPr b="1" lang="en-US" sz="2800">
                <a:solidFill>
                  <a:srgbClr val="002060"/>
                </a:solidFill>
                <a:latin typeface="Arial"/>
                <a:ea typeface="Arial"/>
                <a:cs typeface="Arial"/>
                <a:sym typeface="Arial"/>
              </a:rPr>
            </a:br>
            <a:r>
              <a:rPr lang="en-US" sz="2400">
                <a:solidFill>
                  <a:srgbClr val="002060"/>
                </a:solidFill>
                <a:latin typeface="Arial"/>
                <a:ea typeface="Arial"/>
                <a:cs typeface="Arial"/>
                <a:sym typeface="Arial"/>
              </a:rPr>
              <a:t>Demonstrating the implementation of  STL in C++</a:t>
            </a:r>
            <a:endParaRPr sz="2400">
              <a:solidFill>
                <a:srgbClr val="002060"/>
              </a:solidFill>
              <a:latin typeface="Arial"/>
              <a:ea typeface="Arial"/>
              <a:cs typeface="Arial"/>
              <a:sym typeface="Arial"/>
            </a:endParaRPr>
          </a:p>
        </p:txBody>
      </p:sp>
      <p:sp>
        <p:nvSpPr>
          <p:cNvPr id="326" name="Google Shape;326;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327" name="Google Shape;327;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pic>
        <p:nvPicPr>
          <p:cNvPr id="328" name="Google Shape;328;p3"/>
          <p:cNvPicPr preferRelativeResize="0"/>
          <p:nvPr/>
        </p:nvPicPr>
        <p:blipFill rotWithShape="1">
          <a:blip r:embed="rId3">
            <a:alphaModFix/>
          </a:blip>
          <a:srcRect b="0" l="0" r="0" t="0"/>
          <a:stretch/>
        </p:blipFill>
        <p:spPr>
          <a:xfrm>
            <a:off x="1" y="0"/>
            <a:ext cx="1270001" cy="1200150"/>
          </a:xfrm>
          <a:prstGeom prst="rect">
            <a:avLst/>
          </a:prstGeom>
          <a:noFill/>
          <a:ln>
            <a:noFill/>
          </a:ln>
        </p:spPr>
      </p:pic>
      <p:sp>
        <p:nvSpPr>
          <p:cNvPr id="329" name="Google Shape;329;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0"/>
          <p:cNvSpPr txBox="1"/>
          <p:nvPr>
            <p:ph type="title"/>
          </p:nvPr>
        </p:nvSpPr>
        <p:spPr>
          <a:xfrm>
            <a:off x="1464668" y="1082555"/>
            <a:ext cx="9530080" cy="626394"/>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2060"/>
              </a:buClr>
              <a:buSzPts val="3800"/>
              <a:buFont typeface="Calibri"/>
              <a:buNone/>
            </a:pPr>
            <a:r>
              <a:rPr b="1" lang="en-US" sz="3800">
                <a:solidFill>
                  <a:srgbClr val="002060"/>
                </a:solidFill>
              </a:rPr>
              <a:t>Frequently Asked Questions</a:t>
            </a:r>
            <a:endParaRPr/>
          </a:p>
        </p:txBody>
      </p:sp>
      <p:sp>
        <p:nvSpPr>
          <p:cNvPr id="636" name="Google Shape;636;p30"/>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637" name="Google Shape;637;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638" name="Google Shape;638;p30"/>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639" name="Google Shape;639;p30"/>
          <p:cNvSpPr/>
          <p:nvPr/>
        </p:nvSpPr>
        <p:spPr>
          <a:xfrm>
            <a:off x="1343025" y="1787944"/>
            <a:ext cx="9869458" cy="286232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What are class templates? How are they created? What is the need for class templates? Create a template for bubble sort functions.</a:t>
            </a:r>
            <a:endParaRPr sz="2000">
              <a:solidFill>
                <a:schemeClr val="dk1"/>
              </a:solidFill>
              <a:latin typeface="Calibri"/>
              <a:ea typeface="Calibri"/>
              <a:cs typeface="Calibri"/>
              <a:sym typeface="Calibri"/>
            </a:endParaRPr>
          </a:p>
          <a:p>
            <a:pPr indent="-342900" lvl="0" marL="342900" marR="0" rtl="0" algn="just">
              <a:spcBef>
                <a:spcPts val="18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Explain with example, how Function Templates are implemented?</a:t>
            </a:r>
            <a:endParaRPr sz="2000">
              <a:solidFill>
                <a:schemeClr val="dk1"/>
              </a:solidFill>
              <a:latin typeface="Calibri"/>
              <a:ea typeface="Calibri"/>
              <a:cs typeface="Calibri"/>
              <a:sym typeface="Calibri"/>
            </a:endParaRPr>
          </a:p>
          <a:p>
            <a:pPr indent="-342900" lvl="0" marL="342900" marR="0" rtl="0" algn="just">
              <a:spcBef>
                <a:spcPts val="18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Explain with example how can a class template be created.</a:t>
            </a:r>
            <a:endParaRPr sz="2000">
              <a:solidFill>
                <a:schemeClr val="dk1"/>
              </a:solidFill>
              <a:latin typeface="Calibri"/>
              <a:ea typeface="Calibri"/>
              <a:cs typeface="Calibri"/>
              <a:sym typeface="Calibri"/>
            </a:endParaRPr>
          </a:p>
          <a:p>
            <a:pPr indent="-342900" lvl="0" marL="342900" marR="0" rtl="0" algn="just">
              <a:spcBef>
                <a:spcPts val="18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What is Standard Template Library? How is it different from the C++ Standard Library?</a:t>
            </a:r>
            <a:endParaRPr sz="2000">
              <a:solidFill>
                <a:schemeClr val="dk1"/>
              </a:solidFill>
              <a:latin typeface="Calibri"/>
              <a:ea typeface="Calibri"/>
              <a:cs typeface="Calibri"/>
              <a:sym typeface="Calibri"/>
            </a:endParaRPr>
          </a:p>
          <a:p>
            <a:pPr indent="-342900" lvl="0" marL="342900" marR="0" rtl="0" algn="just">
              <a:spcBef>
                <a:spcPts val="18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Explain Generic functions and Generic class.</a:t>
            </a:r>
            <a:endParaRPr sz="2000">
              <a:solidFill>
                <a:schemeClr val="dk1"/>
              </a:solidFill>
              <a:latin typeface="Calibri"/>
              <a:ea typeface="Calibri"/>
              <a:cs typeface="Calibri"/>
              <a:sym typeface="Calibri"/>
            </a:endParaRPr>
          </a:p>
        </p:txBody>
      </p:sp>
      <p:sp>
        <p:nvSpPr>
          <p:cNvPr id="640" name="Google Shape;640;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1"/>
          <p:cNvSpPr txBox="1"/>
          <p:nvPr>
            <p:ph type="title"/>
          </p:nvPr>
        </p:nvSpPr>
        <p:spPr>
          <a:xfrm>
            <a:off x="1464668" y="1121903"/>
            <a:ext cx="9530080" cy="626394"/>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2060"/>
              </a:buClr>
              <a:buSzPts val="3800"/>
              <a:buFont typeface="Calibri"/>
              <a:buNone/>
            </a:pPr>
            <a:r>
              <a:rPr b="1" lang="en-US" sz="3800">
                <a:solidFill>
                  <a:srgbClr val="002060"/>
                </a:solidFill>
              </a:rPr>
              <a:t>Program Source Code </a:t>
            </a:r>
            <a:endParaRPr/>
          </a:p>
        </p:txBody>
      </p:sp>
      <p:sp>
        <p:nvSpPr>
          <p:cNvPr id="648" name="Google Shape;648;p31"/>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649" name="Google Shape;649;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650" name="Google Shape;650;p31"/>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651" name="Google Shape;651;p31"/>
          <p:cNvSpPr/>
          <p:nvPr/>
        </p:nvSpPr>
        <p:spPr>
          <a:xfrm>
            <a:off x="1185333" y="1754190"/>
            <a:ext cx="9093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mbria"/>
                <a:ea typeface="Cambria"/>
                <a:cs typeface="Cambria"/>
                <a:sym typeface="Cambria"/>
              </a:rPr>
              <a:t>Implemented program source code for reference </a:t>
            </a:r>
            <a:endParaRPr sz="2000">
              <a:solidFill>
                <a:schemeClr val="dk1"/>
              </a:solidFill>
              <a:latin typeface="Calibri"/>
              <a:ea typeface="Calibri"/>
              <a:cs typeface="Calibri"/>
              <a:sym typeface="Calibri"/>
            </a:endParaRPr>
          </a:p>
        </p:txBody>
      </p:sp>
      <p:sp>
        <p:nvSpPr>
          <p:cNvPr id="652" name="Google Shape;652;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2"/>
          <p:cNvSpPr txBox="1"/>
          <p:nvPr>
            <p:ph type="title"/>
          </p:nvPr>
        </p:nvSpPr>
        <p:spPr>
          <a:xfrm>
            <a:off x="1155537" y="1224005"/>
            <a:ext cx="3928532" cy="52638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C04A1"/>
              </a:buClr>
              <a:buSzPts val="2600"/>
              <a:buFont typeface="Arial"/>
              <a:buNone/>
            </a:pPr>
            <a:r>
              <a:rPr lang="en-US" sz="2600">
                <a:solidFill>
                  <a:srgbClr val="CC04A1"/>
                </a:solidFill>
                <a:latin typeface="Arial"/>
                <a:ea typeface="Arial"/>
                <a:cs typeface="Arial"/>
                <a:sym typeface="Arial"/>
              </a:rPr>
              <a:t>Learning Resources </a:t>
            </a:r>
            <a:endParaRPr/>
          </a:p>
        </p:txBody>
      </p:sp>
      <p:sp>
        <p:nvSpPr>
          <p:cNvPr id="660" name="Google Shape;660;p32"/>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661" name="Google Shape;661;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662" name="Google Shape;662;p32"/>
          <p:cNvPicPr preferRelativeResize="0"/>
          <p:nvPr/>
        </p:nvPicPr>
        <p:blipFill rotWithShape="1">
          <a:blip r:embed="rId3">
            <a:alphaModFix/>
          </a:blip>
          <a:srcRect b="0" l="0" r="0" t="0"/>
          <a:stretch/>
        </p:blipFill>
        <p:spPr>
          <a:xfrm>
            <a:off x="28814" y="16437"/>
            <a:ext cx="1269598" cy="1313597"/>
          </a:xfrm>
          <a:prstGeom prst="rect">
            <a:avLst/>
          </a:prstGeom>
          <a:noFill/>
          <a:ln>
            <a:noFill/>
          </a:ln>
        </p:spPr>
      </p:pic>
      <p:sp>
        <p:nvSpPr>
          <p:cNvPr id="663" name="Google Shape;663;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graphicFrame>
        <p:nvGraphicFramePr>
          <p:cNvPr id="664" name="Google Shape;664;p32"/>
          <p:cNvGraphicFramePr/>
          <p:nvPr/>
        </p:nvGraphicFramePr>
        <p:xfrm>
          <a:off x="1171576" y="1767489"/>
          <a:ext cx="3000000" cy="3000000"/>
        </p:xfrm>
        <a:graphic>
          <a:graphicData uri="http://schemas.openxmlformats.org/drawingml/2006/table">
            <a:tbl>
              <a:tblPr>
                <a:noFill/>
                <a:tableStyleId>{FAC1C894-13D5-4823-9BA9-7504FD113E3D}</a:tableStyleId>
              </a:tblPr>
              <a:tblGrid>
                <a:gridCol w="10720625"/>
              </a:tblGrid>
              <a:tr h="4510850">
                <a:tc>
                  <a:txBody>
                    <a:bodyPr/>
                    <a:lstStyle/>
                    <a:p>
                      <a:pPr indent="0" lvl="0" marL="0" marR="0" rtl="0" algn="l">
                        <a:lnSpc>
                          <a:spcPct val="120000"/>
                        </a:lnSpc>
                        <a:spcBef>
                          <a:spcPts val="0"/>
                        </a:spcBef>
                        <a:spcAft>
                          <a:spcPts val="0"/>
                        </a:spcAft>
                        <a:buNone/>
                      </a:pPr>
                      <a:r>
                        <a:rPr b="1" lang="en-US" sz="1600" u="none" cap="none" strike="noStrike">
                          <a:solidFill>
                            <a:srgbClr val="000000"/>
                          </a:solidFill>
                          <a:latin typeface="Cambria"/>
                          <a:ea typeface="Cambria"/>
                          <a:cs typeface="Cambria"/>
                          <a:sym typeface="Cambria"/>
                        </a:rPr>
                        <a:t>Text books</a:t>
                      </a:r>
                      <a:endParaRPr sz="1600" u="none" cap="none" strike="noStrike">
                        <a:solidFill>
                          <a:srgbClr val="000000"/>
                        </a:solidFill>
                        <a:latin typeface="Cambria"/>
                        <a:ea typeface="Cambria"/>
                        <a:cs typeface="Cambria"/>
                        <a:sym typeface="Cambria"/>
                      </a:endParaRPr>
                    </a:p>
                    <a:p>
                      <a:pPr indent="-293688" lvl="3" marL="636588"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Robert Lafore, ‘Object-Oriented Programming in C++’, Fourth Edition, Sams Publishing, ISBN: 0672323087, ISBN-13: 978-8131722824 </a:t>
                      </a:r>
                      <a:endParaRPr/>
                    </a:p>
                    <a:p>
                      <a:pPr indent="-293688" lvl="3" marL="636588"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Deitel, “C++ How to Program”, 10th Edition, Pearson Education, ISBN 13: 9780134448237 </a:t>
                      </a:r>
                      <a:endParaRPr/>
                    </a:p>
                    <a:p>
                      <a:pPr indent="0" lvl="0" marL="0" marR="0" rtl="0" algn="l">
                        <a:lnSpc>
                          <a:spcPct val="120000"/>
                        </a:lnSpc>
                        <a:spcBef>
                          <a:spcPts val="600"/>
                        </a:spcBef>
                        <a:spcAft>
                          <a:spcPts val="0"/>
                        </a:spcAft>
                        <a:buNone/>
                      </a:pPr>
                      <a:r>
                        <a:t/>
                      </a:r>
                      <a:endParaRPr sz="500" u="none" cap="none" strike="noStrike">
                        <a:solidFill>
                          <a:srgbClr val="000000"/>
                        </a:solidFill>
                        <a:latin typeface="Cambria"/>
                        <a:ea typeface="Cambria"/>
                        <a:cs typeface="Cambria"/>
                        <a:sym typeface="Cambria"/>
                      </a:endParaRPr>
                    </a:p>
                    <a:p>
                      <a:pPr indent="0" lvl="0" marL="0" marR="0" rtl="0" algn="l">
                        <a:lnSpc>
                          <a:spcPct val="120000"/>
                        </a:lnSpc>
                        <a:spcBef>
                          <a:spcPts val="600"/>
                        </a:spcBef>
                        <a:spcAft>
                          <a:spcPts val="0"/>
                        </a:spcAft>
                        <a:buNone/>
                      </a:pPr>
                      <a:r>
                        <a:rPr lang="en-US" sz="1600" u="none" cap="none" strike="noStrike">
                          <a:solidFill>
                            <a:srgbClr val="000000"/>
                          </a:solidFill>
                          <a:latin typeface="Cambria"/>
                          <a:ea typeface="Cambria"/>
                          <a:cs typeface="Cambria"/>
                          <a:sym typeface="Cambria"/>
                        </a:rPr>
                        <a:t> </a:t>
                      </a:r>
                      <a:r>
                        <a:rPr b="1" lang="en-US" sz="1600" u="none" cap="none" strike="noStrike">
                          <a:solidFill>
                            <a:srgbClr val="000000"/>
                          </a:solidFill>
                          <a:latin typeface="Cambria"/>
                          <a:ea typeface="Cambria"/>
                          <a:cs typeface="Cambria"/>
                          <a:sym typeface="Cambria"/>
                        </a:rPr>
                        <a:t>Reference Books</a:t>
                      </a:r>
                      <a:endParaRPr sz="1600" u="none" cap="none" strike="noStrike">
                        <a:solidFill>
                          <a:srgbClr val="000000"/>
                        </a:solidFill>
                        <a:latin typeface="Cambria"/>
                        <a:ea typeface="Cambria"/>
                        <a:cs typeface="Cambria"/>
                        <a:sym typeface="Cambria"/>
                      </a:endParaRPr>
                    </a:p>
                    <a:p>
                      <a:pPr indent="-293688" lvl="3" marL="636588"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Herbert Schildt, ‘C++ The Complete Reference’, Eighth Edition, McGraw Hill Professional, 2011, ISBN-13: 978-0072226805 </a:t>
                      </a:r>
                      <a:endParaRPr/>
                    </a:p>
                    <a:p>
                      <a:pPr indent="-293688" lvl="3" marL="636588"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Bjarne Stroustrup, ‘The C++ Programming language’, Seventh Edition, Pearson Education. ISBN: 9788131705216 </a:t>
                      </a:r>
                      <a:endParaRPr/>
                    </a:p>
                    <a:p>
                      <a:pPr indent="-293688" lvl="3" marL="636588"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K. R. Venugopal, Rajkumar Buyya, T. Ravishankar, ‘Mastering C++’, Tata McGraw-Hill, ISBN 13: 9780074634547</a:t>
                      </a:r>
                      <a:endParaRPr/>
                    </a:p>
                    <a:p>
                      <a:pPr indent="-293688" lvl="3" marL="636588"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E. Balaguruswamy, “Object-Oriented Programming with C++”, 7th edition, Graw-Hill Publication, ISBN 10:9352607996 ISBN 13:9789352607990</a:t>
                      </a:r>
                      <a:endParaRPr sz="1600" u="none" cap="none" strike="noStrike">
                        <a:solidFill>
                          <a:srgbClr val="000000"/>
                        </a:solidFill>
                        <a:latin typeface="Cambria"/>
                        <a:ea typeface="Cambria"/>
                        <a:cs typeface="Cambria"/>
                        <a:sym typeface="Cambria"/>
                      </a:endParaRPr>
                    </a:p>
                  </a:txBody>
                  <a:tcPr marT="0" marB="0" marR="77900" marL="77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3"/>
          <p:cNvSpPr txBox="1"/>
          <p:nvPr>
            <p:ph type="title"/>
          </p:nvPr>
        </p:nvSpPr>
        <p:spPr>
          <a:xfrm>
            <a:off x="1155537" y="1224005"/>
            <a:ext cx="3928532" cy="52638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C04A1"/>
              </a:buClr>
              <a:buSzPts val="2600"/>
              <a:buFont typeface="Arial"/>
              <a:buNone/>
            </a:pPr>
            <a:r>
              <a:rPr lang="en-US" sz="2600">
                <a:solidFill>
                  <a:srgbClr val="CC04A1"/>
                </a:solidFill>
                <a:latin typeface="Arial"/>
                <a:ea typeface="Arial"/>
                <a:cs typeface="Arial"/>
                <a:sym typeface="Arial"/>
              </a:rPr>
              <a:t>Learning Resources </a:t>
            </a:r>
            <a:endParaRPr/>
          </a:p>
        </p:txBody>
      </p:sp>
      <p:sp>
        <p:nvSpPr>
          <p:cNvPr id="672" name="Google Shape;672;p33"/>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673" name="Google Shape;673;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674" name="Google Shape;674;p33"/>
          <p:cNvPicPr preferRelativeResize="0"/>
          <p:nvPr/>
        </p:nvPicPr>
        <p:blipFill rotWithShape="1">
          <a:blip r:embed="rId3">
            <a:alphaModFix/>
          </a:blip>
          <a:srcRect b="0" l="0" r="0" t="0"/>
          <a:stretch/>
        </p:blipFill>
        <p:spPr>
          <a:xfrm>
            <a:off x="28814" y="16437"/>
            <a:ext cx="1269598" cy="1313597"/>
          </a:xfrm>
          <a:prstGeom prst="rect">
            <a:avLst/>
          </a:prstGeom>
          <a:noFill/>
          <a:ln>
            <a:noFill/>
          </a:ln>
        </p:spPr>
      </p:pic>
      <p:sp>
        <p:nvSpPr>
          <p:cNvPr id="675" name="Google Shape;675;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graphicFrame>
        <p:nvGraphicFramePr>
          <p:cNvPr id="676" name="Google Shape;676;p33"/>
          <p:cNvGraphicFramePr/>
          <p:nvPr/>
        </p:nvGraphicFramePr>
        <p:xfrm>
          <a:off x="1171576" y="1832805"/>
          <a:ext cx="3000000" cy="3000000"/>
        </p:xfrm>
        <a:graphic>
          <a:graphicData uri="http://schemas.openxmlformats.org/drawingml/2006/table">
            <a:tbl>
              <a:tblPr>
                <a:noFill/>
                <a:tableStyleId>{FAC1C894-13D5-4823-9BA9-7504FD113E3D}</a:tableStyleId>
              </a:tblPr>
              <a:tblGrid>
                <a:gridCol w="10720625"/>
              </a:tblGrid>
              <a:tr h="4510850">
                <a:tc>
                  <a:txBody>
                    <a:bodyPr/>
                    <a:lstStyle/>
                    <a:p>
                      <a:pPr indent="0" lvl="0" marL="0" marR="0" rtl="0" algn="l">
                        <a:lnSpc>
                          <a:spcPct val="120000"/>
                        </a:lnSpc>
                        <a:spcBef>
                          <a:spcPts val="0"/>
                        </a:spcBef>
                        <a:spcAft>
                          <a:spcPts val="0"/>
                        </a:spcAft>
                        <a:buNone/>
                      </a:pPr>
                      <a:r>
                        <a:rPr b="1" lang="en-US" sz="1600" u="none" cap="none" strike="noStrike">
                          <a:solidFill>
                            <a:srgbClr val="000000"/>
                          </a:solidFill>
                          <a:latin typeface="Cambria"/>
                          <a:ea typeface="Cambria"/>
                          <a:cs typeface="Cambria"/>
                          <a:sym typeface="Cambria"/>
                        </a:rPr>
                        <a:t>Web Resources: </a:t>
                      </a:r>
                      <a:endParaRPr sz="1600" u="none" cap="none" strike="noStrike">
                        <a:solidFill>
                          <a:srgbClr val="000000"/>
                        </a:solidFill>
                        <a:latin typeface="Cambria"/>
                        <a:ea typeface="Cambria"/>
                        <a:cs typeface="Cambria"/>
                        <a:sym typeface="Cambria"/>
                      </a:endParaRPr>
                    </a:p>
                    <a:p>
                      <a:pPr indent="-228600" lvl="3" marL="1600200"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https://www.springer.com/gp/book/9781852334505 </a:t>
                      </a:r>
                      <a:endParaRPr/>
                    </a:p>
                    <a:p>
                      <a:pPr indent="-228600" lvl="3" marL="1600200"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https://www.ebookphp.com/object-oriented-programming-in-c-epub-pdf/ </a:t>
                      </a:r>
                      <a:endParaRPr/>
                    </a:p>
                    <a:p>
                      <a:pPr indent="-228600" lvl="3" marL="1600200" marR="0" rtl="0" algn="just">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https://www.springer.com/gp/book/9781447133780 </a:t>
                      </a:r>
                      <a:endParaRPr/>
                    </a:p>
                    <a:p>
                      <a:pPr indent="0" lvl="0" marL="0" marR="0" rtl="0" algn="l">
                        <a:lnSpc>
                          <a:spcPct val="120000"/>
                        </a:lnSpc>
                        <a:spcBef>
                          <a:spcPts val="600"/>
                        </a:spcBef>
                        <a:spcAft>
                          <a:spcPts val="0"/>
                        </a:spcAft>
                        <a:buNone/>
                      </a:pPr>
                      <a:r>
                        <a:rPr lang="en-US" sz="1600" u="none" cap="none" strike="noStrike">
                          <a:solidFill>
                            <a:srgbClr val="000000"/>
                          </a:solidFill>
                          <a:latin typeface="Cambria"/>
                          <a:ea typeface="Cambria"/>
                          <a:cs typeface="Cambria"/>
                          <a:sym typeface="Cambria"/>
                        </a:rPr>
                        <a:t> </a:t>
                      </a:r>
                      <a:endParaRPr sz="1600" u="none" cap="none" strike="noStrike">
                        <a:solidFill>
                          <a:srgbClr val="000000"/>
                        </a:solidFill>
                        <a:latin typeface="Cambria"/>
                        <a:ea typeface="Cambria"/>
                        <a:cs typeface="Cambria"/>
                        <a:sym typeface="Cambria"/>
                      </a:endParaRPr>
                    </a:p>
                    <a:p>
                      <a:pPr indent="0" lvl="0" marL="0" marR="0" rtl="0" algn="l">
                        <a:lnSpc>
                          <a:spcPct val="120000"/>
                        </a:lnSpc>
                        <a:spcBef>
                          <a:spcPts val="600"/>
                        </a:spcBef>
                        <a:spcAft>
                          <a:spcPts val="0"/>
                        </a:spcAft>
                        <a:buNone/>
                      </a:pPr>
                      <a:r>
                        <a:rPr b="1" lang="en-US" sz="1600" u="none" cap="none" strike="noStrike">
                          <a:solidFill>
                            <a:srgbClr val="000000"/>
                          </a:solidFill>
                          <a:latin typeface="Cambria"/>
                          <a:ea typeface="Cambria"/>
                          <a:cs typeface="Cambria"/>
                          <a:sym typeface="Cambria"/>
                        </a:rPr>
                        <a:t>MOOCs: </a:t>
                      </a:r>
                      <a:endParaRPr sz="1600" u="none" cap="none" strike="noStrike">
                        <a:solidFill>
                          <a:srgbClr val="000000"/>
                        </a:solidFill>
                        <a:latin typeface="Cambria"/>
                        <a:ea typeface="Cambria"/>
                        <a:cs typeface="Cambria"/>
                        <a:sym typeface="Cambria"/>
                      </a:endParaRPr>
                    </a:p>
                    <a:p>
                      <a:pPr indent="-228600" lvl="3" marL="1600200" marR="0" rtl="0" algn="l">
                        <a:lnSpc>
                          <a:spcPct val="120000"/>
                        </a:lnSpc>
                        <a:spcBef>
                          <a:spcPts val="600"/>
                        </a:spcBef>
                        <a:spcAft>
                          <a:spcPts val="0"/>
                        </a:spcAft>
                        <a:buClr>
                          <a:srgbClr val="000000"/>
                        </a:buClr>
                        <a:buSzPts val="1600"/>
                        <a:buFont typeface="Calibri"/>
                        <a:buAutoNum type="arabicPeriod"/>
                      </a:pPr>
                      <a:r>
                        <a:rPr lang="en-US" sz="1600" u="none" cap="none" strike="noStrike">
                          <a:solidFill>
                            <a:srgbClr val="000000"/>
                          </a:solidFill>
                          <a:latin typeface="Cambria"/>
                          <a:ea typeface="Cambria"/>
                          <a:cs typeface="Cambria"/>
                          <a:sym typeface="Cambria"/>
                        </a:rPr>
                        <a:t>https://www.coursera.org/learn/c-plus-plus-a </a:t>
                      </a:r>
                      <a:endParaRPr/>
                    </a:p>
                    <a:p>
                      <a:pPr indent="-228600" lvl="3" marL="1600200" marR="0" rtl="0" algn="l">
                        <a:lnSpc>
                          <a:spcPct val="120000"/>
                        </a:lnSpc>
                        <a:spcBef>
                          <a:spcPts val="600"/>
                        </a:spcBef>
                        <a:spcAft>
                          <a:spcPts val="0"/>
                        </a:spcAft>
                        <a:buClr>
                          <a:srgbClr val="000000"/>
                        </a:buClr>
                        <a:buSzPts val="1600"/>
                        <a:buFont typeface="Calibri"/>
                        <a:buAutoNum type="arabicPeriod"/>
                      </a:pPr>
                      <a:r>
                        <a:rPr b="0" lang="en-US" sz="1600" u="none" cap="none" strike="noStrike">
                          <a:solidFill>
                            <a:srgbClr val="000000"/>
                          </a:solidFill>
                          <a:latin typeface="Cambria"/>
                          <a:ea typeface="Cambria"/>
                          <a:cs typeface="Cambria"/>
                          <a:sym typeface="Cambria"/>
                        </a:rPr>
                        <a:t>https://nptel.ac.in/courses/106/105/106105151/</a:t>
                      </a:r>
                      <a:endParaRPr/>
                    </a:p>
                  </a:txBody>
                  <a:tcPr marT="0" marB="0" marR="77900" marL="77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4"/>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684" name="Google Shape;684;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685" name="Google Shape;685;p34"/>
          <p:cNvPicPr preferRelativeResize="0"/>
          <p:nvPr/>
        </p:nvPicPr>
        <p:blipFill rotWithShape="1">
          <a:blip r:embed="rId3">
            <a:alphaModFix/>
          </a:blip>
          <a:srcRect b="0" l="0" r="0" t="0"/>
          <a:stretch/>
        </p:blipFill>
        <p:spPr>
          <a:xfrm>
            <a:off x="127201" y="40978"/>
            <a:ext cx="1269598" cy="1148496"/>
          </a:xfrm>
          <a:prstGeom prst="rect">
            <a:avLst/>
          </a:prstGeom>
          <a:noFill/>
          <a:ln>
            <a:noFill/>
          </a:ln>
        </p:spPr>
      </p:pic>
      <p:sp>
        <p:nvSpPr>
          <p:cNvPr id="686" name="Google Shape;686;p34"/>
          <p:cNvSpPr/>
          <p:nvPr/>
        </p:nvSpPr>
        <p:spPr>
          <a:xfrm>
            <a:off x="1801095" y="2231092"/>
            <a:ext cx="8339206" cy="22159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800">
                <a:solidFill>
                  <a:srgbClr val="0070C0"/>
                </a:solidFill>
                <a:latin typeface="Calibri"/>
                <a:ea typeface="Calibri"/>
                <a:cs typeface="Calibri"/>
                <a:sym typeface="Calibri"/>
              </a:rPr>
              <a:t>Thank You!</a:t>
            </a:r>
            <a:endParaRPr sz="1600">
              <a:solidFill>
                <a:srgbClr val="0070C0"/>
              </a:solidFill>
              <a:latin typeface="Calibri"/>
              <a:ea typeface="Calibri"/>
              <a:cs typeface="Calibri"/>
              <a:sym typeface="Calibri"/>
            </a:endParaRPr>
          </a:p>
        </p:txBody>
      </p:sp>
      <p:sp>
        <p:nvSpPr>
          <p:cNvPr id="687" name="Google Shape;687;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000000"/>
                </a:solidFill>
                <a:latin typeface="Times New Roman"/>
                <a:ea typeface="Times New Roman"/>
                <a:cs typeface="Times New Roman"/>
                <a:sym typeface="Times New Roman"/>
              </a:rPr>
              <a:t>OBJECT ORIENTED PROGRAMMING LABORATORY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
          <p:cNvSpPr txBox="1"/>
          <p:nvPr>
            <p:ph type="title"/>
          </p:nvPr>
        </p:nvSpPr>
        <p:spPr>
          <a:xfrm>
            <a:off x="2870190" y="521383"/>
            <a:ext cx="5638799" cy="626394"/>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5D0352"/>
              </a:buClr>
              <a:buSzPts val="3800"/>
              <a:buFont typeface="Calibri"/>
              <a:buNone/>
            </a:pPr>
            <a:r>
              <a:rPr b="1" lang="en-US" sz="3800">
                <a:solidFill>
                  <a:srgbClr val="5D0352"/>
                </a:solidFill>
              </a:rPr>
              <a:t>Laboratory Assignment No: 8</a:t>
            </a:r>
            <a:endParaRPr b="1" sz="3800">
              <a:solidFill>
                <a:srgbClr val="5D0352"/>
              </a:solidFill>
            </a:endParaRPr>
          </a:p>
        </p:txBody>
      </p:sp>
      <p:sp>
        <p:nvSpPr>
          <p:cNvPr id="337" name="Google Shape;337;p4"/>
          <p:cNvSpPr txBox="1"/>
          <p:nvPr>
            <p:ph idx="10" type="dt"/>
          </p:nvPr>
        </p:nvSpPr>
        <p:spPr>
          <a:xfrm>
            <a:off x="762000" y="645978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chemeClr val="dk1"/>
                </a:solidFill>
                <a:latin typeface="Times New Roman"/>
                <a:ea typeface="Times New Roman"/>
                <a:cs typeface="Times New Roman"/>
                <a:sym typeface="Times New Roman"/>
              </a:rPr>
              <a:t>9/5/2024</a:t>
            </a:r>
            <a:endParaRPr b="1" sz="1050">
              <a:solidFill>
                <a:schemeClr val="dk1"/>
              </a:solidFill>
              <a:latin typeface="Times New Roman"/>
              <a:ea typeface="Times New Roman"/>
              <a:cs typeface="Times New Roman"/>
              <a:sym typeface="Times New Roman"/>
            </a:endParaRPr>
          </a:p>
        </p:txBody>
      </p:sp>
      <p:sp>
        <p:nvSpPr>
          <p:cNvPr id="338" name="Google Shape;3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pic>
        <p:nvPicPr>
          <p:cNvPr id="339" name="Google Shape;339;p4"/>
          <p:cNvPicPr preferRelativeResize="0"/>
          <p:nvPr/>
        </p:nvPicPr>
        <p:blipFill rotWithShape="1">
          <a:blip r:embed="rId3">
            <a:alphaModFix/>
          </a:blip>
          <a:srcRect b="0" l="0" r="0" t="0"/>
          <a:stretch/>
        </p:blipFill>
        <p:spPr>
          <a:xfrm>
            <a:off x="195070" y="286604"/>
            <a:ext cx="1269598" cy="1148496"/>
          </a:xfrm>
          <a:prstGeom prst="rect">
            <a:avLst/>
          </a:prstGeom>
          <a:noFill/>
          <a:ln>
            <a:noFill/>
          </a:ln>
        </p:spPr>
      </p:pic>
      <p:sp>
        <p:nvSpPr>
          <p:cNvPr id="340" name="Google Shape;340;p4"/>
          <p:cNvSpPr/>
          <p:nvPr/>
        </p:nvSpPr>
        <p:spPr>
          <a:xfrm>
            <a:off x="1238250" y="1153273"/>
            <a:ext cx="3786293"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800" u="none" cap="none" strike="noStrike">
                <a:solidFill>
                  <a:srgbClr val="002060"/>
                </a:solidFill>
                <a:latin typeface="Calibri"/>
                <a:ea typeface="Calibri"/>
                <a:cs typeface="Calibri"/>
                <a:sym typeface="Calibri"/>
              </a:rPr>
              <a:t>Problem Statement</a:t>
            </a:r>
            <a:endParaRPr b="1" sz="3800">
              <a:solidFill>
                <a:srgbClr val="002060"/>
              </a:solidFill>
              <a:latin typeface="Calibri"/>
              <a:ea typeface="Calibri"/>
              <a:cs typeface="Calibri"/>
              <a:sym typeface="Calibri"/>
            </a:endParaRPr>
          </a:p>
        </p:txBody>
      </p:sp>
      <p:sp>
        <p:nvSpPr>
          <p:cNvPr id="341" name="Google Shape;341;p4"/>
          <p:cNvSpPr/>
          <p:nvPr/>
        </p:nvSpPr>
        <p:spPr>
          <a:xfrm>
            <a:off x="1238250" y="1773229"/>
            <a:ext cx="9974233" cy="48474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900">
                <a:solidFill>
                  <a:schemeClr val="dk1"/>
                </a:solidFill>
                <a:latin typeface="Calibri"/>
                <a:ea typeface="Calibri"/>
                <a:cs typeface="Calibri"/>
                <a:sym typeface="Calibri"/>
              </a:rPr>
              <a:t>A shop maintains the inventory of items. It stores information of items like </a:t>
            </a:r>
            <a:endParaRPr sz="1900">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Item_Code</a:t>
            </a:r>
            <a:endParaRPr b="0" i="0" sz="18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Item_Name</a:t>
            </a:r>
            <a:endParaRPr b="0" i="0" sz="18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Item_Quantity </a:t>
            </a:r>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Item_Cost per unit in a list of STL.</a:t>
            </a:r>
            <a:r>
              <a:rPr b="0" i="0" lang="en-US" sz="1900" u="none" cap="none" strike="noStrike">
                <a:solidFill>
                  <a:schemeClr val="dk1"/>
                </a:solidFill>
                <a:latin typeface="Calibri"/>
                <a:ea typeface="Calibri"/>
                <a:cs typeface="Calibri"/>
                <a:sym typeface="Calibri"/>
              </a:rPr>
              <a:t> </a:t>
            </a:r>
            <a:endParaRPr b="0" i="0" sz="1900" u="none" cap="none" strike="noStrike">
              <a:solidFill>
                <a:schemeClr val="dk1"/>
              </a:solidFill>
              <a:latin typeface="Calibri"/>
              <a:ea typeface="Calibri"/>
              <a:cs typeface="Calibri"/>
              <a:sym typeface="Calibri"/>
            </a:endParaRPr>
          </a:p>
          <a:p>
            <a:pPr indent="0" lvl="0" marL="0" marR="0" rtl="0" algn="just">
              <a:spcBef>
                <a:spcPts val="600"/>
              </a:spcBef>
              <a:spcAft>
                <a:spcPts val="0"/>
              </a:spcAft>
              <a:buNone/>
            </a:pPr>
            <a:r>
              <a:rPr lang="en-US" sz="1900">
                <a:solidFill>
                  <a:schemeClr val="dk1"/>
                </a:solidFill>
                <a:latin typeface="Calibri"/>
                <a:ea typeface="Calibri"/>
                <a:cs typeface="Calibri"/>
                <a:sym typeface="Calibri"/>
              </a:rPr>
              <a:t>Whenever Customer wants to buy an item, sales person inputs the Item_Code and /or Item_Name. Then the system searches in a list items and displays whether it is available or not otherwise an appropriate message is displayed as “Requested Item is not Available”. </a:t>
            </a:r>
            <a:endParaRPr/>
          </a:p>
          <a:p>
            <a:pPr indent="0" lvl="0" marL="0" marR="0" rtl="0" algn="just">
              <a:spcBef>
                <a:spcPts val="0"/>
              </a:spcBef>
              <a:spcAft>
                <a:spcPts val="0"/>
              </a:spcAft>
              <a:buNone/>
            </a:pPr>
            <a:r>
              <a:rPr lang="en-US" sz="1900">
                <a:solidFill>
                  <a:schemeClr val="dk1"/>
                </a:solidFill>
                <a:latin typeface="Calibri"/>
                <a:ea typeface="Calibri"/>
                <a:cs typeface="Calibri"/>
                <a:sym typeface="Calibri"/>
              </a:rPr>
              <a:t>If item is available, then the system displays the item details and request for the quantity of items required to purchase. </a:t>
            </a:r>
            <a:endParaRPr/>
          </a:p>
          <a:p>
            <a:pPr indent="0" lvl="0" marL="0" marR="0" rtl="0" algn="just">
              <a:spcBef>
                <a:spcPts val="0"/>
              </a:spcBef>
              <a:spcAft>
                <a:spcPts val="0"/>
              </a:spcAft>
              <a:buNone/>
            </a:pPr>
            <a:r>
              <a:rPr lang="en-US" sz="1900">
                <a:solidFill>
                  <a:schemeClr val="dk1"/>
                </a:solidFill>
                <a:latin typeface="Calibri"/>
                <a:ea typeface="Calibri"/>
                <a:cs typeface="Calibri"/>
                <a:sym typeface="Calibri"/>
              </a:rPr>
              <a:t>If the requested quantity of items is available, the total billing information with cost of item is displayed; otherwise the message is displayed as “Required item’s Quantity is not in stock”. After purchasing an item, system updates the list. </a:t>
            </a:r>
            <a:endParaRPr sz="1900">
              <a:solidFill>
                <a:schemeClr val="dk1"/>
              </a:solidFill>
              <a:latin typeface="Calibri"/>
              <a:ea typeface="Calibri"/>
              <a:cs typeface="Calibri"/>
              <a:sym typeface="Calibri"/>
            </a:endParaRPr>
          </a:p>
          <a:p>
            <a:pPr indent="0" lvl="0" marL="0" marR="0" rtl="0" algn="just">
              <a:spcBef>
                <a:spcPts val="600"/>
              </a:spcBef>
              <a:spcAft>
                <a:spcPts val="0"/>
              </a:spcAft>
              <a:buNone/>
            </a:pPr>
            <a:r>
              <a:rPr lang="en-US" sz="1900">
                <a:solidFill>
                  <a:srgbClr val="5D0352"/>
                </a:solidFill>
                <a:latin typeface="Calibri"/>
                <a:ea typeface="Calibri"/>
                <a:cs typeface="Calibri"/>
                <a:sym typeface="Calibri"/>
              </a:rPr>
              <a:t>Design a system using a class called </a:t>
            </a:r>
            <a:r>
              <a:rPr b="1" lang="en-US" sz="1900">
                <a:solidFill>
                  <a:srgbClr val="5D0352"/>
                </a:solidFill>
                <a:latin typeface="Calibri"/>
                <a:ea typeface="Calibri"/>
                <a:cs typeface="Calibri"/>
                <a:sym typeface="Calibri"/>
              </a:rPr>
              <a:t>Items</a:t>
            </a:r>
            <a:r>
              <a:rPr lang="en-US" sz="1900">
                <a:solidFill>
                  <a:srgbClr val="5D0352"/>
                </a:solidFill>
                <a:latin typeface="Calibri"/>
                <a:ea typeface="Calibri"/>
                <a:cs typeface="Calibri"/>
                <a:sym typeface="Calibri"/>
              </a:rPr>
              <a:t> with suitable data members and member functions. Implement menu driven C++ program for the inventory system using STL list.</a:t>
            </a:r>
            <a:endParaRPr/>
          </a:p>
          <a:p>
            <a:pPr indent="0" lvl="0" marL="0" marR="0" rtl="0" algn="just">
              <a:spcBef>
                <a:spcPts val="0"/>
              </a:spcBef>
              <a:spcAft>
                <a:spcPts val="0"/>
              </a:spcAft>
              <a:buNone/>
            </a:pPr>
            <a:r>
              <a:rPr lang="en-US" sz="1900">
                <a:solidFill>
                  <a:schemeClr val="dk1"/>
                </a:solidFill>
                <a:latin typeface="Calibri"/>
                <a:ea typeface="Calibri"/>
                <a:cs typeface="Calibri"/>
                <a:sym typeface="Calibri"/>
              </a:rPr>
              <a:t> </a:t>
            </a:r>
            <a:endParaRPr/>
          </a:p>
        </p:txBody>
      </p:sp>
      <p:sp>
        <p:nvSpPr>
          <p:cNvPr id="342" name="Google Shape;342;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
          <p:cNvSpPr txBox="1"/>
          <p:nvPr>
            <p:ph type="title"/>
          </p:nvPr>
        </p:nvSpPr>
        <p:spPr>
          <a:xfrm>
            <a:off x="1098583" y="3276600"/>
            <a:ext cx="10055781" cy="10485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sz="2800">
                <a:solidFill>
                  <a:srgbClr val="002060"/>
                </a:solidFill>
                <a:latin typeface="Arial"/>
                <a:ea typeface="Arial"/>
                <a:cs typeface="Arial"/>
                <a:sym typeface="Arial"/>
              </a:rPr>
              <a:t>Getting started with Standard Template Library (STL)</a:t>
            </a:r>
            <a:endParaRPr b="1" sz="2800">
              <a:solidFill>
                <a:srgbClr val="002060"/>
              </a:solidFill>
              <a:latin typeface="Arial"/>
              <a:ea typeface="Arial"/>
              <a:cs typeface="Arial"/>
              <a:sym typeface="Arial"/>
            </a:endParaRPr>
          </a:p>
        </p:txBody>
      </p:sp>
      <p:sp>
        <p:nvSpPr>
          <p:cNvPr id="350" name="Google Shape;350;p5"/>
          <p:cNvSpPr txBox="1"/>
          <p:nvPr>
            <p:ph idx="10" type="dt"/>
          </p:nvPr>
        </p:nvSpPr>
        <p:spPr>
          <a:xfrm>
            <a:off x="1097281" y="6459787"/>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050">
                <a:solidFill>
                  <a:srgbClr val="000000"/>
                </a:solidFill>
                <a:latin typeface="Times New Roman"/>
                <a:ea typeface="Times New Roman"/>
                <a:cs typeface="Times New Roman"/>
                <a:sym typeface="Times New Roman"/>
              </a:rPr>
              <a:t>9/5/2024</a:t>
            </a:r>
            <a:endParaRPr b="1" sz="1050">
              <a:solidFill>
                <a:srgbClr val="000000"/>
              </a:solidFill>
              <a:latin typeface="Times New Roman"/>
              <a:ea typeface="Times New Roman"/>
              <a:cs typeface="Times New Roman"/>
              <a:sym typeface="Times New Roman"/>
            </a:endParaRPr>
          </a:p>
        </p:txBody>
      </p:sp>
      <p:sp>
        <p:nvSpPr>
          <p:cNvPr id="351" name="Google Shape;351;p5"/>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352" name="Google Shape;352;p5"/>
          <p:cNvPicPr preferRelativeResize="0"/>
          <p:nvPr/>
        </p:nvPicPr>
        <p:blipFill rotWithShape="1">
          <a:blip r:embed="rId3">
            <a:alphaModFix/>
          </a:blip>
          <a:srcRect b="0" l="0" r="0" t="0"/>
          <a:stretch/>
        </p:blipFill>
        <p:spPr>
          <a:xfrm>
            <a:off x="1" y="1"/>
            <a:ext cx="1269267" cy="1199789"/>
          </a:xfrm>
          <a:prstGeom prst="rect">
            <a:avLst/>
          </a:prstGeom>
          <a:noFill/>
          <a:ln>
            <a:noFill/>
          </a:ln>
        </p:spPr>
      </p:pic>
      <p:sp>
        <p:nvSpPr>
          <p:cNvPr id="353" name="Google Shape;353;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050">
                <a:solidFill>
                  <a:srgbClr val="FFFF00"/>
                </a:solidFill>
                <a:latin typeface="Arial"/>
                <a:ea typeface="Arial"/>
                <a:cs typeface="Arial"/>
                <a:sym typeface="Arial"/>
              </a:rPr>
              <a:t>OBJECT ORIENTED PROGRAMMING USING 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Calibri"/>
              <a:buNone/>
            </a:pPr>
            <a:r>
              <a:rPr lang="en-US">
                <a:solidFill>
                  <a:srgbClr val="000000"/>
                </a:solidFill>
                <a:latin typeface="Calibri"/>
                <a:ea typeface="Calibri"/>
                <a:cs typeface="Calibri"/>
                <a:sym typeface="Calibri"/>
              </a:rPr>
              <a:t>STL-Standard Template Library</a:t>
            </a:r>
            <a:endParaRPr/>
          </a:p>
        </p:txBody>
      </p:sp>
      <p:sp>
        <p:nvSpPr>
          <p:cNvPr id="359" name="Google Shape;359;p6"/>
          <p:cNvSpPr txBox="1"/>
          <p:nvPr>
            <p:ph idx="1" type="body"/>
          </p:nvPr>
        </p:nvSpPr>
        <p:spPr>
          <a:xfrm>
            <a:off x="1269268" y="1474428"/>
            <a:ext cx="10311705" cy="5383573"/>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just">
              <a:spcBef>
                <a:spcPts val="0"/>
              </a:spcBef>
              <a:spcAft>
                <a:spcPts val="0"/>
              </a:spcAft>
              <a:buClr>
                <a:schemeClr val="dk1"/>
              </a:buClr>
              <a:buSzPct val="100000"/>
              <a:buChar char="•"/>
            </a:pPr>
            <a:r>
              <a:rPr lang="en-US"/>
              <a:t>The Standard Template Library (STL) is a set of C++ template classes to provide common programming data structures and functions such as lists, stacks, arrays, etc. </a:t>
            </a:r>
            <a:endParaRPr/>
          </a:p>
          <a:p>
            <a:pPr indent="-285750" lvl="0" marL="285750" rtl="0" algn="just">
              <a:spcBef>
                <a:spcPts val="544"/>
              </a:spcBef>
              <a:spcAft>
                <a:spcPts val="0"/>
              </a:spcAft>
              <a:buClr>
                <a:schemeClr val="dk1"/>
              </a:buClr>
              <a:buSzPct val="100000"/>
              <a:buChar char="•"/>
            </a:pPr>
            <a:r>
              <a:rPr lang="en-US"/>
              <a:t>It is a library of container classes, algorithms and iterators. </a:t>
            </a:r>
            <a:endParaRPr/>
          </a:p>
          <a:p>
            <a:pPr indent="-285750" lvl="0" marL="285750" rtl="0" algn="just">
              <a:spcBef>
                <a:spcPts val="544"/>
              </a:spcBef>
              <a:spcAft>
                <a:spcPts val="0"/>
              </a:spcAft>
              <a:buClr>
                <a:schemeClr val="dk1"/>
              </a:buClr>
              <a:buSzPct val="100000"/>
              <a:buChar char="•"/>
            </a:pPr>
            <a:r>
              <a:rPr lang="en-US"/>
              <a:t>It is a generalized library and so, its components are parameterized.</a:t>
            </a:r>
            <a:endParaRPr/>
          </a:p>
          <a:p>
            <a:pPr indent="-285750" lvl="0" marL="285750" rtl="0" algn="just">
              <a:spcBef>
                <a:spcPts val="544"/>
              </a:spcBef>
              <a:spcAft>
                <a:spcPts val="0"/>
              </a:spcAft>
              <a:buClr>
                <a:schemeClr val="dk1"/>
              </a:buClr>
              <a:buSzPct val="100000"/>
              <a:buChar char="•"/>
            </a:pPr>
            <a:r>
              <a:rPr lang="en-US"/>
              <a:t>Collection of useful classes for common data structure</a:t>
            </a:r>
            <a:endParaRPr/>
          </a:p>
          <a:p>
            <a:pPr indent="-285750" lvl="0" marL="285750" rtl="0" algn="just">
              <a:spcBef>
                <a:spcPts val="544"/>
              </a:spcBef>
              <a:spcAft>
                <a:spcPts val="0"/>
              </a:spcAft>
              <a:buClr>
                <a:schemeClr val="dk1"/>
              </a:buClr>
              <a:buSzPct val="100000"/>
              <a:buChar char="•"/>
            </a:pPr>
            <a:r>
              <a:rPr lang="en-US"/>
              <a:t>Ability to store objects of any type (template)</a:t>
            </a:r>
            <a:endParaRPr/>
          </a:p>
          <a:p>
            <a:pPr indent="-113029" lvl="0" marL="285750" rtl="0" algn="just">
              <a:spcBef>
                <a:spcPts val="544"/>
              </a:spcBef>
              <a:spcAft>
                <a:spcPts val="0"/>
              </a:spcAft>
              <a:buClr>
                <a:schemeClr val="dk1"/>
              </a:buClr>
              <a:buSzPct val="100000"/>
              <a:buNone/>
            </a:pPr>
            <a:r>
              <a:t/>
            </a:r>
            <a:endParaRPr/>
          </a:p>
          <a:p>
            <a:pPr indent="0" lvl="0" marL="0" rtl="0" algn="just">
              <a:spcBef>
                <a:spcPts val="544"/>
              </a:spcBef>
              <a:spcAft>
                <a:spcPts val="0"/>
              </a:spcAft>
              <a:buClr>
                <a:schemeClr val="dk1"/>
              </a:buClr>
              <a:buSzPct val="100000"/>
              <a:buNone/>
            </a:pPr>
            <a:r>
              <a:rPr b="1" lang="en-US"/>
              <a:t>STL has four components</a:t>
            </a:r>
            <a:endParaRPr/>
          </a:p>
          <a:p>
            <a:pPr indent="-285750" lvl="1" marL="742950" rtl="0" algn="just">
              <a:spcBef>
                <a:spcPts val="476"/>
              </a:spcBef>
              <a:spcAft>
                <a:spcPts val="0"/>
              </a:spcAft>
              <a:buClr>
                <a:schemeClr val="dk1"/>
              </a:buClr>
              <a:buSzPct val="100000"/>
              <a:buChar char="–"/>
            </a:pPr>
            <a:r>
              <a:rPr lang="en-US"/>
              <a:t>Algorithms</a:t>
            </a:r>
            <a:endParaRPr/>
          </a:p>
          <a:p>
            <a:pPr indent="-285750" lvl="1" marL="742950" rtl="0" algn="just">
              <a:spcBef>
                <a:spcPts val="476"/>
              </a:spcBef>
              <a:spcAft>
                <a:spcPts val="0"/>
              </a:spcAft>
              <a:buClr>
                <a:schemeClr val="dk1"/>
              </a:buClr>
              <a:buSzPct val="100000"/>
              <a:buChar char="–"/>
            </a:pPr>
            <a:r>
              <a:rPr lang="en-US"/>
              <a:t>Containers</a:t>
            </a:r>
            <a:endParaRPr/>
          </a:p>
          <a:p>
            <a:pPr indent="-285750" lvl="1" marL="742950" rtl="0" algn="just">
              <a:spcBef>
                <a:spcPts val="476"/>
              </a:spcBef>
              <a:spcAft>
                <a:spcPts val="0"/>
              </a:spcAft>
              <a:buClr>
                <a:schemeClr val="dk1"/>
              </a:buClr>
              <a:buSzPct val="100000"/>
              <a:buChar char="–"/>
            </a:pPr>
            <a:r>
              <a:rPr lang="en-US"/>
              <a:t>Functions</a:t>
            </a:r>
            <a:endParaRPr/>
          </a:p>
          <a:p>
            <a:pPr indent="-285750" lvl="1" marL="742950" rtl="0" algn="just">
              <a:spcBef>
                <a:spcPts val="476"/>
              </a:spcBef>
              <a:spcAft>
                <a:spcPts val="0"/>
              </a:spcAft>
              <a:buClr>
                <a:schemeClr val="dk1"/>
              </a:buClr>
              <a:buSzPct val="100000"/>
              <a:buChar char="–"/>
            </a:pPr>
            <a:r>
              <a:rPr lang="en-US"/>
              <a:t>Iterators</a:t>
            </a:r>
            <a:endParaRPr/>
          </a:p>
        </p:txBody>
      </p:sp>
      <p:pic>
        <p:nvPicPr>
          <p:cNvPr id="360" name="Google Shape;360;p6"/>
          <p:cNvPicPr preferRelativeResize="0"/>
          <p:nvPr/>
        </p:nvPicPr>
        <p:blipFill rotWithShape="1">
          <a:blip r:embed="rId3">
            <a:alphaModFix/>
          </a:blip>
          <a:srcRect b="0" l="0" r="0" t="0"/>
          <a:stretch/>
        </p:blipFill>
        <p:spPr>
          <a:xfrm>
            <a:off x="6400800" y="4114801"/>
            <a:ext cx="4724400" cy="2577621"/>
          </a:xfrm>
          <a:prstGeom prst="rect">
            <a:avLst/>
          </a:prstGeom>
          <a:noFill/>
          <a:ln>
            <a:noFill/>
          </a:ln>
        </p:spPr>
      </p:pic>
      <p:pic>
        <p:nvPicPr>
          <p:cNvPr id="361" name="Google Shape;361;p6"/>
          <p:cNvPicPr preferRelativeResize="0"/>
          <p:nvPr/>
        </p:nvPicPr>
        <p:blipFill rotWithShape="1">
          <a:blip r:embed="rId4">
            <a:alphaModFix/>
          </a:blip>
          <a:srcRect b="0" l="0" r="0" t="0"/>
          <a:stretch/>
        </p:blipFill>
        <p:spPr>
          <a:xfrm>
            <a:off x="1" y="1"/>
            <a:ext cx="1269267" cy="1199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500"/>
                                        <p:tgtEl>
                                          <p:spTgt spid="3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animEffect filter="fade" transition="in">
                                      <p:cBhvr>
                                        <p:cTn dur="500"/>
                                        <p:tgtEl>
                                          <p:spTgt spid="3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animEffect filter="fade" transition="in">
                                      <p:cBhvr>
                                        <p:cTn dur="500"/>
                                        <p:tgtEl>
                                          <p:spTgt spid="3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3" st="3"/>
                                            </p:txEl>
                                          </p:spTgt>
                                        </p:tgtEl>
                                        <p:attrNameLst>
                                          <p:attrName>style.visibility</p:attrName>
                                        </p:attrNameLst>
                                      </p:cBhvr>
                                      <p:to>
                                        <p:strVal val="visible"/>
                                      </p:to>
                                    </p:set>
                                    <p:animEffect filter="fade" transition="in">
                                      <p:cBhvr>
                                        <p:cTn dur="500"/>
                                        <p:tgtEl>
                                          <p:spTgt spid="3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4" st="4"/>
                                            </p:txEl>
                                          </p:spTgt>
                                        </p:tgtEl>
                                        <p:attrNameLst>
                                          <p:attrName>style.visibility</p:attrName>
                                        </p:attrNameLst>
                                      </p:cBhvr>
                                      <p:to>
                                        <p:strVal val="visible"/>
                                      </p:to>
                                    </p:set>
                                    <p:animEffect filter="fade" transition="in">
                                      <p:cBhvr>
                                        <p:cTn dur="500"/>
                                        <p:tgtEl>
                                          <p:spTgt spid="3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5" st="5"/>
                                            </p:txEl>
                                          </p:spTgt>
                                        </p:tgtEl>
                                        <p:attrNameLst>
                                          <p:attrName>style.visibility</p:attrName>
                                        </p:attrNameLst>
                                      </p:cBhvr>
                                      <p:to>
                                        <p:strVal val="visible"/>
                                      </p:to>
                                    </p:set>
                                    <p:animEffect filter="fade" transition="in">
                                      <p:cBhvr>
                                        <p:cTn dur="500"/>
                                        <p:tgtEl>
                                          <p:spTgt spid="3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6" st="6"/>
                                            </p:txEl>
                                          </p:spTgt>
                                        </p:tgtEl>
                                        <p:attrNameLst>
                                          <p:attrName>style.visibility</p:attrName>
                                        </p:attrNameLst>
                                      </p:cBhvr>
                                      <p:to>
                                        <p:strVal val="visible"/>
                                      </p:to>
                                    </p:set>
                                    <p:animEffect filter="fade" transition="in">
                                      <p:cBhvr>
                                        <p:cTn dur="500"/>
                                        <p:tgtEl>
                                          <p:spTgt spid="3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7" st="7"/>
                                            </p:txEl>
                                          </p:spTgt>
                                        </p:tgtEl>
                                        <p:attrNameLst>
                                          <p:attrName>style.visibility</p:attrName>
                                        </p:attrNameLst>
                                      </p:cBhvr>
                                      <p:to>
                                        <p:strVal val="visible"/>
                                      </p:to>
                                    </p:set>
                                    <p:animEffect filter="fade" transition="in">
                                      <p:cBhvr>
                                        <p:cTn dur="500"/>
                                        <p:tgtEl>
                                          <p:spTgt spid="3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8" st="8"/>
                                            </p:txEl>
                                          </p:spTgt>
                                        </p:tgtEl>
                                        <p:attrNameLst>
                                          <p:attrName>style.visibility</p:attrName>
                                        </p:attrNameLst>
                                      </p:cBhvr>
                                      <p:to>
                                        <p:strVal val="visible"/>
                                      </p:to>
                                    </p:set>
                                    <p:animEffect filter="fade" transition="in">
                                      <p:cBhvr>
                                        <p:cTn dur="500"/>
                                        <p:tgtEl>
                                          <p:spTgt spid="3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9" st="9"/>
                                            </p:txEl>
                                          </p:spTgt>
                                        </p:tgtEl>
                                        <p:attrNameLst>
                                          <p:attrName>style.visibility</p:attrName>
                                        </p:attrNameLst>
                                      </p:cBhvr>
                                      <p:to>
                                        <p:strVal val="visible"/>
                                      </p:to>
                                    </p:set>
                                    <p:animEffect filter="fade" transition="in">
                                      <p:cBhvr>
                                        <p:cTn dur="500"/>
                                        <p:tgtEl>
                                          <p:spTgt spid="3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10" st="10"/>
                                            </p:txEl>
                                          </p:spTgt>
                                        </p:tgtEl>
                                        <p:attrNameLst>
                                          <p:attrName>style.visibility</p:attrName>
                                        </p:attrNameLst>
                                      </p:cBhvr>
                                      <p:to>
                                        <p:strVal val="visible"/>
                                      </p:to>
                                    </p:set>
                                    <p:animEffect filter="fade" transition="in">
                                      <p:cBhvr>
                                        <p:cTn dur="500"/>
                                        <p:tgtEl>
                                          <p:spTgt spid="35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Calibri"/>
              <a:buNone/>
            </a:pPr>
            <a:r>
              <a:rPr lang="en-US">
                <a:solidFill>
                  <a:srgbClr val="000000"/>
                </a:solidFill>
                <a:latin typeface="Calibri"/>
                <a:ea typeface="Calibri"/>
                <a:cs typeface="Calibri"/>
                <a:sym typeface="Calibri"/>
              </a:rPr>
              <a:t>Standard Template Library</a:t>
            </a:r>
            <a:endParaRPr/>
          </a:p>
        </p:txBody>
      </p:sp>
      <p:sp>
        <p:nvSpPr>
          <p:cNvPr id="367" name="Google Shape;367;p7"/>
          <p:cNvSpPr txBox="1"/>
          <p:nvPr>
            <p:ph idx="1" type="body"/>
          </p:nvPr>
        </p:nvSpPr>
        <p:spPr>
          <a:xfrm>
            <a:off x="1269268" y="1474428"/>
            <a:ext cx="10311705" cy="53835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20000"/>
              </a:lnSpc>
              <a:spcBef>
                <a:spcPts val="0"/>
              </a:spcBef>
              <a:spcAft>
                <a:spcPts val="0"/>
              </a:spcAft>
              <a:buClr>
                <a:srgbClr val="000000"/>
              </a:buClr>
              <a:buSzPct val="100000"/>
              <a:buChar char="•"/>
            </a:pPr>
            <a:r>
              <a:rPr b="1" lang="en-US">
                <a:solidFill>
                  <a:srgbClr val="000000"/>
                </a:solidFill>
              </a:rPr>
              <a:t>The  STL-Standard Template Library contains:</a:t>
            </a:r>
            <a:endParaRPr/>
          </a:p>
          <a:p>
            <a:pPr indent="-285750" lvl="1" marL="742950" rtl="0" algn="l">
              <a:lnSpc>
                <a:spcPct val="120000"/>
              </a:lnSpc>
              <a:spcBef>
                <a:spcPts val="0"/>
              </a:spcBef>
              <a:spcAft>
                <a:spcPts val="0"/>
              </a:spcAft>
              <a:buClr>
                <a:srgbClr val="000000"/>
              </a:buClr>
              <a:buSzPct val="100000"/>
              <a:buFont typeface="Arial"/>
              <a:buChar char="•"/>
            </a:pPr>
            <a:r>
              <a:rPr lang="en-US">
                <a:solidFill>
                  <a:srgbClr val="000000"/>
                </a:solidFill>
              </a:rPr>
              <a:t>Containers</a:t>
            </a:r>
            <a:endParaRPr/>
          </a:p>
          <a:p>
            <a:pPr indent="-285750" lvl="1" marL="742950" rtl="0" algn="l">
              <a:lnSpc>
                <a:spcPct val="120000"/>
              </a:lnSpc>
              <a:spcBef>
                <a:spcPts val="0"/>
              </a:spcBef>
              <a:spcAft>
                <a:spcPts val="0"/>
              </a:spcAft>
              <a:buClr>
                <a:srgbClr val="000000"/>
              </a:buClr>
              <a:buSzPct val="100000"/>
              <a:buFont typeface="Arial"/>
              <a:buChar char="•"/>
            </a:pPr>
            <a:r>
              <a:rPr lang="en-US">
                <a:solidFill>
                  <a:srgbClr val="000000"/>
                </a:solidFill>
              </a:rPr>
              <a:t>Algorithms</a:t>
            </a:r>
            <a:endParaRPr/>
          </a:p>
          <a:p>
            <a:pPr indent="-285750" lvl="1" marL="742950" rtl="0" algn="l">
              <a:lnSpc>
                <a:spcPct val="120000"/>
              </a:lnSpc>
              <a:spcBef>
                <a:spcPts val="0"/>
              </a:spcBef>
              <a:spcAft>
                <a:spcPts val="0"/>
              </a:spcAft>
              <a:buClr>
                <a:srgbClr val="000000"/>
              </a:buClr>
              <a:buSzPct val="100000"/>
              <a:buFont typeface="Arial"/>
              <a:buChar char="•"/>
            </a:pPr>
            <a:r>
              <a:rPr lang="en-US">
                <a:solidFill>
                  <a:srgbClr val="000000"/>
                </a:solidFill>
              </a:rPr>
              <a:t>Iterators</a:t>
            </a:r>
            <a:endParaRPr/>
          </a:p>
          <a:p>
            <a:pPr indent="-342900" lvl="0" marL="342900" rtl="0" algn="l">
              <a:lnSpc>
                <a:spcPct val="120000"/>
              </a:lnSpc>
              <a:spcBef>
                <a:spcPts val="0"/>
              </a:spcBef>
              <a:spcAft>
                <a:spcPts val="0"/>
              </a:spcAft>
              <a:buClr>
                <a:schemeClr val="dk1"/>
              </a:buClr>
              <a:buSzPct val="100000"/>
              <a:buChar char="•"/>
            </a:pPr>
            <a:r>
              <a:rPr lang="en-US"/>
              <a:t>A container is a way that stored data is organized in memory , for example an array of elements.</a:t>
            </a:r>
            <a:endParaRPr/>
          </a:p>
          <a:p>
            <a:pPr indent="-240347" lvl="0" marL="342900" rtl="0" algn="l">
              <a:lnSpc>
                <a:spcPct val="120000"/>
              </a:lnSpc>
              <a:spcBef>
                <a:spcPts val="0"/>
              </a:spcBef>
              <a:spcAft>
                <a:spcPts val="0"/>
              </a:spcAft>
              <a:buClr>
                <a:schemeClr val="dk1"/>
              </a:buClr>
              <a:buSzPct val="100000"/>
              <a:buNone/>
            </a:pPr>
            <a:r>
              <a:t/>
            </a:r>
            <a:endParaRPr sz="1900"/>
          </a:p>
          <a:p>
            <a:pPr indent="-342900" lvl="0" marL="342900" rtl="0" algn="l">
              <a:lnSpc>
                <a:spcPct val="120000"/>
              </a:lnSpc>
              <a:spcBef>
                <a:spcPts val="0"/>
              </a:spcBef>
              <a:spcAft>
                <a:spcPts val="0"/>
              </a:spcAft>
              <a:buClr>
                <a:schemeClr val="dk1"/>
              </a:buClr>
              <a:buSzPct val="100000"/>
              <a:buChar char="•"/>
            </a:pPr>
            <a:r>
              <a:rPr lang="en-US"/>
              <a:t>Algorithms in the STL are producers that are applied to containers to process their data for example search for an element in an array or sort an array</a:t>
            </a:r>
            <a:endParaRPr/>
          </a:p>
          <a:p>
            <a:pPr indent="-240347" lvl="0" marL="342900" rtl="0" algn="l">
              <a:lnSpc>
                <a:spcPct val="120000"/>
              </a:lnSpc>
              <a:spcBef>
                <a:spcPts val="0"/>
              </a:spcBef>
              <a:spcAft>
                <a:spcPts val="0"/>
              </a:spcAft>
              <a:buClr>
                <a:schemeClr val="dk1"/>
              </a:buClr>
              <a:buSzPct val="100000"/>
              <a:buNone/>
            </a:pPr>
            <a:r>
              <a:t/>
            </a:r>
            <a:endParaRPr sz="1900"/>
          </a:p>
          <a:p>
            <a:pPr indent="-342900" lvl="0" marL="342900" rtl="0" algn="l">
              <a:lnSpc>
                <a:spcPct val="120000"/>
              </a:lnSpc>
              <a:spcBef>
                <a:spcPts val="0"/>
              </a:spcBef>
              <a:spcAft>
                <a:spcPts val="0"/>
              </a:spcAft>
              <a:buClr>
                <a:schemeClr val="dk1"/>
              </a:buClr>
              <a:buSzPct val="100000"/>
              <a:buChar char="•"/>
            </a:pPr>
            <a:r>
              <a:rPr lang="en-US"/>
              <a:t>Iterators are a generalization of the concept of pointers they point to elements in a container for example you can increment an iterator to point to the next element in an array</a:t>
            </a:r>
            <a:endParaRPr/>
          </a:p>
        </p:txBody>
      </p:sp>
      <p:pic>
        <p:nvPicPr>
          <p:cNvPr id="368" name="Google Shape;368;p7"/>
          <p:cNvPicPr preferRelativeResize="0"/>
          <p:nvPr/>
        </p:nvPicPr>
        <p:blipFill rotWithShape="1">
          <a:blip r:embed="rId3">
            <a:alphaModFix/>
          </a:blip>
          <a:srcRect b="0" l="0" r="0" t="0"/>
          <a:stretch/>
        </p:blipFill>
        <p:spPr>
          <a:xfrm>
            <a:off x="1" y="1"/>
            <a:ext cx="1269267" cy="1199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5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500"/>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500"/>
                                        <p:tgtEl>
                                          <p:spTgt spid="3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animEffect filter="fade" transition="in">
                                      <p:cBhvr>
                                        <p:cTn dur="500"/>
                                        <p:tgtEl>
                                          <p:spTgt spid="3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animEffect filter="fade" transition="in">
                                      <p:cBhvr>
                                        <p:cTn dur="500"/>
                                        <p:tgtEl>
                                          <p:spTgt spid="3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animEffect filter="fade" transition="in">
                                      <p:cBhvr>
                                        <p:cTn dur="500"/>
                                        <p:tgtEl>
                                          <p:spTgt spid="3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6" st="6"/>
                                            </p:txEl>
                                          </p:spTgt>
                                        </p:tgtEl>
                                        <p:attrNameLst>
                                          <p:attrName>style.visibility</p:attrName>
                                        </p:attrNameLst>
                                      </p:cBhvr>
                                      <p:to>
                                        <p:strVal val="visible"/>
                                      </p:to>
                                    </p:set>
                                    <p:animEffect filter="fade" transition="in">
                                      <p:cBhvr>
                                        <p:cTn dur="500"/>
                                        <p:tgtEl>
                                          <p:spTgt spid="3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7" st="7"/>
                                            </p:txEl>
                                          </p:spTgt>
                                        </p:tgtEl>
                                        <p:attrNameLst>
                                          <p:attrName>style.visibility</p:attrName>
                                        </p:attrNameLst>
                                      </p:cBhvr>
                                      <p:to>
                                        <p:strVal val="visible"/>
                                      </p:to>
                                    </p:set>
                                    <p:animEffect filter="fade" transition="in">
                                      <p:cBhvr>
                                        <p:cTn dur="500"/>
                                        <p:tgtEl>
                                          <p:spTgt spid="3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8" st="8"/>
                                            </p:txEl>
                                          </p:spTgt>
                                        </p:tgtEl>
                                        <p:attrNameLst>
                                          <p:attrName>style.visibility</p:attrName>
                                        </p:attrNameLst>
                                      </p:cBhvr>
                                      <p:to>
                                        <p:strVal val="visible"/>
                                      </p:to>
                                    </p:set>
                                    <p:animEffect filter="fade" transition="in">
                                      <p:cBhvr>
                                        <p:cTn dur="500"/>
                                        <p:tgtEl>
                                          <p:spTgt spid="36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Calibri"/>
              <a:buNone/>
            </a:pPr>
            <a:r>
              <a:rPr lang="en-US">
                <a:solidFill>
                  <a:srgbClr val="000000"/>
                </a:solidFill>
                <a:latin typeface="Calibri"/>
                <a:ea typeface="Calibri"/>
                <a:cs typeface="Calibri"/>
                <a:sym typeface="Calibri"/>
              </a:rPr>
              <a:t>Standard Template Library</a:t>
            </a:r>
            <a:endParaRPr/>
          </a:p>
        </p:txBody>
      </p:sp>
      <p:pic>
        <p:nvPicPr>
          <p:cNvPr id="374" name="Google Shape;374;p8"/>
          <p:cNvPicPr preferRelativeResize="0"/>
          <p:nvPr/>
        </p:nvPicPr>
        <p:blipFill rotWithShape="1">
          <a:blip r:embed="rId3">
            <a:alphaModFix/>
          </a:blip>
          <a:srcRect b="0" l="0" r="0" t="0"/>
          <a:stretch/>
        </p:blipFill>
        <p:spPr>
          <a:xfrm>
            <a:off x="1752600" y="1676400"/>
            <a:ext cx="8615104" cy="4495800"/>
          </a:xfrm>
          <a:prstGeom prst="rect">
            <a:avLst/>
          </a:prstGeom>
          <a:noFill/>
          <a:ln>
            <a:noFill/>
          </a:ln>
        </p:spPr>
      </p:pic>
      <p:pic>
        <p:nvPicPr>
          <p:cNvPr id="375" name="Google Shape;375;p8"/>
          <p:cNvPicPr preferRelativeResize="0"/>
          <p:nvPr/>
        </p:nvPicPr>
        <p:blipFill rotWithShape="1">
          <a:blip r:embed="rId4">
            <a:alphaModFix/>
          </a:blip>
          <a:srcRect b="0" l="0" r="0" t="0"/>
          <a:stretch/>
        </p:blipFill>
        <p:spPr>
          <a:xfrm>
            <a:off x="1" y="1"/>
            <a:ext cx="1269267" cy="11997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Arial Black"/>
              <a:buNone/>
            </a:pPr>
            <a:r>
              <a:rPr lang="en-US"/>
              <a:t>Container</a:t>
            </a:r>
            <a:endParaRPr/>
          </a:p>
        </p:txBody>
      </p:sp>
      <p:sp>
        <p:nvSpPr>
          <p:cNvPr id="381" name="Google Shape;381;p9"/>
          <p:cNvSpPr txBox="1"/>
          <p:nvPr>
            <p:ph idx="1" type="body"/>
          </p:nvPr>
        </p:nvSpPr>
        <p:spPr>
          <a:xfrm>
            <a:off x="1269268" y="1600202"/>
            <a:ext cx="10311705" cy="4525963"/>
          </a:xfrm>
          <a:prstGeom prst="rect">
            <a:avLst/>
          </a:prstGeom>
          <a:noFill/>
          <a:ln>
            <a:noFill/>
          </a:ln>
        </p:spPr>
        <p:txBody>
          <a:bodyPr anchorCtr="0" anchor="t" bIns="45700" lIns="91425" spcFirstLastPara="1" rIns="91425" wrap="square" tIns="45700">
            <a:normAutofit fontScale="92500" lnSpcReduction="20000"/>
          </a:bodyPr>
          <a:lstStyle/>
          <a:p>
            <a:pPr indent="-508000" lvl="0" marL="508000" rtl="0" algn="just">
              <a:lnSpc>
                <a:spcPct val="150000"/>
              </a:lnSpc>
              <a:spcBef>
                <a:spcPts val="0"/>
              </a:spcBef>
              <a:spcAft>
                <a:spcPts val="0"/>
              </a:spcAft>
              <a:buClr>
                <a:schemeClr val="dk1"/>
              </a:buClr>
              <a:buSzPct val="100000"/>
              <a:buFont typeface="Noto Sans Symbols"/>
              <a:buChar char="▪"/>
            </a:pPr>
            <a:r>
              <a:rPr lang="en-US"/>
              <a:t>A container is a way to store data, either built-in data types like int and float or class objects</a:t>
            </a:r>
            <a:endParaRPr/>
          </a:p>
          <a:p>
            <a:pPr indent="-508000" lvl="0" marL="508000" rtl="0" algn="just">
              <a:lnSpc>
                <a:spcPct val="150000"/>
              </a:lnSpc>
              <a:spcBef>
                <a:spcPts val="600"/>
              </a:spcBef>
              <a:spcAft>
                <a:spcPts val="0"/>
              </a:spcAft>
              <a:buClr>
                <a:schemeClr val="dk1"/>
              </a:buClr>
              <a:buSzPct val="100000"/>
              <a:buFont typeface="Noto Sans Symbols"/>
              <a:buChar char="▪"/>
            </a:pPr>
            <a:r>
              <a:rPr lang="en-US"/>
              <a:t>Containers or container classes store objects and data. </a:t>
            </a:r>
            <a:endParaRPr/>
          </a:p>
          <a:p>
            <a:pPr indent="-508000" lvl="0" marL="508000" rtl="0" algn="just">
              <a:lnSpc>
                <a:spcPct val="150000"/>
              </a:lnSpc>
              <a:spcBef>
                <a:spcPts val="600"/>
              </a:spcBef>
              <a:spcAft>
                <a:spcPts val="0"/>
              </a:spcAft>
              <a:buClr>
                <a:schemeClr val="dk1"/>
              </a:buClr>
              <a:buSzPct val="100000"/>
              <a:buFont typeface="Noto Sans Symbols"/>
              <a:buChar char="▪"/>
            </a:pPr>
            <a:r>
              <a:rPr lang="en-US"/>
              <a:t>There are in total seven standard “first-class” container classes  and three container adaptor classes and only seven header files that provide access to these containers or container adaptors.</a:t>
            </a:r>
            <a:endParaRPr/>
          </a:p>
          <a:p>
            <a:pPr indent="-154940" lvl="0" marL="342900" rtl="0" algn="l">
              <a:lnSpc>
                <a:spcPct val="100000"/>
              </a:lnSpc>
              <a:spcBef>
                <a:spcPts val="1192"/>
              </a:spcBef>
              <a:spcAft>
                <a:spcPts val="0"/>
              </a:spcAft>
              <a:buClr>
                <a:schemeClr val="dk1"/>
              </a:buClr>
              <a:buSzPct val="100000"/>
              <a:buNone/>
            </a:pPr>
            <a:r>
              <a:t/>
            </a:r>
            <a:endParaRPr/>
          </a:p>
        </p:txBody>
      </p:sp>
      <p:pic>
        <p:nvPicPr>
          <p:cNvPr id="382" name="Google Shape;382;p9"/>
          <p:cNvPicPr preferRelativeResize="0"/>
          <p:nvPr/>
        </p:nvPicPr>
        <p:blipFill rotWithShape="1">
          <a:blip r:embed="rId3">
            <a:alphaModFix/>
          </a:blip>
          <a:srcRect b="0" l="0" r="0" t="0"/>
          <a:stretch/>
        </p:blipFill>
        <p:spPr>
          <a:xfrm>
            <a:off x="1" y="1"/>
            <a:ext cx="1269267" cy="1199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5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5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5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500"/>
                                        <p:tgtEl>
                                          <p:spTgt spid="3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2017-06-20T09:56:08Z</dcterms:created>
  <dc:creator>Dr VPM</dc:creator>
</cp:coreProperties>
</file>