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4"/>
  </p:notesMasterIdLst>
  <p:handoutMasterIdLst>
    <p:handoutMasterId r:id="rId15"/>
  </p:handoutMasterIdLst>
  <p:sldIdLst>
    <p:sldId id="300" r:id="rId6"/>
    <p:sldId id="305" r:id="rId7"/>
    <p:sldId id="309" r:id="rId8"/>
    <p:sldId id="315" r:id="rId9"/>
    <p:sldId id="312" r:id="rId10"/>
    <p:sldId id="302" r:id="rId11"/>
    <p:sldId id="308" r:id="rId12"/>
    <p:sldId id="314" r:id="rId1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7316" autoAdjust="0"/>
  </p:normalViewPr>
  <p:slideViewPr>
    <p:cSldViewPr>
      <p:cViewPr varScale="1">
        <p:scale>
          <a:sx n="80" d="100"/>
          <a:sy n="80" d="100"/>
        </p:scale>
        <p:origin x="172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495392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smtClean="0"/>
              <a:t>Reference Architecture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0182929" y="265431"/>
            <a:ext cx="14398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80A644"/>
              </a:buClr>
              <a:buSzPct val="85000"/>
              <a:defRPr/>
            </a:pPr>
            <a:r>
              <a:rPr lang="en-US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March 21-22, 2017</a:t>
            </a:r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State / Vendor Scan Update</a:t>
            </a:r>
          </a:p>
          <a:p>
            <a:r>
              <a:rPr lang="en-US" dirty="0" smtClean="0"/>
              <a:t>ONC Meeting</a:t>
            </a:r>
          </a:p>
          <a:p>
            <a:r>
              <a:rPr lang="en-US" dirty="0" smtClean="0"/>
              <a:t>Reference Architecture Working Group</a:t>
            </a:r>
            <a:endParaRPr lang="en-US" dirty="0"/>
          </a:p>
          <a:p>
            <a:pPr lvl="1"/>
            <a:r>
              <a:rPr lang="en-US" dirty="0" smtClean="0"/>
              <a:t>Potential Open Source Components</a:t>
            </a:r>
          </a:p>
          <a:p>
            <a:pPr lvl="1"/>
            <a:r>
              <a:rPr lang="en-US" dirty="0" smtClean="0"/>
              <a:t>Swagger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Scan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10070208" cy="48413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Conducted call with California</a:t>
            </a:r>
          </a:p>
          <a:p>
            <a:pPr lvl="1"/>
            <a:r>
              <a:rPr lang="en-US" dirty="0" smtClean="0"/>
              <a:t>Covered their approach to a reference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Actively working on several different aspects of their reference architecture</a:t>
            </a:r>
          </a:p>
          <a:p>
            <a:pPr lvl="2"/>
            <a:r>
              <a:rPr lang="en-US" dirty="0" smtClean="0"/>
              <a:t>Cloud and SOA </a:t>
            </a:r>
          </a:p>
          <a:p>
            <a:pPr lvl="3"/>
            <a:r>
              <a:rPr lang="en-US" dirty="0" smtClean="0"/>
              <a:t>Furthest along, seeking approval in early July, deploy in August</a:t>
            </a:r>
          </a:p>
          <a:p>
            <a:pPr lvl="2"/>
            <a:r>
              <a:rPr lang="en-US" dirty="0" smtClean="0"/>
              <a:t>Modular strategy and digital priorities (next priority) </a:t>
            </a:r>
          </a:p>
          <a:p>
            <a:pPr lvl="3"/>
            <a:r>
              <a:rPr lang="en-US" dirty="0" smtClean="0"/>
              <a:t>Policy, principles, patterns, anti-patterns</a:t>
            </a:r>
          </a:p>
          <a:p>
            <a:pPr lvl="2"/>
            <a:r>
              <a:rPr lang="en-US" dirty="0" smtClean="0"/>
              <a:t>Data interoperability, focusing on data formats</a:t>
            </a:r>
          </a:p>
          <a:p>
            <a:pPr lvl="2"/>
            <a:r>
              <a:rPr lang="en-US" dirty="0" smtClean="0"/>
              <a:t>Data trust and integrity, focusing on definitions</a:t>
            </a:r>
          </a:p>
          <a:p>
            <a:pPr lvl="2"/>
            <a:r>
              <a:rPr lang="en-US" dirty="0" smtClean="0"/>
              <a:t>Service enablement strategy (</a:t>
            </a:r>
            <a:r>
              <a:rPr lang="en-US" dirty="0" err="1" smtClean="0"/>
              <a:t>ie</a:t>
            </a:r>
            <a:r>
              <a:rPr lang="en-US" dirty="0" smtClean="0"/>
              <a:t>. migration strategy)</a:t>
            </a:r>
          </a:p>
          <a:p>
            <a:pPr lvl="3"/>
            <a:r>
              <a:rPr lang="en-US" dirty="0" smtClean="0"/>
              <a:t>Wrapping legacy systems in a loosely-coupled way</a:t>
            </a:r>
          </a:p>
          <a:p>
            <a:pPr lvl="1"/>
            <a:r>
              <a:rPr lang="en-US" dirty="0" smtClean="0"/>
              <a:t>Seem </a:t>
            </a:r>
            <a:r>
              <a:rPr lang="en-US" dirty="0" smtClean="0"/>
              <a:t>very interested in continuing to </a:t>
            </a:r>
            <a:r>
              <a:rPr lang="en-US" dirty="0" smtClean="0"/>
              <a:t>participate</a:t>
            </a:r>
          </a:p>
          <a:p>
            <a:pPr lvl="2"/>
            <a:r>
              <a:rPr lang="en-US" dirty="0" smtClean="0"/>
              <a:t>Eager to weave architecture into their work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Scan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10070208" cy="493340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Conducted call with </a:t>
            </a:r>
            <a:r>
              <a:rPr lang="en-US" dirty="0" smtClean="0"/>
              <a:t>California (continued)</a:t>
            </a:r>
            <a:endParaRPr lang="en-US" dirty="0" smtClean="0"/>
          </a:p>
          <a:p>
            <a:pPr lvl="1"/>
            <a:r>
              <a:rPr lang="en-US" dirty="0" smtClean="0"/>
              <a:t>Challenge in CA is conflict between state employees and contractors</a:t>
            </a:r>
          </a:p>
          <a:p>
            <a:pPr lvl="2"/>
            <a:r>
              <a:rPr lang="en-US" dirty="0" smtClean="0"/>
              <a:t>Analysts are largely contractors</a:t>
            </a:r>
          </a:p>
          <a:p>
            <a:pPr lvl="2"/>
            <a:r>
              <a:rPr lang="en-US" dirty="0" smtClean="0"/>
              <a:t>Enterprise architects are state employees</a:t>
            </a:r>
          </a:p>
          <a:p>
            <a:pPr lvl="2"/>
            <a:r>
              <a:rPr lang="en-US" dirty="0" smtClean="0"/>
              <a:t>Don’t always agree</a:t>
            </a:r>
          </a:p>
          <a:p>
            <a:pPr lvl="1"/>
            <a:r>
              <a:rPr lang="en-US" dirty="0" smtClean="0"/>
              <a:t>Feedback on MITA</a:t>
            </a:r>
          </a:p>
          <a:p>
            <a:pPr lvl="2"/>
            <a:r>
              <a:rPr lang="en-US" dirty="0" smtClean="0"/>
              <a:t>Industry has changed rapidly and MITA has not kept up</a:t>
            </a:r>
          </a:p>
          <a:p>
            <a:pPr lvl="3"/>
            <a:r>
              <a:rPr lang="en-US" dirty="0" smtClean="0"/>
              <a:t>Example: NoSQL doesn’t fit in MITA IA logical data model</a:t>
            </a:r>
            <a:endParaRPr lang="en-US" dirty="0" smtClean="0"/>
          </a:p>
          <a:p>
            <a:pPr lvl="2"/>
            <a:r>
              <a:rPr lang="en-US" dirty="0" smtClean="0"/>
              <a:t>Make MITA less conversational</a:t>
            </a:r>
          </a:p>
          <a:p>
            <a:pPr lvl="2"/>
            <a:r>
              <a:rPr lang="en-US" dirty="0" smtClean="0"/>
              <a:t>Have a concise measurable framework</a:t>
            </a:r>
          </a:p>
          <a:p>
            <a:pPr lvl="3"/>
            <a:r>
              <a:rPr lang="en-US" dirty="0" smtClean="0"/>
              <a:t>Add support documentation for laypeople to understand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Sparx</a:t>
            </a:r>
            <a:r>
              <a:rPr lang="en-US" dirty="0" smtClean="0"/>
              <a:t> Enterprise Architect for modeling</a:t>
            </a:r>
          </a:p>
          <a:p>
            <a:pPr lvl="1"/>
            <a:r>
              <a:rPr lang="en-US" dirty="0" smtClean="0"/>
              <a:t>See Medicaid architecture efforts a potential model for 13 other departments in HHS agency</a:t>
            </a:r>
          </a:p>
          <a:p>
            <a:pPr lvl="2"/>
            <a:r>
              <a:rPr lang="en-US" dirty="0" smtClean="0"/>
              <a:t>Many advocates across the agency</a:t>
            </a:r>
          </a:p>
          <a:p>
            <a:pPr lvl="1"/>
            <a:r>
              <a:rPr lang="en-US" dirty="0" smtClean="0"/>
              <a:t>Can participate in their 13 state cohort meetings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/>
              <a:t>Scan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contact updates from CMS</a:t>
            </a:r>
            <a:endParaRPr lang="en-US" dirty="0"/>
          </a:p>
          <a:p>
            <a:pPr lvl="1"/>
            <a:r>
              <a:rPr lang="en-US" dirty="0" smtClean="0"/>
              <a:t>Xerox, HPE, CGI, </a:t>
            </a:r>
            <a:r>
              <a:rPr lang="en-US" dirty="0" err="1" smtClean="0"/>
              <a:t>Optum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ONC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Briefed ONC on reference architecture work and Working Group</a:t>
            </a:r>
          </a:p>
          <a:p>
            <a:pPr lvl="1"/>
            <a:r>
              <a:rPr lang="en-US" dirty="0" smtClean="0"/>
              <a:t>Tom Novak, Kate </a:t>
            </a:r>
            <a:r>
              <a:rPr lang="en-US" dirty="0" err="1" smtClean="0"/>
              <a:t>Kiefert</a:t>
            </a:r>
            <a:r>
              <a:rPr lang="en-US" dirty="0" smtClean="0"/>
              <a:t>, Terry </a:t>
            </a:r>
            <a:r>
              <a:rPr lang="en-US" dirty="0" err="1" smtClean="0"/>
              <a:t>Bequette</a:t>
            </a:r>
            <a:endParaRPr lang="en-US" dirty="0" smtClean="0"/>
          </a:p>
          <a:p>
            <a:r>
              <a:rPr lang="en-US" dirty="0" smtClean="0"/>
              <a:t>ONC wants to participate in Working Group</a:t>
            </a:r>
          </a:p>
          <a:p>
            <a:pPr lvl="1"/>
            <a:r>
              <a:rPr lang="en-US" dirty="0" smtClean="0"/>
              <a:t>Forwarded meeting invite to Tom Novak</a:t>
            </a:r>
          </a:p>
          <a:p>
            <a:r>
              <a:rPr lang="en-US" dirty="0" smtClean="0"/>
              <a:t>Will send out meeting notes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Open Source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 as a Service (MITRE)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Communication / Messaging (CNSI)</a:t>
            </a:r>
          </a:p>
          <a:p>
            <a:pPr lvl="1"/>
            <a:r>
              <a:rPr lang="en-US" dirty="0" smtClean="0"/>
              <a:t>Apache Kafka, </a:t>
            </a:r>
            <a:r>
              <a:rPr lang="en-US" dirty="0" err="1" smtClean="0"/>
              <a:t>RabbitMQ</a:t>
            </a:r>
            <a:endParaRPr lang="en-US" dirty="0"/>
          </a:p>
          <a:p>
            <a:r>
              <a:rPr lang="en-US" dirty="0" smtClean="0"/>
              <a:t>Registration / Discovery</a:t>
            </a:r>
          </a:p>
          <a:p>
            <a:pPr lvl="1"/>
            <a:r>
              <a:rPr lang="en-US" dirty="0" smtClean="0"/>
              <a:t>Consul, </a:t>
            </a:r>
            <a:r>
              <a:rPr lang="en-US" dirty="0" err="1" smtClean="0"/>
              <a:t>Hyperbahn</a:t>
            </a:r>
            <a:r>
              <a:rPr lang="en-US" dirty="0" smtClean="0"/>
              <a:t>, </a:t>
            </a:r>
            <a:r>
              <a:rPr lang="en-US" dirty="0" err="1" smtClean="0"/>
              <a:t>ZooKeeper</a:t>
            </a:r>
            <a:endParaRPr lang="en-US" dirty="0" smtClean="0"/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AWS Elastic Load Balancer, Netflix Eureka, </a:t>
            </a:r>
            <a:r>
              <a:rPr lang="en-US" dirty="0" err="1" smtClean="0"/>
              <a:t>HAProxy</a:t>
            </a:r>
            <a:r>
              <a:rPr lang="en-US" dirty="0" smtClean="0"/>
              <a:t>, Nginx</a:t>
            </a:r>
          </a:p>
          <a:p>
            <a:r>
              <a:rPr lang="en-US" dirty="0" smtClean="0"/>
              <a:t>Security (MITRE, CNSI)</a:t>
            </a:r>
          </a:p>
          <a:p>
            <a:pPr lvl="1"/>
            <a:r>
              <a:rPr lang="en-US" dirty="0" smtClean="0"/>
              <a:t>Heart Working Group, Argonauts, OAuth2, OpenID Connect, User Managed Access (UMA, </a:t>
            </a:r>
            <a:r>
              <a:rPr lang="en-US" dirty="0" err="1" smtClean="0"/>
              <a:t>Kantara</a:t>
            </a:r>
            <a:r>
              <a:rPr lang="en-US" dirty="0" smtClean="0"/>
              <a:t>), SAML</a:t>
            </a:r>
          </a:p>
        </p:txBody>
      </p:sp>
    </p:spTree>
    <p:extLst>
      <p:ext uri="{BB962C8B-B14F-4D97-AF65-F5344CB8AC3E}">
        <p14:creationId xmlns:p14="http://schemas.microsoft.com/office/powerpoint/2010/main" val="148415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tool for creating and documenting RESTful APIs</a:t>
            </a:r>
          </a:p>
          <a:p>
            <a:r>
              <a:rPr lang="en-US" dirty="0" smtClean="0"/>
              <a:t>CNSI will provide 30 minute presentation at today’s working group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52800</TotalTime>
  <Words>391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Black</vt:lpstr>
      <vt:lpstr>Calibri</vt:lpstr>
      <vt:lpstr>Helvetica LT Std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State Scan Update</vt:lpstr>
      <vt:lpstr>State Scan Update</vt:lpstr>
      <vt:lpstr>Vendor Scan Update</vt:lpstr>
      <vt:lpstr>ONC Meeting</vt:lpstr>
      <vt:lpstr>Potential Open Source Components</vt:lpstr>
      <vt:lpstr>Swagger</vt:lpstr>
    </vt:vector>
  </TitlesOfParts>
  <Company>The MITRE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2235</cp:revision>
  <cp:lastPrinted>2017-01-20T15:08:41Z</cp:lastPrinted>
  <dcterms:created xsi:type="dcterms:W3CDTF">2012-10-22T21:49:00Z</dcterms:created>
  <dcterms:modified xsi:type="dcterms:W3CDTF">2017-06-02T13:29:14Z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