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1"/>
  </p:notesMasterIdLst>
  <p:handoutMasterIdLst>
    <p:handoutMasterId r:id="rId12"/>
  </p:handoutMasterIdLst>
  <p:sldIdLst>
    <p:sldId id="300" r:id="rId6"/>
    <p:sldId id="305" r:id="rId7"/>
    <p:sldId id="309" r:id="rId8"/>
    <p:sldId id="312" r:id="rId9"/>
    <p:sldId id="315" r:id="rId10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52" autoAdjust="0"/>
    <p:restoredTop sz="87319" autoAdjust="0"/>
  </p:normalViewPr>
  <p:slideViewPr>
    <p:cSldViewPr>
      <p:cViewPr varScale="1">
        <p:scale>
          <a:sx n="137" d="100"/>
          <a:sy n="137" d="100"/>
        </p:scale>
        <p:origin x="576" y="200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6/9/17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6/9/17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80422"/>
            <a:ext cx="7868354" cy="2853175"/>
          </a:xfrm>
          <a:prstGeom prst="rect">
            <a:avLst/>
          </a:prstGeom>
        </p:spPr>
      </p:pic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286000" y="1957910"/>
            <a:ext cx="7523480" cy="495392"/>
          </a:xfrm>
        </p:spPr>
        <p:txBody>
          <a:bodyPr wrap="square">
            <a:spAutoFit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z="2400" smtClean="0"/>
              <a:t>Reference Architecture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20735"/>
            <a:ext cx="6553200" cy="3048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defRPr/>
            </a:pPr>
            <a:r>
              <a:rPr lang="en-US" sz="1200" spc="300" dirty="0">
                <a:solidFill>
                  <a:schemeClr val="tx2"/>
                </a:solidFill>
                <a:latin typeface="Arial Black" panose="020B0A04020102020204" pitchFamily="34" charset="0"/>
              </a:rPr>
              <a:t>CMS ALLIANCE TO MODERNIZE HEALTHCARE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20588"/>
            <a:ext cx="7086600" cy="1066800"/>
          </a:xfrm>
        </p:spPr>
        <p:txBody>
          <a:bodyPr>
            <a:normAutofit/>
          </a:bodyPr>
          <a:lstStyle/>
          <a:p>
            <a:r>
              <a:rPr lang="en-US" sz="3200" b="1" spc="140" dirty="0"/>
              <a:t>Advancing the Medicaid IT Enterprise Project 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10182929" y="265431"/>
            <a:ext cx="143981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rgbClr val="80A644"/>
              </a:buClr>
              <a:buSzPct val="85000"/>
              <a:defRPr/>
            </a:pPr>
            <a:r>
              <a:rPr lang="en-US" sz="1200" dirty="0">
                <a:solidFill>
                  <a:srgbClr val="898989"/>
                </a:solidFill>
                <a:latin typeface="Trebuchet MS" panose="020B0603020202020204" pitchFamily="34" charset="0"/>
              </a:rPr>
              <a:t>March 21-22, 2017</a:t>
            </a:r>
          </a:p>
        </p:txBody>
      </p:sp>
    </p:spTree>
    <p:extLst>
      <p:ext uri="{BB962C8B-B14F-4D97-AF65-F5344CB8AC3E}">
        <p14:creationId xmlns:p14="http://schemas.microsoft.com/office/powerpoint/2010/main" val="15379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566694"/>
          </a:xfrm>
        </p:spPr>
        <p:txBody>
          <a:bodyPr/>
          <a:lstStyle/>
          <a:p>
            <a:r>
              <a:rPr lang="en-US" dirty="0" smtClean="0"/>
              <a:t>MITA Governing Board Working Group proposal</a:t>
            </a:r>
          </a:p>
          <a:p>
            <a:r>
              <a:rPr lang="en-US" dirty="0" smtClean="0"/>
              <a:t>State </a:t>
            </a:r>
            <a:r>
              <a:rPr lang="en-US" dirty="0" smtClean="0"/>
              <a:t>/ Vendor Scan Update</a:t>
            </a:r>
          </a:p>
          <a:p>
            <a:r>
              <a:rPr lang="en-US" dirty="0" smtClean="0"/>
              <a:t>Reference </a:t>
            </a:r>
            <a:r>
              <a:rPr lang="en-US" dirty="0" smtClean="0"/>
              <a:t>Architecture Working </a:t>
            </a:r>
            <a:r>
              <a:rPr lang="en-US" dirty="0" smtClean="0"/>
              <a:t>Group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Scan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10070208" cy="484133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Scheduled technical architecture call with Wyoming, June 12 @ 1pm EDT</a:t>
            </a:r>
          </a:p>
          <a:p>
            <a:r>
              <a:rPr lang="en-US" dirty="0" smtClean="0"/>
              <a:t>Scheduled reference architecture approach call with Michigan, June 12 @ 2:30 EDT</a:t>
            </a:r>
          </a:p>
          <a:p>
            <a:r>
              <a:rPr lang="en-US" dirty="0" smtClean="0"/>
              <a:t>Followed up with West Virginia on artifact delivery</a:t>
            </a:r>
          </a:p>
          <a:p>
            <a:pPr lvl="1"/>
            <a:r>
              <a:rPr lang="en-US" dirty="0" smtClean="0"/>
              <a:t>MMIS </a:t>
            </a:r>
            <a:r>
              <a:rPr lang="en-US" dirty="0"/>
              <a:t>business process diagram</a:t>
            </a:r>
            <a:endParaRPr lang="en-US" sz="2000" dirty="0"/>
          </a:p>
          <a:p>
            <a:pPr lvl="1"/>
            <a:r>
              <a:rPr lang="en-US" dirty="0" smtClean="0"/>
              <a:t>List </a:t>
            </a:r>
            <a:r>
              <a:rPr lang="en-US" dirty="0"/>
              <a:t>of modules </a:t>
            </a:r>
            <a:r>
              <a:rPr lang="en-US" dirty="0" smtClean="0"/>
              <a:t>or module </a:t>
            </a:r>
            <a:r>
              <a:rPr lang="en-US" dirty="0"/>
              <a:t>diagram</a:t>
            </a:r>
            <a:endParaRPr lang="en-US" sz="2000" dirty="0"/>
          </a:p>
          <a:p>
            <a:pPr lvl="1"/>
            <a:r>
              <a:rPr lang="en-US" dirty="0" smtClean="0"/>
              <a:t>API </a:t>
            </a:r>
            <a:r>
              <a:rPr lang="en-US" dirty="0"/>
              <a:t>specifications </a:t>
            </a:r>
            <a:endParaRPr lang="en-US" dirty="0" smtClean="0"/>
          </a:p>
          <a:p>
            <a:pPr lvl="1"/>
            <a:r>
              <a:rPr lang="en-US" dirty="0" smtClean="0"/>
              <a:t>Description </a:t>
            </a:r>
            <a:r>
              <a:rPr lang="en-US" dirty="0"/>
              <a:t>of </a:t>
            </a:r>
            <a:r>
              <a:rPr lang="en-US" dirty="0" smtClean="0"/>
              <a:t>technology stack</a:t>
            </a:r>
            <a:endParaRPr lang="en-US" sz="2000" dirty="0"/>
          </a:p>
          <a:p>
            <a:pPr lvl="1"/>
            <a:r>
              <a:rPr lang="en-US" dirty="0" smtClean="0"/>
              <a:t>Meeting </a:t>
            </a:r>
            <a:r>
              <a:rPr lang="en-US" dirty="0"/>
              <a:t>notes from discussions with New Jersey, particularly around special case conditions in NJ</a:t>
            </a:r>
            <a:endParaRPr lang="en-US" sz="2000" dirty="0"/>
          </a:p>
          <a:p>
            <a:r>
              <a:rPr lang="en-US" dirty="0" smtClean="0"/>
              <a:t>Followed up with South Carolina on artifact delivery</a:t>
            </a:r>
          </a:p>
          <a:p>
            <a:pPr lvl="1"/>
            <a:r>
              <a:rPr lang="en-US" dirty="0" smtClean="0"/>
              <a:t>MMIS </a:t>
            </a:r>
            <a:r>
              <a:rPr lang="en-US" dirty="0"/>
              <a:t>business process diagram</a:t>
            </a:r>
          </a:p>
          <a:p>
            <a:pPr lvl="1"/>
            <a:r>
              <a:rPr lang="en-US" dirty="0" smtClean="0"/>
              <a:t>List of </a:t>
            </a:r>
            <a:r>
              <a:rPr lang="en-US" dirty="0"/>
              <a:t>modules </a:t>
            </a:r>
            <a:r>
              <a:rPr lang="en-US" dirty="0" smtClean="0"/>
              <a:t>or </a:t>
            </a:r>
            <a:r>
              <a:rPr lang="en-US" dirty="0"/>
              <a:t>module diagram</a:t>
            </a:r>
          </a:p>
          <a:p>
            <a:pPr lvl="1"/>
            <a:r>
              <a:rPr lang="en-US" dirty="0" smtClean="0"/>
              <a:t>API </a:t>
            </a:r>
            <a:r>
              <a:rPr lang="en-US" dirty="0"/>
              <a:t>specifications </a:t>
            </a:r>
            <a:endParaRPr lang="en-US" dirty="0" smtClean="0"/>
          </a:p>
          <a:p>
            <a:pPr lvl="1"/>
            <a:r>
              <a:rPr lang="en-US" dirty="0" smtClean="0"/>
              <a:t>Series </a:t>
            </a:r>
            <a:r>
              <a:rPr lang="en-US" dirty="0"/>
              <a:t>of technology standards </a:t>
            </a:r>
            <a:r>
              <a:rPr lang="en-US" dirty="0" smtClean="0"/>
              <a:t>developed by South Carolina</a:t>
            </a:r>
          </a:p>
          <a:p>
            <a:r>
              <a:rPr lang="en-US" dirty="0" smtClean="0"/>
              <a:t>Followed up with Montana on artifact delivery</a:t>
            </a:r>
          </a:p>
          <a:p>
            <a:pPr lvl="1"/>
            <a:r>
              <a:rPr lang="en-US" dirty="0" smtClean="0"/>
              <a:t>MMIS business process diagrams (confirmed we can receive </a:t>
            </a:r>
            <a:r>
              <a:rPr lang="en-US" dirty="0" err="1" smtClean="0"/>
              <a:t>Sparx</a:t>
            </a:r>
            <a:r>
              <a:rPr lang="en-US" dirty="0" smtClean="0"/>
              <a:t> files)</a:t>
            </a:r>
          </a:p>
          <a:p>
            <a:pPr lvl="1"/>
            <a:r>
              <a:rPr lang="en-US" dirty="0" smtClean="0"/>
              <a:t>Description of technology stack</a:t>
            </a:r>
          </a:p>
          <a:p>
            <a:pPr lvl="1"/>
            <a:r>
              <a:rPr lang="en-US" dirty="0" smtClean="0"/>
              <a:t>Module checklists developed by Montana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4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</a:t>
            </a:r>
            <a:r>
              <a:rPr lang="en-US" dirty="0"/>
              <a:t>Scan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Received process diagrams, module diagrams, and COTS software listings from Molina</a:t>
            </a:r>
          </a:p>
          <a:p>
            <a:pPr lvl="1"/>
            <a:r>
              <a:rPr lang="en-US" dirty="0" smtClean="0"/>
              <a:t>Awaiting </a:t>
            </a:r>
            <a:r>
              <a:rPr lang="en-US" dirty="0"/>
              <a:t>CAQH </a:t>
            </a:r>
            <a:r>
              <a:rPr lang="en-US" dirty="0" smtClean="0"/>
              <a:t>CORE API documentation</a:t>
            </a:r>
          </a:p>
          <a:p>
            <a:r>
              <a:rPr lang="en-US" dirty="0" smtClean="0"/>
              <a:t>Contacted Jeff Strand at </a:t>
            </a:r>
            <a:r>
              <a:rPr lang="en-US" dirty="0" err="1" smtClean="0"/>
              <a:t>Conduent</a:t>
            </a:r>
            <a:endParaRPr lang="en-US" dirty="0" smtClean="0"/>
          </a:p>
          <a:p>
            <a:pPr lvl="1"/>
            <a:r>
              <a:rPr lang="en-US" dirty="0" smtClean="0"/>
              <a:t>Looking to schedule a meeting next week</a:t>
            </a:r>
          </a:p>
          <a:p>
            <a:r>
              <a:rPr lang="en-US" dirty="0" smtClean="0"/>
              <a:t>Looking </a:t>
            </a:r>
            <a:r>
              <a:rPr lang="en-US" dirty="0" smtClean="0"/>
              <a:t>for contact updates from CMS</a:t>
            </a:r>
            <a:endParaRPr lang="en-US" dirty="0"/>
          </a:p>
          <a:p>
            <a:pPr lvl="1"/>
            <a:r>
              <a:rPr lang="en-US" dirty="0" smtClean="0"/>
              <a:t>HPE</a:t>
            </a:r>
            <a:r>
              <a:rPr lang="en-US" dirty="0" smtClean="0"/>
              <a:t>, CGI, </a:t>
            </a:r>
            <a:r>
              <a:rPr lang="en-US" dirty="0" err="1" smtClean="0"/>
              <a:t>Optum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 Working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Last week</a:t>
            </a:r>
          </a:p>
          <a:p>
            <a:pPr lvl="1"/>
            <a:r>
              <a:rPr lang="en-US" dirty="0" smtClean="0"/>
              <a:t>CNSI presented on Swagger, a RESTful API development tool</a:t>
            </a:r>
          </a:p>
          <a:p>
            <a:pPr lvl="2"/>
            <a:r>
              <a:rPr lang="en-US" dirty="0" smtClean="0"/>
              <a:t>Presentation was well received by participants</a:t>
            </a:r>
          </a:p>
          <a:p>
            <a:pPr lvl="1"/>
            <a:r>
              <a:rPr lang="en-US" dirty="0" smtClean="0"/>
              <a:t>Started discussion on naming the reference architecture</a:t>
            </a:r>
          </a:p>
          <a:p>
            <a:pPr lvl="2"/>
            <a:r>
              <a:rPr lang="en-US" dirty="0" smtClean="0"/>
              <a:t>Branding and to help socialization</a:t>
            </a:r>
          </a:p>
          <a:p>
            <a:r>
              <a:rPr lang="en-US" dirty="0" smtClean="0"/>
              <a:t>This week</a:t>
            </a:r>
          </a:p>
          <a:p>
            <a:pPr lvl="1"/>
            <a:r>
              <a:rPr lang="en-US" smtClean="0"/>
              <a:t>MESC </a:t>
            </a:r>
            <a:r>
              <a:rPr lang="en-US" dirty="0" smtClean="0"/>
              <a:t>Conference</a:t>
            </a:r>
          </a:p>
          <a:p>
            <a:pPr lvl="1"/>
            <a:r>
              <a:rPr lang="en-US" dirty="0"/>
              <a:t>VT will present on the language of architecture</a:t>
            </a:r>
          </a:p>
          <a:p>
            <a:pPr lvl="2"/>
            <a:r>
              <a:rPr lang="en-US" dirty="0"/>
              <a:t>What is a spec?</a:t>
            </a:r>
          </a:p>
          <a:p>
            <a:pPr lvl="2"/>
            <a:r>
              <a:rPr lang="en-US" dirty="0"/>
              <a:t>How does it get developed through SDLC?</a:t>
            </a:r>
          </a:p>
          <a:p>
            <a:pPr lvl="2"/>
            <a:r>
              <a:rPr lang="en-US" dirty="0"/>
              <a:t>How object-oriented principles can be applied</a:t>
            </a:r>
          </a:p>
          <a:p>
            <a:pPr lvl="1"/>
            <a:r>
              <a:rPr lang="en-US" dirty="0"/>
              <a:t>Open source component </a:t>
            </a:r>
            <a:r>
              <a:rPr lang="en-US" dirty="0" smtClean="0"/>
              <a:t>evaluations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8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52855</TotalTime>
  <Words>275</Words>
  <Application>Microsoft Macintosh PowerPoint</Application>
  <PresentationFormat>Widescreen</PresentationFormat>
  <Paragraphs>52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 Black</vt:lpstr>
      <vt:lpstr>Calibri</vt:lpstr>
      <vt:lpstr>Helvetica LT Std</vt:lpstr>
      <vt:lpstr>Times New Roman</vt:lpstr>
      <vt:lpstr>Trebuchet MS</vt:lpstr>
      <vt:lpstr>Verdana</vt:lpstr>
      <vt:lpstr>Wingdings</vt:lpstr>
      <vt:lpstr>Arial</vt:lpstr>
      <vt:lpstr>Office Theme</vt:lpstr>
      <vt:lpstr>Advancing the Medicaid IT Enterprise Project </vt:lpstr>
      <vt:lpstr>Agenda</vt:lpstr>
      <vt:lpstr>State Scan Update</vt:lpstr>
      <vt:lpstr>Vendor Scan Update</vt:lpstr>
      <vt:lpstr>Reference Architecture Working Group</vt:lpstr>
    </vt:vector>
  </TitlesOfParts>
  <Company>The MITRE Corporation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2240</cp:revision>
  <cp:lastPrinted>2017-01-20T15:08:41Z</cp:lastPrinted>
  <dcterms:created xsi:type="dcterms:W3CDTF">2012-10-22T21:49:00Z</dcterms:created>
  <dcterms:modified xsi:type="dcterms:W3CDTF">2017-06-09T12:29:45Z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