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5"/>
  </p:notesMasterIdLst>
  <p:handoutMasterIdLst>
    <p:handoutMasterId r:id="rId16"/>
  </p:handoutMasterIdLst>
  <p:sldIdLst>
    <p:sldId id="300" r:id="rId6"/>
    <p:sldId id="305" r:id="rId7"/>
    <p:sldId id="328" r:id="rId8"/>
    <p:sldId id="309" r:id="rId9"/>
    <p:sldId id="312" r:id="rId10"/>
    <p:sldId id="316" r:id="rId11"/>
    <p:sldId id="327" r:id="rId12"/>
    <p:sldId id="317" r:id="rId13"/>
    <p:sldId id="326" r:id="rId14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0" autoAdjust="0"/>
    <p:restoredTop sz="87293" autoAdjust="0"/>
  </p:normalViewPr>
  <p:slideViewPr>
    <p:cSldViewPr>
      <p:cViewPr varScale="1">
        <p:scale>
          <a:sx n="109" d="100"/>
          <a:sy n="109" d="100"/>
        </p:scale>
        <p:origin x="1192" y="19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6/23/17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Update </a:t>
            </a:r>
            <a:r>
              <a:rPr lang="mr-IN" sz="2400" dirty="0" smtClean="0"/>
              <a:t>–</a:t>
            </a:r>
            <a:r>
              <a:rPr lang="en-US" sz="2400" dirty="0" smtClean="0"/>
              <a:t> June 23, 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Update session last week with Jess</a:t>
            </a:r>
          </a:p>
          <a:p>
            <a:r>
              <a:rPr lang="en-US" dirty="0" smtClean="0"/>
              <a:t>State / Vendor Scan Update</a:t>
            </a:r>
          </a:p>
          <a:p>
            <a:r>
              <a:rPr lang="en-US" dirty="0" smtClean="0"/>
              <a:t>Reference Architecture Working Group Update</a:t>
            </a:r>
          </a:p>
          <a:p>
            <a:r>
              <a:rPr lang="en-US" dirty="0" smtClean="0"/>
              <a:t>MESC Preconference</a:t>
            </a:r>
          </a:p>
          <a:p>
            <a:r>
              <a:rPr lang="en-US" dirty="0" smtClean="0"/>
              <a:t>Name for the reference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Session Last Week with Jess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84133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 smtClean="0"/>
          </a:p>
          <a:p>
            <a:pPr lvl="1"/>
            <a:r>
              <a:rPr lang="en-US" dirty="0" smtClean="0"/>
              <a:t>Need to highlight that RA effort is an iterative approach</a:t>
            </a:r>
          </a:p>
          <a:p>
            <a:pPr lvl="1"/>
            <a:r>
              <a:rPr lang="en-US" dirty="0" smtClean="0"/>
              <a:t>What resources are involved, both for FY17 and until sustainment?</a:t>
            </a:r>
          </a:p>
          <a:p>
            <a:pPr lvl="1"/>
            <a:r>
              <a:rPr lang="en-US" dirty="0" smtClean="0"/>
              <a:t>What are the specific deliverables?</a:t>
            </a:r>
          </a:p>
          <a:p>
            <a:pPr lvl="1"/>
            <a:r>
              <a:rPr lang="en-US" dirty="0" smtClean="0"/>
              <a:t>What is the return on investment?</a:t>
            </a:r>
          </a:p>
          <a:p>
            <a:r>
              <a:rPr lang="en-US" dirty="0" smtClean="0"/>
              <a:t>Approach</a:t>
            </a:r>
          </a:p>
          <a:p>
            <a:pPr lvl="1"/>
            <a:r>
              <a:rPr lang="en-US" dirty="0" smtClean="0"/>
              <a:t>Writing paper to cover in more detail:</a:t>
            </a:r>
          </a:p>
          <a:p>
            <a:pPr lvl="2"/>
            <a:r>
              <a:rPr lang="en-US" dirty="0" smtClean="0"/>
              <a:t>Why a reference architecture is needed and what it can do (</a:t>
            </a:r>
            <a:r>
              <a:rPr lang="en-US" dirty="0" err="1" smtClean="0"/>
              <a:t>ie</a:t>
            </a:r>
            <a:r>
              <a:rPr lang="en-US" dirty="0" smtClean="0"/>
              <a:t>. value)</a:t>
            </a:r>
          </a:p>
          <a:p>
            <a:pPr lvl="2"/>
            <a:r>
              <a:rPr lang="en-US" dirty="0" smtClean="0"/>
              <a:t>Three iterative steps in RA development and specific deliverables in each phase</a:t>
            </a:r>
          </a:p>
          <a:p>
            <a:pPr lvl="2"/>
            <a:r>
              <a:rPr lang="en-US" dirty="0" smtClean="0"/>
              <a:t>The resources needed in each step</a:t>
            </a:r>
          </a:p>
          <a:p>
            <a:r>
              <a:rPr lang="en-US" dirty="0" smtClean="0"/>
              <a:t>Status</a:t>
            </a:r>
          </a:p>
          <a:p>
            <a:pPr lvl="1"/>
            <a:r>
              <a:rPr lang="en-US" dirty="0" smtClean="0"/>
              <a:t>Completed team review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QA review</a:t>
            </a:r>
          </a:p>
          <a:p>
            <a:pPr lvl="1"/>
            <a:r>
              <a:rPr lang="en-US" dirty="0" smtClean="0"/>
              <a:t>Send to Jess next week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Scan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10070208" cy="4841330"/>
          </a:xfrm>
        </p:spPr>
        <p:txBody>
          <a:bodyPr>
            <a:normAutofit/>
          </a:bodyPr>
          <a:lstStyle/>
          <a:p>
            <a:r>
              <a:rPr lang="en-US" dirty="0" smtClean="0"/>
              <a:t>Followed up with Wyoming on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Vendor </a:t>
            </a:r>
            <a:r>
              <a:rPr lang="en-US" dirty="0"/>
              <a:t>Scan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Conduent</a:t>
            </a:r>
            <a:endParaRPr lang="en-US" dirty="0" smtClean="0"/>
          </a:p>
          <a:p>
            <a:pPr lvl="1"/>
            <a:r>
              <a:rPr lang="en-US" dirty="0" smtClean="0"/>
              <a:t>Heard back from Jeff Strand</a:t>
            </a:r>
          </a:p>
          <a:p>
            <a:pPr lvl="1"/>
            <a:r>
              <a:rPr lang="en-US" dirty="0" smtClean="0"/>
              <a:t>Scheduling a meeting next week</a:t>
            </a:r>
          </a:p>
          <a:p>
            <a:pPr marL="342900" lvl="1" indent="-230188">
              <a:buFont typeface="Wingdings" panose="05000000000000000000" pitchFamily="2" charset="2"/>
              <a:buChar char="§"/>
            </a:pPr>
            <a:r>
              <a:rPr lang="en-US" dirty="0" smtClean="0"/>
              <a:t>Molina expressed interest in participating in Reference Architecture WG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Working Group (RAWG)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Covered </a:t>
            </a:r>
            <a:r>
              <a:rPr lang="en-US" dirty="0"/>
              <a:t>the MITA Governance Board (MGB) in more detail and MGB WG proposal</a:t>
            </a:r>
          </a:p>
          <a:p>
            <a:pPr lvl="1"/>
            <a:r>
              <a:rPr lang="en-US" dirty="0" smtClean="0"/>
              <a:t>Solicited </a:t>
            </a:r>
            <a:r>
              <a:rPr lang="en-US" dirty="0"/>
              <a:t>functional areas </a:t>
            </a:r>
            <a:r>
              <a:rPr lang="en-US" dirty="0" smtClean="0"/>
              <a:t>of interest to </a:t>
            </a:r>
            <a:r>
              <a:rPr lang="en-US" dirty="0"/>
              <a:t>working group members</a:t>
            </a:r>
          </a:p>
          <a:p>
            <a:pPr lvl="2"/>
            <a:r>
              <a:rPr lang="en-US" dirty="0"/>
              <a:t>Develop service definitions</a:t>
            </a:r>
          </a:p>
          <a:p>
            <a:pPr lvl="2"/>
            <a:r>
              <a:rPr lang="en-US" dirty="0" smtClean="0"/>
              <a:t>Resource commitment to </a:t>
            </a:r>
            <a:r>
              <a:rPr lang="en-US" dirty="0"/>
              <a:t>the </a:t>
            </a:r>
            <a:r>
              <a:rPr lang="en-US" dirty="0" smtClean="0"/>
              <a:t>effort (ranges from 0.5 FTE to 2 FTE per member)</a:t>
            </a:r>
            <a:endParaRPr lang="en-US" dirty="0"/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Work to reduce overlap in working group member interest</a:t>
            </a:r>
          </a:p>
          <a:p>
            <a:pPr lvl="2"/>
            <a:r>
              <a:rPr lang="en-US" dirty="0" smtClean="0"/>
              <a:t>Assign functional areas to working group members</a:t>
            </a:r>
          </a:p>
          <a:p>
            <a:pPr lvl="1"/>
            <a:r>
              <a:rPr lang="en-US" dirty="0" smtClean="0"/>
              <a:t>Schedule to produce a schedule for functional service definitions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MES Functional Areas Across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600200"/>
            <a:ext cx="9956800" cy="47651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Provider Management (CNSI)</a:t>
            </a:r>
          </a:p>
          <a:p>
            <a:pPr lvl="1"/>
            <a:r>
              <a:rPr lang="en-US" dirty="0" smtClean="0"/>
              <a:t>Screening (MITRE)</a:t>
            </a:r>
          </a:p>
          <a:p>
            <a:pPr lvl="1"/>
            <a:r>
              <a:rPr lang="en-US" dirty="0" smtClean="0"/>
              <a:t>Enrollment</a:t>
            </a:r>
          </a:p>
          <a:p>
            <a:r>
              <a:rPr lang="en-US" dirty="0" smtClean="0"/>
              <a:t>Claims</a:t>
            </a:r>
          </a:p>
          <a:p>
            <a:r>
              <a:rPr lang="en-US" dirty="0" smtClean="0"/>
              <a:t>Pharmacy (MITRE)</a:t>
            </a:r>
          </a:p>
          <a:p>
            <a:r>
              <a:rPr lang="en-US" dirty="0" smtClean="0"/>
              <a:t>Financial Management</a:t>
            </a:r>
          </a:p>
          <a:p>
            <a:r>
              <a:rPr lang="en-US" dirty="0" smtClean="0"/>
              <a:t>Member Eligibility and Enrollment</a:t>
            </a:r>
          </a:p>
          <a:p>
            <a:r>
              <a:rPr lang="en-US" dirty="0" smtClean="0"/>
              <a:t>Third Party Liability</a:t>
            </a:r>
          </a:p>
          <a:p>
            <a:r>
              <a:rPr lang="en-US" dirty="0" smtClean="0"/>
              <a:t>Case Management (VT, CA)</a:t>
            </a:r>
          </a:p>
          <a:p>
            <a:r>
              <a:rPr lang="en-US" dirty="0" smtClean="0"/>
              <a:t>Data Warehouse / Business Intelligence / Analytics</a:t>
            </a:r>
          </a:p>
          <a:p>
            <a:r>
              <a:rPr lang="en-US" dirty="0" smtClean="0"/>
              <a:t>Managed Care Enrollment Broker</a:t>
            </a:r>
          </a:p>
          <a:p>
            <a:r>
              <a:rPr lang="en-US" dirty="0" smtClean="0"/>
              <a:t>Integration Platform (MITRE)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0" y="1626704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CNSI </a:t>
            </a:r>
            <a:r>
              <a:rPr lang="mr-IN" dirty="0" smtClean="0"/>
              <a:t>–</a:t>
            </a:r>
            <a:r>
              <a:rPr lang="en-US" dirty="0" smtClean="0"/>
              <a:t> 2 FTE</a:t>
            </a:r>
          </a:p>
          <a:p>
            <a:r>
              <a:rPr lang="en-US" dirty="0" smtClean="0"/>
              <a:t>MITRE </a:t>
            </a:r>
            <a:r>
              <a:rPr lang="mr-IN" dirty="0" smtClean="0"/>
              <a:t>–</a:t>
            </a:r>
            <a:r>
              <a:rPr lang="en-US" dirty="0" smtClean="0"/>
              <a:t> 1.5 FTE</a:t>
            </a:r>
          </a:p>
          <a:p>
            <a:r>
              <a:rPr lang="en-US" dirty="0" smtClean="0"/>
              <a:t>VT </a:t>
            </a:r>
            <a:r>
              <a:rPr lang="mr-IN" dirty="0" smtClean="0"/>
              <a:t>–</a:t>
            </a:r>
            <a:r>
              <a:rPr lang="en-US" dirty="0" smtClean="0"/>
              <a:t> 1 FTE</a:t>
            </a:r>
          </a:p>
          <a:p>
            <a:r>
              <a:rPr lang="en-US" dirty="0" smtClean="0"/>
              <a:t>CA </a:t>
            </a:r>
            <a:r>
              <a:rPr lang="mr-IN" dirty="0" smtClean="0"/>
              <a:t>–</a:t>
            </a:r>
            <a:r>
              <a:rPr lang="en-US" dirty="0" smtClean="0"/>
              <a:t> 1 FTE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3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MESC Preconference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to release another draft for Eugene to review </a:t>
            </a:r>
          </a:p>
          <a:p>
            <a:pPr lvl="1"/>
            <a:r>
              <a:rPr lang="en-US" dirty="0" smtClean="0"/>
              <a:t>Presentation will take 30-45 minutes, leaving over an hour for discussion and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Radius</a:t>
            </a:r>
          </a:p>
          <a:p>
            <a:pPr lvl="1"/>
            <a:r>
              <a:rPr lang="en-US" dirty="0" smtClean="0"/>
              <a:t>Trellis (structure)</a:t>
            </a:r>
          </a:p>
          <a:p>
            <a:pPr lvl="1"/>
            <a:r>
              <a:rPr lang="en-US" dirty="0" smtClean="0"/>
              <a:t>Wicker (structure)</a:t>
            </a:r>
          </a:p>
          <a:p>
            <a:pPr lvl="1"/>
            <a:r>
              <a:rPr lang="en-US" dirty="0" smtClean="0"/>
              <a:t>Acacia (tree)</a:t>
            </a:r>
          </a:p>
          <a:p>
            <a:pPr lvl="1"/>
            <a:r>
              <a:rPr lang="en-US" dirty="0" smtClean="0"/>
              <a:t>Tupelo (tree)</a:t>
            </a:r>
          </a:p>
          <a:p>
            <a:pPr lvl="1"/>
            <a:r>
              <a:rPr lang="en-US" dirty="0" smtClean="0"/>
              <a:t>Coral (colony)</a:t>
            </a:r>
          </a:p>
          <a:p>
            <a:pPr lvl="1"/>
            <a:r>
              <a:rPr lang="en-US" dirty="0" smtClean="0"/>
              <a:t>AMIE –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dvanced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edicaid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ntegration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nvironment</a:t>
            </a:r>
          </a:p>
          <a:p>
            <a:pPr lvl="1"/>
            <a:r>
              <a:rPr lang="en-US" dirty="0" smtClean="0"/>
              <a:t>Hermes (god of transitions and boundaries)</a:t>
            </a:r>
          </a:p>
          <a:p>
            <a:pPr lvl="1"/>
            <a:r>
              <a:rPr lang="en-US" dirty="0" smtClean="0"/>
              <a:t>MESRA (</a:t>
            </a:r>
            <a:r>
              <a:rPr lang="en-US" dirty="0" smtClean="0">
                <a:solidFill>
                  <a:srgbClr val="FF0000"/>
                </a:solidFill>
              </a:rPr>
              <a:t>MES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eference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rchitecture)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54368</TotalTime>
  <Words>402</Words>
  <Application>Microsoft Macintosh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Office Theme</vt:lpstr>
      <vt:lpstr>Advancing the Medicaid IT Enterprise Project </vt:lpstr>
      <vt:lpstr>Agenda</vt:lpstr>
      <vt:lpstr>Update Session Last Week with Jess</vt:lpstr>
      <vt:lpstr>State Scan Update</vt:lpstr>
      <vt:lpstr>Vendor Scan Update</vt:lpstr>
      <vt:lpstr>Reference Architecture Working Group (RAWG)</vt:lpstr>
      <vt:lpstr>Common MES Functional Areas Across States</vt:lpstr>
      <vt:lpstr>MESC Preconference</vt:lpstr>
      <vt:lpstr>Reference Architecture Names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2265</cp:revision>
  <cp:lastPrinted>2017-01-20T15:08:41Z</cp:lastPrinted>
  <dcterms:created xsi:type="dcterms:W3CDTF">2012-10-22T21:49:00Z</dcterms:created>
  <dcterms:modified xsi:type="dcterms:W3CDTF">2017-06-23T18:28:16Z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