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13"/>
  </p:notesMasterIdLst>
  <p:handoutMasterIdLst>
    <p:handoutMasterId r:id="rId14"/>
  </p:handoutMasterIdLst>
  <p:sldIdLst>
    <p:sldId id="300" r:id="rId6"/>
    <p:sldId id="305" r:id="rId7"/>
    <p:sldId id="328" r:id="rId8"/>
    <p:sldId id="309" r:id="rId9"/>
    <p:sldId id="316" r:id="rId10"/>
    <p:sldId id="317" r:id="rId11"/>
    <p:sldId id="326" r:id="rId12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3" autoAdjust="0"/>
    <p:restoredTop sz="87294" autoAdjust="0"/>
  </p:normalViewPr>
  <p:slideViewPr>
    <p:cSldViewPr>
      <p:cViewPr varScale="1">
        <p:scale>
          <a:sx n="159" d="100"/>
          <a:sy n="159" d="100"/>
        </p:scale>
        <p:origin x="896" y="18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6/30/17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6/30/17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2071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 dirty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 dirty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</a:t>
            </a:r>
            <a:r>
              <a:rPr lang="en-US" sz="800" baseline="0" dirty="0"/>
              <a:t> Distribution—Not 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</a:t>
            </a:r>
            <a:r>
              <a:rPr lang="en-US" sz="800" baseline="0" dirty="0"/>
              <a:t>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980422"/>
            <a:ext cx="7868354" cy="2853175"/>
          </a:xfrm>
          <a:prstGeom prst="rect">
            <a:avLst/>
          </a:prstGeom>
        </p:spPr>
      </p:pic>
      <p:sp>
        <p:nvSpPr>
          <p:cNvPr id="9" name="Subtitle 4"/>
          <p:cNvSpPr>
            <a:spLocks noGrp="1"/>
          </p:cNvSpPr>
          <p:nvPr>
            <p:ph type="subTitle" idx="1"/>
          </p:nvPr>
        </p:nvSpPr>
        <p:spPr>
          <a:xfrm>
            <a:off x="2286000" y="1957910"/>
            <a:ext cx="7523480" cy="535531"/>
          </a:xfrm>
        </p:spPr>
        <p:txBody>
          <a:bodyPr wrap="square">
            <a:spAutoFit/>
          </a:bodyPr>
          <a:lstStyle/>
          <a:p>
            <a:pPr>
              <a:buClr>
                <a:srgbClr val="80A644"/>
              </a:buClr>
              <a:buSzPct val="85000"/>
              <a:defRPr/>
            </a:pPr>
            <a:r>
              <a:rPr lang="en-US" sz="2400" dirty="0" smtClean="0"/>
              <a:t>Reference Architecture Update </a:t>
            </a:r>
            <a:r>
              <a:rPr lang="mr-IN" sz="2400" dirty="0" smtClean="0"/>
              <a:t>–</a:t>
            </a:r>
            <a:r>
              <a:rPr lang="en-US" sz="2400" dirty="0" smtClean="0"/>
              <a:t> June 23, 2017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20735"/>
            <a:ext cx="6553200" cy="3048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>
              <a:defRPr/>
            </a:pPr>
            <a:r>
              <a:rPr lang="en-US" sz="1200" spc="300" dirty="0">
                <a:solidFill>
                  <a:schemeClr val="tx2"/>
                </a:solidFill>
                <a:latin typeface="Arial Black" panose="020B0A04020102020204" pitchFamily="34" charset="0"/>
              </a:rPr>
              <a:t>CMS ALLIANCE TO MODERNIZE HEALTHCARE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920588"/>
            <a:ext cx="7086600" cy="1066800"/>
          </a:xfrm>
        </p:spPr>
        <p:txBody>
          <a:bodyPr>
            <a:normAutofit/>
          </a:bodyPr>
          <a:lstStyle/>
          <a:p>
            <a:r>
              <a:rPr lang="en-US" sz="3200" b="1" spc="140" dirty="0"/>
              <a:t>Advancing the Medicaid IT Enterprise Project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799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566694"/>
          </a:xfrm>
        </p:spPr>
        <p:txBody>
          <a:bodyPr/>
          <a:lstStyle/>
          <a:p>
            <a:r>
              <a:rPr lang="en-US" dirty="0" smtClean="0"/>
              <a:t>Reference architecture brief for Jess</a:t>
            </a:r>
            <a:endParaRPr lang="en-US" dirty="0" smtClean="0"/>
          </a:p>
          <a:p>
            <a:r>
              <a:rPr lang="en-US" dirty="0" smtClean="0"/>
              <a:t>State / Vendor Scan Update</a:t>
            </a:r>
          </a:p>
          <a:p>
            <a:r>
              <a:rPr lang="en-US" dirty="0" smtClean="0"/>
              <a:t>Reference Architecture Working Group Update</a:t>
            </a:r>
          </a:p>
          <a:p>
            <a:r>
              <a:rPr lang="en-US" dirty="0" smtClean="0"/>
              <a:t>MESC Preconference</a:t>
            </a:r>
          </a:p>
          <a:p>
            <a:r>
              <a:rPr lang="en-US" dirty="0" smtClean="0"/>
              <a:t>Name for the reference architecture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architecture brief for Jess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841330"/>
          </a:xfrm>
        </p:spPr>
        <p:txBody>
          <a:bodyPr>
            <a:normAutofit/>
          </a:bodyPr>
          <a:lstStyle/>
          <a:p>
            <a:r>
              <a:rPr lang="en-US" dirty="0" smtClean="0"/>
              <a:t>Sent to Eugene for review on Wednesday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8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</a:t>
            </a:r>
            <a:r>
              <a:rPr lang="en-US" dirty="0" smtClean="0"/>
              <a:t>/ Vendor Scan 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10070208" cy="4841330"/>
          </a:xfrm>
        </p:spPr>
        <p:txBody>
          <a:bodyPr>
            <a:normAutofit/>
          </a:bodyPr>
          <a:lstStyle/>
          <a:p>
            <a:r>
              <a:rPr lang="en-US" dirty="0" smtClean="0"/>
              <a:t>Wrote summary, packaged spreadsheet and artifacts for review by project team</a:t>
            </a:r>
          </a:p>
          <a:p>
            <a:r>
              <a:rPr lang="en-US" dirty="0" smtClean="0"/>
              <a:t>Conducted IT scan meeting with </a:t>
            </a:r>
            <a:r>
              <a:rPr lang="en-US" dirty="0" err="1" smtClean="0"/>
              <a:t>Conduent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4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Architecture Working Group (RAWG)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Week</a:t>
            </a:r>
          </a:p>
          <a:p>
            <a:pPr lvl="1"/>
            <a:r>
              <a:rPr lang="en-US" dirty="0" smtClean="0"/>
              <a:t>Solicited #2 and #3 ideas from working group members</a:t>
            </a:r>
          </a:p>
          <a:p>
            <a:pPr lvl="1"/>
            <a:r>
              <a:rPr lang="en-US" dirty="0" smtClean="0"/>
              <a:t>Setup GitHub repository, issue tracker, and wiki</a:t>
            </a:r>
          </a:p>
          <a:p>
            <a:pPr lvl="1"/>
            <a:r>
              <a:rPr lang="en-US" dirty="0" smtClean="0"/>
              <a:t>Established ongoing status format for weekly meetings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 smtClean="0"/>
              <a:t>week</a:t>
            </a:r>
          </a:p>
          <a:p>
            <a:pPr lvl="1"/>
            <a:r>
              <a:rPr lang="en-US" dirty="0" smtClean="0"/>
              <a:t>Finalize functional </a:t>
            </a:r>
            <a:r>
              <a:rPr lang="en-US" dirty="0" smtClean="0"/>
              <a:t>areas to working group </a:t>
            </a:r>
            <a:r>
              <a:rPr lang="en-US" dirty="0" smtClean="0"/>
              <a:t>members, reducing overlap</a:t>
            </a:r>
            <a:endParaRPr lang="en-US" dirty="0" smtClean="0"/>
          </a:p>
          <a:p>
            <a:pPr lvl="1"/>
            <a:r>
              <a:rPr lang="en-US" dirty="0" smtClean="0"/>
              <a:t>Schedule to produce a schedule for functional service definitions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MESC Preconference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for feedback on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Architecture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examples:</a:t>
            </a:r>
          </a:p>
          <a:p>
            <a:pPr lvl="1"/>
            <a:r>
              <a:rPr lang="en-US" dirty="0" smtClean="0"/>
              <a:t>AMIE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dvanced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edicaid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ntegration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nvironment</a:t>
            </a:r>
          </a:p>
          <a:p>
            <a:pPr lvl="1"/>
            <a:r>
              <a:rPr lang="en-US" dirty="0" smtClean="0"/>
              <a:t>MESRA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MES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eference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rchitecture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Sycamore (tree)</a:t>
            </a:r>
          </a:p>
          <a:p>
            <a:pPr lvl="1"/>
            <a:r>
              <a:rPr lang="en-US" dirty="0" smtClean="0"/>
              <a:t>Corduroy (fabric)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1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54554</TotalTime>
  <Words>174</Words>
  <Application>Microsoft Macintosh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 Black</vt:lpstr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Arial</vt:lpstr>
      <vt:lpstr>Office Theme</vt:lpstr>
      <vt:lpstr>Advancing the Medicaid IT Enterprise Project </vt:lpstr>
      <vt:lpstr>Agenda</vt:lpstr>
      <vt:lpstr>Reference architecture brief for Jess</vt:lpstr>
      <vt:lpstr>State / Vendor Scan Update</vt:lpstr>
      <vt:lpstr>Reference Architecture Working Group (RAWG)</vt:lpstr>
      <vt:lpstr>MESC Preconference</vt:lpstr>
      <vt:lpstr>Reference Architecture Names</vt:lpstr>
    </vt:vector>
  </TitlesOfParts>
  <Company>The MITRE Corporation</Company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2270</cp:revision>
  <cp:lastPrinted>2017-01-20T15:08:41Z</cp:lastPrinted>
  <dcterms:created xsi:type="dcterms:W3CDTF">2012-10-22T21:49:00Z</dcterms:created>
  <dcterms:modified xsi:type="dcterms:W3CDTF">2017-06-30T15:51:59Z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