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5"/>
  </p:sldMasterIdLst>
  <p:notesMasterIdLst>
    <p:notesMasterId r:id="rId15"/>
  </p:notesMasterIdLst>
  <p:handoutMasterIdLst>
    <p:handoutMasterId r:id="rId16"/>
  </p:handoutMasterIdLst>
  <p:sldIdLst>
    <p:sldId id="300" r:id="rId6"/>
    <p:sldId id="305" r:id="rId7"/>
    <p:sldId id="328" r:id="rId8"/>
    <p:sldId id="309" r:id="rId9"/>
    <p:sldId id="316" r:id="rId10"/>
    <p:sldId id="317" r:id="rId11"/>
    <p:sldId id="326" r:id="rId12"/>
    <p:sldId id="329" r:id="rId13"/>
    <p:sldId id="330" r:id="rId1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L Ziegler" initials="ALZ" lastIdx="17" clrIdx="0"/>
  <p:cmAuthor id="1" name="Fisk, Tim" initials="TF" lastIdx="6" clrIdx="1"/>
  <p:cmAuthor id="2" name="Cordivano, Vincent R." initials="CVR" lastIdx="44" clrIdx="2">
    <p:extLst/>
  </p:cmAuthor>
  <p:cmAuthor id="3" name="Moharir, Gananath D." initials="MGD" lastIdx="18" clrIdx="3">
    <p:extLst/>
  </p:cmAuthor>
  <p:cmAuthor id="4" name="Mickle, Lee" initials="ML" lastIdx="1" clrIdx="4">
    <p:extLst/>
  </p:cmAuthor>
  <p:cmAuthor id="5" name="Line, Colleen M." initials="LCM" lastIdx="2" clrIdx="5">
    <p:extLst/>
  </p:cmAuthor>
  <p:cmAuthor id="6" name="Molla, Gina M" initials="MGM" lastIdx="1" clrIdx="6">
    <p:extLst/>
  </p:cmAuthor>
  <p:cmAuthor id="7" name="Patel, Sejal" initials="PS" lastIdx="1" clrIdx="7">
    <p:extLst/>
  </p:cmAuthor>
  <p:cmAuthor id="8" name="Hill, Dave" initials="HD" lastIdx="1" clrIdx="8">
    <p:extLst/>
  </p:cmAuthor>
  <p:cmAuthor id="9" name="Hill, Dave" initials="HD [2]" lastIdx="1" clrIdx="9">
    <p:extLst/>
  </p:cmAuthor>
  <p:cmAuthor id="10" name="Hill, Dave" initials="HD [3]" lastIdx="1" clrIdx="10">
    <p:extLst/>
  </p:cmAuthor>
  <p:cmAuthor id="11" name="Hill, Dave" initials="HD [4]" lastIdx="1" clrIdx="11">
    <p:extLst/>
  </p:cmAuthor>
  <p:cmAuthor id="12" name="Hill, Dave" initials="HD [5]" lastIdx="1" clrIdx="12">
    <p:extLst/>
  </p:cmAuthor>
  <p:cmAuthor id="13" name="Hill, Dave" initials="HD [6]" lastIdx="1" clrIdx="13">
    <p:extLst/>
  </p:cmAuthor>
  <p:cmAuthor id="14" name="Hill, Dave" initials="HD [7]" lastIdx="1" clrIdx="14">
    <p:extLst/>
  </p:cmAuthor>
  <p:cmAuthor id="15" name="Hill, Dave" initials="HD [8]" lastIdx="1" clrIdx="15">
    <p:extLst/>
  </p:cmAuthor>
  <p:cmAuthor id="16" name="Hill, Dave" initials="HD [9]" lastIdx="1" clrIdx="16">
    <p:extLst/>
  </p:cmAuthor>
  <p:cmAuthor id="17" name="Hill, Dave" initials="HD [10]" lastIdx="1" clrIdx="17">
    <p:extLst/>
  </p:cmAuthor>
  <p:cmAuthor id="18" name="Hill, Dave" initials="HD [11]" lastIdx="1" clrIdx="18">
    <p:extLst/>
  </p:cmAuthor>
  <p:cmAuthor id="19" name="Hill, Dave" initials="HD [12]" lastIdx="0" clrIdx="19">
    <p:extLst/>
  </p:cmAuthor>
  <p:cmAuthor id="20" name="Hill, Dave" initials="HD [13]" lastIdx="0" clrIdx="20">
    <p:extLst/>
  </p:cmAuthor>
  <p:cmAuthor id="21" name="Hill, Dave" initials="HD [14]" lastIdx="1" clrIdx="21">
    <p:extLst/>
  </p:cmAuthor>
  <p:cmAuthor id="22" name="Hill, Dave" initials="HD [15]" lastIdx="1" clrIdx="22">
    <p:extLst/>
  </p:cmAuthor>
  <p:cmAuthor id="23" name="Hill, Dave" initials="HD [16]" lastIdx="1" clrIdx="2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900"/>
    <a:srgbClr val="898989"/>
    <a:srgbClr val="005F9E"/>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7293" autoAdjust="0"/>
  </p:normalViewPr>
  <p:slideViewPr>
    <p:cSldViewPr>
      <p:cViewPr varScale="1">
        <p:scale>
          <a:sx n="109" d="100"/>
          <a:sy n="109" d="100"/>
        </p:scale>
        <p:origin x="1240" y="19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1392"/>
    </p:cViewPr>
  </p:sorterViewPr>
  <p:notesViewPr>
    <p:cSldViewPr showGuides="1">
      <p:cViewPr varScale="1">
        <p:scale>
          <a:sx n="76" d="100"/>
          <a:sy n="76" d="100"/>
        </p:scale>
        <p:origin x="2885" y="67"/>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44720" cy="465614"/>
          </a:xfrm>
          <a:prstGeom prst="rect">
            <a:avLst/>
          </a:prstGeom>
        </p:spPr>
        <p:txBody>
          <a:bodyPr vert="horz" lIns="93379" tIns="46689" rIns="93379" bIns="46689" rtlCol="0"/>
          <a:lstStyle>
            <a:lvl1pPr algn="l">
              <a:defRPr sz="1200"/>
            </a:lvl1pPr>
          </a:lstStyle>
          <a:p>
            <a:endParaRPr lang="en-US" dirty="0"/>
          </a:p>
        </p:txBody>
      </p:sp>
      <p:sp>
        <p:nvSpPr>
          <p:cNvPr id="3" name="Date Placeholder 2"/>
          <p:cNvSpPr>
            <a:spLocks noGrp="1"/>
          </p:cNvSpPr>
          <p:nvPr>
            <p:ph type="dt" sz="quarter" idx="1"/>
          </p:nvPr>
        </p:nvSpPr>
        <p:spPr>
          <a:xfrm>
            <a:off x="3979933" y="3"/>
            <a:ext cx="3044720" cy="465614"/>
          </a:xfrm>
          <a:prstGeom prst="rect">
            <a:avLst/>
          </a:prstGeom>
        </p:spPr>
        <p:txBody>
          <a:bodyPr vert="horz" lIns="93379" tIns="46689" rIns="93379" bIns="46689" rtlCol="0"/>
          <a:lstStyle>
            <a:lvl1pPr algn="r">
              <a:defRPr sz="1200"/>
            </a:lvl1pPr>
          </a:lstStyle>
          <a:p>
            <a:fld id="{45DC58A4-1F39-4E10-B40C-ECB2E4998083}" type="datetimeFigureOut">
              <a:rPr lang="en-US" smtClean="0"/>
              <a:t>7/14/17</a:t>
            </a:fld>
            <a:endParaRPr lang="en-US" dirty="0"/>
          </a:p>
        </p:txBody>
      </p:sp>
      <p:sp>
        <p:nvSpPr>
          <p:cNvPr id="4" name="Footer Placeholder 3"/>
          <p:cNvSpPr>
            <a:spLocks noGrp="1"/>
          </p:cNvSpPr>
          <p:nvPr>
            <p:ph type="ftr" sz="quarter" idx="2"/>
          </p:nvPr>
        </p:nvSpPr>
        <p:spPr>
          <a:xfrm>
            <a:off x="2" y="8845048"/>
            <a:ext cx="3044720" cy="465614"/>
          </a:xfrm>
          <a:prstGeom prst="rect">
            <a:avLst/>
          </a:prstGeom>
        </p:spPr>
        <p:txBody>
          <a:bodyPr vert="horz" lIns="93379" tIns="46689" rIns="93379" bIns="466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9933" y="8845048"/>
            <a:ext cx="3044720" cy="465614"/>
          </a:xfrm>
          <a:prstGeom prst="rect">
            <a:avLst/>
          </a:prstGeom>
        </p:spPr>
        <p:txBody>
          <a:bodyPr vert="horz" lIns="93379" tIns="46689" rIns="93379" bIns="46689" rtlCol="0" anchor="b"/>
          <a:lstStyle>
            <a:lvl1pPr algn="r">
              <a:defRPr sz="1200"/>
            </a:lvl1pPr>
          </a:lstStyle>
          <a:p>
            <a:fld id="{A5BFFE62-8B6F-4B6C-87A1-15BE8E6B70A8}" type="slidenum">
              <a:rPr lang="en-US" smtClean="0"/>
              <a:t>‹#›</a:t>
            </a:fld>
            <a:endParaRPr lang="en-US" dirty="0"/>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44720" cy="465614"/>
          </a:xfrm>
          <a:prstGeom prst="rect">
            <a:avLst/>
          </a:prstGeom>
        </p:spPr>
        <p:txBody>
          <a:bodyPr vert="horz" lIns="93379" tIns="46689" rIns="93379" bIns="46689" rtlCol="0"/>
          <a:lstStyle>
            <a:lvl1pPr algn="l">
              <a:defRPr sz="1200"/>
            </a:lvl1pPr>
          </a:lstStyle>
          <a:p>
            <a:endParaRPr lang="en-US" dirty="0"/>
          </a:p>
        </p:txBody>
      </p:sp>
      <p:sp>
        <p:nvSpPr>
          <p:cNvPr id="3" name="Date Placeholder 2"/>
          <p:cNvSpPr>
            <a:spLocks noGrp="1"/>
          </p:cNvSpPr>
          <p:nvPr>
            <p:ph type="dt" idx="1"/>
          </p:nvPr>
        </p:nvSpPr>
        <p:spPr>
          <a:xfrm>
            <a:off x="3979933" y="3"/>
            <a:ext cx="3044720" cy="465614"/>
          </a:xfrm>
          <a:prstGeom prst="rect">
            <a:avLst/>
          </a:prstGeom>
        </p:spPr>
        <p:txBody>
          <a:bodyPr vert="horz" lIns="93379" tIns="46689" rIns="93379" bIns="46689" rtlCol="0"/>
          <a:lstStyle>
            <a:lvl1pPr algn="r">
              <a:defRPr sz="1200"/>
            </a:lvl1pPr>
          </a:lstStyle>
          <a:p>
            <a:fld id="{24BF3212-CA4A-4372-B18F-FDBCACCE5573}" type="datetimeFigureOut">
              <a:rPr lang="en-US" smtClean="0"/>
              <a:t>7/14/17</a:t>
            </a:fld>
            <a:endParaRPr lang="en-US" dirty="0"/>
          </a:p>
        </p:txBody>
      </p:sp>
      <p:sp>
        <p:nvSpPr>
          <p:cNvPr id="4" name="Slide Image Placeholder 3"/>
          <p:cNvSpPr>
            <a:spLocks noGrp="1" noRot="1" noChangeAspect="1"/>
          </p:cNvSpPr>
          <p:nvPr>
            <p:ph type="sldImg" idx="2"/>
          </p:nvPr>
        </p:nvSpPr>
        <p:spPr>
          <a:xfrm>
            <a:off x="409575" y="696913"/>
            <a:ext cx="6207125" cy="3492500"/>
          </a:xfrm>
          <a:prstGeom prst="rect">
            <a:avLst/>
          </a:prstGeom>
          <a:noFill/>
          <a:ln w="12700">
            <a:solidFill>
              <a:prstClr val="black"/>
            </a:solidFill>
          </a:ln>
        </p:spPr>
        <p:txBody>
          <a:bodyPr vert="horz" lIns="93379" tIns="46689" rIns="93379" bIns="46689" rtlCol="0" anchor="ctr"/>
          <a:lstStyle/>
          <a:p>
            <a:endParaRPr lang="en-US" dirty="0"/>
          </a:p>
        </p:txBody>
      </p:sp>
      <p:sp>
        <p:nvSpPr>
          <p:cNvPr id="5" name="Notes Placeholder 4"/>
          <p:cNvSpPr>
            <a:spLocks noGrp="1"/>
          </p:cNvSpPr>
          <p:nvPr>
            <p:ph type="body" sz="quarter" idx="3"/>
          </p:nvPr>
        </p:nvSpPr>
        <p:spPr>
          <a:xfrm>
            <a:off x="702628" y="4423334"/>
            <a:ext cx="5621020" cy="4190524"/>
          </a:xfrm>
          <a:prstGeom prst="rect">
            <a:avLst/>
          </a:prstGeom>
        </p:spPr>
        <p:txBody>
          <a:bodyPr vert="horz" lIns="93379" tIns="46689" rIns="93379" bIns="466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5048"/>
            <a:ext cx="3044720" cy="465614"/>
          </a:xfrm>
          <a:prstGeom prst="rect">
            <a:avLst/>
          </a:prstGeom>
        </p:spPr>
        <p:txBody>
          <a:bodyPr vert="horz" lIns="93379" tIns="46689" rIns="93379" bIns="466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9933" y="8845048"/>
            <a:ext cx="3044720" cy="465614"/>
          </a:xfrm>
          <a:prstGeom prst="rect">
            <a:avLst/>
          </a:prstGeom>
        </p:spPr>
        <p:txBody>
          <a:bodyPr vert="horz" lIns="93379" tIns="46689" rIns="93379" bIns="46689" rtlCol="0" anchor="b"/>
          <a:lstStyle>
            <a:lvl1pPr algn="r">
              <a:defRPr sz="1200"/>
            </a:lvl1pPr>
          </a:lstStyle>
          <a:p>
            <a:fld id="{6FCCDFB8-CE1E-4CEA-A9A7-0392F69410F3}" type="slidenum">
              <a:rPr lang="en-US" smtClean="0"/>
              <a:t>‹#›</a:t>
            </a:fld>
            <a:endParaRPr lang="en-US" dirty="0"/>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7125" cy="3492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a:t>
            </a:fld>
            <a:endParaRPr lang="en-US" dirty="0"/>
          </a:p>
        </p:txBody>
      </p:sp>
    </p:spTree>
    <p:extLst>
      <p:ext uri="{BB962C8B-B14F-4D97-AF65-F5344CB8AC3E}">
        <p14:creationId xmlns:p14="http://schemas.microsoft.com/office/powerpoint/2010/main" val="223060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1"/>
            <a:ext cx="94488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1676400" y="6094560"/>
            <a:ext cx="1524000" cy="553752"/>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0800" y="6033850"/>
            <a:ext cx="1295400" cy="468549"/>
          </a:xfrm>
          <a:prstGeom prst="rect">
            <a:avLst/>
          </a:prstGeom>
        </p:spPr>
      </p:pic>
    </p:spTree>
    <p:extLst>
      <p:ext uri="{BB962C8B-B14F-4D97-AF65-F5344CB8AC3E}">
        <p14:creationId xmlns:p14="http://schemas.microsoft.com/office/powerpoint/2010/main" val="297295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1117600" y="3276600"/>
            <a:ext cx="10373360"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
        <p:nvSpPr>
          <p:cNvPr id="18" name="Rectangle 17"/>
          <p:cNvSpPr/>
          <p:nvPr userDrawn="1"/>
        </p:nvSpPr>
        <p:spPr bwMode="auto">
          <a:xfrm>
            <a:off x="0" y="3352800"/>
            <a:ext cx="543099"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1098200" y="3463137"/>
            <a:ext cx="6136217"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1016000" y="1041287"/>
            <a:ext cx="9662160" cy="1981200"/>
          </a:xfrm>
        </p:spPr>
        <p:txBody>
          <a:bodyPr anchor="b" anchorCtr="0">
            <a:no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1" name="TextBox 10"/>
          <p:cNvSpPr txBox="1"/>
          <p:nvPr userDrawn="1"/>
        </p:nvSpPr>
        <p:spPr>
          <a:xfrm>
            <a:off x="6908800" y="6504802"/>
            <a:ext cx="4978400" cy="246221"/>
          </a:xfrm>
          <a:prstGeom prst="rect">
            <a:avLst/>
          </a:prstGeom>
          <a:noFill/>
        </p:spPr>
        <p:txBody>
          <a:bodyPr wrap="square" rtlCol="0">
            <a:spAutoFit/>
          </a:bodyPr>
          <a:lstStyle/>
          <a:p>
            <a:pPr algn="r">
              <a:spcAft>
                <a:spcPts val="600"/>
              </a:spcAft>
            </a:pPr>
            <a:r>
              <a:rPr lang="en-US" sz="1000" b="1" i="0" u="none" strike="noStrike" kern="1200" baseline="0" dirty="0">
                <a:solidFill>
                  <a:schemeClr val="tx2"/>
                </a:solidFill>
                <a:latin typeface="Arial"/>
                <a:ea typeface="+mn-ea"/>
                <a:cs typeface="Arial"/>
              </a:rPr>
              <a:t>CMS Alliance to Modernize Healthcare</a:t>
            </a:r>
            <a:endParaRPr lang="en-US" sz="1000" b="1" i="0" dirty="0">
              <a:solidFill>
                <a:schemeClr val="tx2"/>
              </a:solidFill>
              <a:latin typeface="Arial"/>
              <a:ea typeface="Verdana" pitchFamily="34" charset="0"/>
              <a:cs typeface="Arial"/>
            </a:endParaRPr>
          </a:p>
        </p:txBody>
      </p:sp>
      <p:pic>
        <p:nvPicPr>
          <p:cNvPr id="15" name="Picture 14" descr="ppt_cover_art1_sm.ai"/>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5638800"/>
            <a:ext cx="5689600" cy="881888"/>
          </a:xfrm>
          <a:prstGeom prst="rect">
            <a:avLst/>
          </a:prstGeom>
        </p:spPr>
      </p:pic>
      <p:sp>
        <p:nvSpPr>
          <p:cNvPr id="16" name="Slide Number Placeholder 5"/>
          <p:cNvSpPr>
            <a:spLocks noGrp="1"/>
          </p:cNvSpPr>
          <p:nvPr>
            <p:ph type="sldNum" sz="quarter" idx="4"/>
          </p:nvPr>
        </p:nvSpPr>
        <p:spPr>
          <a:xfrm>
            <a:off x="11198440" y="93030"/>
            <a:ext cx="661021" cy="180918"/>
          </a:xfrm>
          <a:prstGeom prst="rect">
            <a:avLst/>
          </a:prstGeom>
        </p:spPr>
        <p:txBody>
          <a:bodyPr vert="horz" lIns="91440" tIns="45720" rIns="91440" bIns="45720" rtlCol="0" anchor="b"/>
          <a:lstStyle>
            <a:lvl1pPr algn="ctr">
              <a:defRPr lang="en-US" smtClean="0"/>
            </a:lvl1pPr>
          </a:lstStyle>
          <a:p>
            <a:fld id="{295008BC-DA31-4D19-837B-EFA4386B05F5}" type="slidenum">
              <a:rPr lang="en-US" smtClean="0"/>
              <a:pPr/>
              <a:t>‹#›</a:t>
            </a:fld>
            <a:endParaRPr lang="en-US" dirty="0"/>
          </a:p>
        </p:txBody>
      </p:sp>
      <p:cxnSp>
        <p:nvCxnSpPr>
          <p:cNvPr id="19" name="Straight Connector 18"/>
          <p:cNvCxnSpPr/>
          <p:nvPr userDrawn="1"/>
        </p:nvCxnSpPr>
        <p:spPr>
          <a:xfrm>
            <a:off x="11785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7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bwMode="auto">
          <a:xfrm>
            <a:off x="0" y="0"/>
            <a:ext cx="543099" cy="3124200"/>
          </a:xfrm>
          <a:prstGeom prst="rect">
            <a:avLst/>
          </a:prstGeom>
          <a:solidFill>
            <a:srgbClr val="C1CD23"/>
          </a:solidFill>
          <a:ln w="12700" cap="flat" cmpd="sng" algn="ctr">
            <a:solidFill>
              <a:srgbClr val="C1CD2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99563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solidFill>
            <a:schemeClr val="bg1"/>
          </a:solidFill>
        </p:spPr>
        <p:txBody>
          <a:bodyPr/>
          <a:lstStyle>
            <a:lvl1pPr marL="342900" indent="-230188">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144000" y="6492876"/>
            <a:ext cx="2438400" cy="365125"/>
          </a:xfrm>
        </p:spPr>
        <p:txBody>
          <a:bodyPr/>
          <a:lstStyle>
            <a:lvl1pPr>
              <a:defRPr sz="1000">
                <a:latin typeface="Trebuchet MS" panose="020B0603020202020204" pitchFamily="34" charset="0"/>
              </a:defRPr>
            </a:lvl1pPr>
          </a:lstStyle>
          <a:p>
            <a:fld id="{295008BC-DA31-4D19-837B-EFA4386B05F5}" type="slidenum">
              <a:rPr lang="en-US" smtClean="0"/>
              <a:pPr/>
              <a:t>‹#›</a:t>
            </a:fld>
            <a:endParaRPr lang="en-US"/>
          </a:p>
        </p:txBody>
      </p:sp>
    </p:spTree>
    <p:extLst>
      <p:ext uri="{BB962C8B-B14F-4D97-AF65-F5344CB8AC3E}">
        <p14:creationId xmlns:p14="http://schemas.microsoft.com/office/powerpoint/2010/main" val="1430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39999" y="2971801"/>
            <a:ext cx="8786285" cy="2797175"/>
          </a:xfrm>
        </p:spPr>
        <p:txBody>
          <a:bodyPr anchor="t"/>
          <a:lstStyle>
            <a:lvl1pPr algn="l">
              <a:defRPr sz="4000" b="1" cap="none"/>
            </a:lvl1pPr>
          </a:lstStyle>
          <a:p>
            <a:r>
              <a:rPr lang="en-US"/>
              <a:t>Click to Edit Master Title Style</a:t>
            </a:r>
          </a:p>
        </p:txBody>
      </p:sp>
      <p:sp>
        <p:nvSpPr>
          <p:cNvPr id="3" name="Text Placeholder 2"/>
          <p:cNvSpPr>
            <a:spLocks noGrp="1"/>
          </p:cNvSpPr>
          <p:nvPr>
            <p:ph type="body" idx="1" hasCustomPrompt="1"/>
          </p:nvPr>
        </p:nvSpPr>
        <p:spPr>
          <a:xfrm>
            <a:off x="2539999" y="1676402"/>
            <a:ext cx="8786284" cy="12953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263113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68093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5008BC-DA31-4D19-837B-EFA4386B05F5}" type="slidenum">
              <a:rPr lang="en-US" smtClean="0"/>
              <a:t>‹#›</a:t>
            </a:fld>
            <a:endParaRPr lang="en-US"/>
          </a:p>
        </p:txBody>
      </p:sp>
    </p:spTree>
    <p:extLst>
      <p:ext uri="{BB962C8B-B14F-4D97-AF65-F5344CB8AC3E}">
        <p14:creationId xmlns:p14="http://schemas.microsoft.com/office/powerpoint/2010/main" val="406198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193" y="1600201"/>
            <a:ext cx="4702177"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95008BC-DA31-4D19-837B-EFA4386B05F5}" type="slidenum">
              <a:rPr lang="en-US" smtClean="0"/>
              <a:t>‹#›</a:t>
            </a:fld>
            <a:endParaRPr lang="en-US"/>
          </a:p>
        </p:txBody>
      </p:sp>
      <p:sp>
        <p:nvSpPr>
          <p:cNvPr id="9" name="Content Placeholder 2"/>
          <p:cNvSpPr>
            <a:spLocks noGrp="1"/>
          </p:cNvSpPr>
          <p:nvPr>
            <p:ph sz="half" idx="13"/>
          </p:nvPr>
        </p:nvSpPr>
        <p:spPr>
          <a:xfrm>
            <a:off x="6766816" y="1600200"/>
            <a:ext cx="4702177"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36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5008BC-DA31-4D19-837B-EFA4386B05F5}" type="slidenum">
              <a:rPr lang="en-US" smtClean="0"/>
              <a:t>‹#›</a:t>
            </a:fld>
            <a:endParaRPr lang="en-US"/>
          </a:p>
        </p:txBody>
      </p:sp>
      <p:sp>
        <p:nvSpPr>
          <p:cNvPr id="5" name="Rectangle 4"/>
          <p:cNvSpPr/>
          <p:nvPr userDrawn="1"/>
        </p:nvSpPr>
        <p:spPr>
          <a:xfrm>
            <a:off x="0" y="0"/>
            <a:ext cx="304800" cy="6858000"/>
          </a:xfrm>
          <a:prstGeom prst="rect">
            <a:avLst/>
          </a:prstGeom>
          <a:solidFill>
            <a:srgbClr val="BED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p:cNvSpPr>
            <a:spLocks noGrp="1"/>
          </p:cNvSpPr>
          <p:nvPr>
            <p:ph type="title"/>
          </p:nvPr>
        </p:nvSpPr>
        <p:spPr>
          <a:xfrm>
            <a:off x="508000" y="428769"/>
            <a:ext cx="11324856" cy="662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Box 8"/>
          <p:cNvSpPr txBox="1"/>
          <p:nvPr userDrawn="1"/>
        </p:nvSpPr>
        <p:spPr>
          <a:xfrm>
            <a:off x="4978618" y="6567715"/>
            <a:ext cx="3023949" cy="215444"/>
          </a:xfrm>
          <a:prstGeom prst="rect">
            <a:avLst/>
          </a:prstGeom>
          <a:noFill/>
        </p:spPr>
        <p:txBody>
          <a:bodyPr wrap="square" rtlCol="0">
            <a:spAutoFit/>
          </a:bodyPr>
          <a:lstStyle/>
          <a:p>
            <a:r>
              <a:rPr lang="en-US" sz="800" dirty="0"/>
              <a:t>Internal</a:t>
            </a:r>
            <a:r>
              <a:rPr lang="en-US" sz="800" baseline="0" dirty="0"/>
              <a:t> Distribution—Not for Public Release</a:t>
            </a:r>
            <a:endParaRPr lang="en-US" sz="800" dirty="0"/>
          </a:p>
        </p:txBody>
      </p:sp>
    </p:spTree>
    <p:extLst>
      <p:ext uri="{BB962C8B-B14F-4D97-AF65-F5344CB8AC3E}">
        <p14:creationId xmlns:p14="http://schemas.microsoft.com/office/powerpoint/2010/main" val="99104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1044156" y="2568939"/>
            <a:ext cx="6136217"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1"/>
            <a:ext cx="543099"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cxnSp>
        <p:nvCxnSpPr>
          <p:cNvPr id="15" name="Straight Connector 14"/>
          <p:cNvCxnSpPr/>
          <p:nvPr userDrawn="1"/>
        </p:nvCxnSpPr>
        <p:spPr bwMode="auto">
          <a:xfrm>
            <a:off x="1098200" y="2448468"/>
            <a:ext cx="10593057"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
        <p:nvSpPr>
          <p:cNvPr id="14" name="Rectangle 13"/>
          <p:cNvSpPr/>
          <p:nvPr userDrawn="1"/>
        </p:nvSpPr>
        <p:spPr bwMode="auto">
          <a:xfrm>
            <a:off x="0" y="2510288"/>
            <a:ext cx="54309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pic>
        <p:nvPicPr>
          <p:cNvPr id="4" name="Picture 3" descr="cms_logo.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47200" y="6019800"/>
            <a:ext cx="2438400" cy="6604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6477000"/>
            <a:ext cx="1724837" cy="381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
        <p:nvSpPr>
          <p:cNvPr id="6" name="Slide Number Placeholder 5"/>
          <p:cNvSpPr>
            <a:spLocks noGrp="1"/>
          </p:cNvSpPr>
          <p:nvPr>
            <p:ph type="sldNum" sz="quarter" idx="4"/>
          </p:nvPr>
        </p:nvSpPr>
        <p:spPr>
          <a:xfrm>
            <a:off x="11198440" y="93030"/>
            <a:ext cx="661021" cy="180918"/>
          </a:xfrm>
          <a:prstGeom prst="rect">
            <a:avLst/>
          </a:prstGeom>
        </p:spPr>
        <p:txBody>
          <a:bodyPr vert="horz" lIns="91440" tIns="45720" rIns="91440" bIns="45720" rtlCol="0" anchor="b"/>
          <a:lstStyle>
            <a:lvl1pPr algn="ctr">
              <a:defRPr lang="en-US" smtClean="0"/>
            </a:lvl1pPr>
          </a:lstStyle>
          <a:p>
            <a:fld id="{295008BC-DA31-4D19-837B-EFA4386B05F5}" type="slidenum">
              <a:rPr lang="en-US" smtClean="0"/>
              <a:pPr/>
              <a:t>‹#›</a:t>
            </a:fld>
            <a:endParaRPr lang="en-US" dirty="0"/>
          </a:p>
        </p:txBody>
      </p:sp>
      <p:cxnSp>
        <p:nvCxnSpPr>
          <p:cNvPr id="3" name="Straight Connector 2"/>
          <p:cNvCxnSpPr>
            <a:stCxn id="6" idx="3"/>
            <a:endCxn id="6" idx="3"/>
          </p:cNvCxnSpPr>
          <p:nvPr userDrawn="1"/>
        </p:nvCxnSpPr>
        <p:spPr>
          <a:xfrm>
            <a:off x="11859461"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11785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2776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192" y="726480"/>
            <a:ext cx="9956800" cy="7124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12192" y="1559470"/>
            <a:ext cx="9956800" cy="4566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68992" y="6492876"/>
            <a:ext cx="723008" cy="365125"/>
          </a:xfrm>
          <a:prstGeom prst="rect">
            <a:avLst/>
          </a:prstGeom>
        </p:spPr>
        <p:txBody>
          <a:bodyPr vert="horz" lIns="91440" tIns="45720" rIns="91440" bIns="45720" rtlCol="0" anchor="ctr"/>
          <a:lstStyle>
            <a:lvl1pPr algn="r">
              <a:defRPr sz="1000">
                <a:solidFill>
                  <a:schemeClr val="tx1">
                    <a:tint val="75000"/>
                  </a:schemeClr>
                </a:solidFill>
                <a:latin typeface="Trebuchet MS" panose="020B0603020202020204" pitchFamily="34" charset="0"/>
              </a:defRPr>
            </a:lvl1pPr>
          </a:lstStyle>
          <a:p>
            <a:fld id="{295008BC-DA31-4D19-837B-EFA4386B05F5}" type="slidenum">
              <a:rPr lang="en-US" smtClean="0"/>
              <a:pPr/>
              <a:t>‹#›</a:t>
            </a:fld>
            <a:endParaRPr lang="en-US"/>
          </a:p>
        </p:txBody>
      </p:sp>
      <p:sp>
        <p:nvSpPr>
          <p:cNvPr id="7" name="Rectangle 6"/>
          <p:cNvSpPr/>
          <p:nvPr userDrawn="1"/>
        </p:nvSpPr>
        <p:spPr>
          <a:xfrm>
            <a:off x="0" y="0"/>
            <a:ext cx="1320800" cy="6858000"/>
          </a:xfrm>
          <a:prstGeom prst="rect">
            <a:avLst/>
          </a:prstGeom>
          <a:solidFill>
            <a:srgbClr val="BED1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rotWithShape="1">
          <a:blip r:embed="rId12">
            <a:extLst>
              <a:ext uri="{28A0092B-C50C-407E-A947-70E740481C1C}">
                <a14:useLocalDpi xmlns:a14="http://schemas.microsoft.com/office/drawing/2010/main" val="0"/>
              </a:ext>
            </a:extLst>
          </a:blip>
          <a:srcRect l="7692" r="23077"/>
          <a:stretch/>
        </p:blipFill>
        <p:spPr>
          <a:xfrm>
            <a:off x="-508000" y="56828"/>
            <a:ext cx="1828800" cy="705173"/>
          </a:xfrm>
          <a:prstGeom prst="rect">
            <a:avLst/>
          </a:prstGeom>
        </p:spPr>
      </p:pic>
      <p:sp>
        <p:nvSpPr>
          <p:cNvPr id="5" name="TextBox 4"/>
          <p:cNvSpPr txBox="1"/>
          <p:nvPr userDrawn="1"/>
        </p:nvSpPr>
        <p:spPr>
          <a:xfrm>
            <a:off x="4284956" y="6567715"/>
            <a:ext cx="3717611" cy="215444"/>
          </a:xfrm>
          <a:prstGeom prst="rect">
            <a:avLst/>
          </a:prstGeom>
          <a:noFill/>
        </p:spPr>
        <p:txBody>
          <a:bodyPr wrap="square" rtlCol="0">
            <a:spAutoFit/>
          </a:bodyPr>
          <a:lstStyle/>
          <a:p>
            <a:pPr algn="ctr"/>
            <a:r>
              <a:rPr lang="en-US" sz="800"/>
              <a:t>Internal</a:t>
            </a:r>
            <a:r>
              <a:rPr lang="en-US" sz="800" baseline="0"/>
              <a:t> Distribution Only—Not </a:t>
            </a:r>
            <a:r>
              <a:rPr lang="en-US" sz="800" baseline="0" dirty="0"/>
              <a:t>for Public Release</a:t>
            </a:r>
            <a:endParaRPr lang="en-US" sz="800" dirty="0"/>
          </a:p>
        </p:txBody>
      </p:sp>
    </p:spTree>
    <p:extLst>
      <p:ext uri="{BB962C8B-B14F-4D97-AF65-F5344CB8AC3E}">
        <p14:creationId xmlns:p14="http://schemas.microsoft.com/office/powerpoint/2010/main" val="18204686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49" r:id="rId8"/>
    <p:sldLayoutId id="2147483650" r:id="rId9"/>
    <p:sldLayoutId id="2147483658" r:id="rId10"/>
  </p:sldLayoutIdLst>
  <p:hf hdr="0" ftr="0" dt="0"/>
  <p:txStyles>
    <p:titleStyle>
      <a:lvl1pPr algn="l" defTabSz="914400" rtl="0" eaLnBrk="1" latinLnBrk="0" hangingPunct="1">
        <a:spcBef>
          <a:spcPct val="0"/>
        </a:spcBef>
        <a:buNone/>
        <a:defRPr sz="2800" kern="1200">
          <a:solidFill>
            <a:schemeClr val="tx2"/>
          </a:solidFill>
          <a:latin typeface="Trebuchet MS" panose="020B0603020202020204" pitchFamily="34" charset="0"/>
          <a:ea typeface="+mj-ea"/>
          <a:cs typeface="+mj-cs"/>
        </a:defRPr>
      </a:lvl1pPr>
    </p:titleStyle>
    <p:bodyStyle>
      <a:lvl1pPr marL="342900" indent="-230188" algn="l" defTabSz="914400" rtl="0" eaLnBrk="1" latinLnBrk="0" hangingPunct="1">
        <a:lnSpc>
          <a:spcPct val="120000"/>
        </a:lnSpc>
        <a:spcBef>
          <a:spcPts val="0"/>
        </a:spcBef>
        <a:spcAft>
          <a:spcPts val="600"/>
        </a:spcAft>
        <a:buFont typeface="Wingdings" panose="05000000000000000000" pitchFamily="2" charset="2"/>
        <a:buChar char="§"/>
        <a:defRPr lang="en-US" sz="1800" kern="1200" smtClean="0">
          <a:solidFill>
            <a:schemeClr val="tx1"/>
          </a:solidFill>
          <a:latin typeface="Trebuchet MS" panose="020B0603020202020204" pitchFamily="34" charset="0"/>
          <a:ea typeface="+mn-ea"/>
          <a:cs typeface="+mn-cs"/>
        </a:defRPr>
      </a:lvl1pPr>
      <a:lvl2pPr marL="742950" indent="-285750" algn="l" defTabSz="914400" rtl="0" eaLnBrk="1" latinLnBrk="0" hangingPunct="1">
        <a:lnSpc>
          <a:spcPct val="120000"/>
        </a:lnSpc>
        <a:spcBef>
          <a:spcPts val="0"/>
        </a:spcBef>
        <a:spcAft>
          <a:spcPts val="600"/>
        </a:spcAft>
        <a:buFont typeface="Arial" pitchFamily="34" charset="0"/>
        <a:buChar char="–"/>
        <a:defRPr lang="en-US" sz="1800" kern="1200" smtClean="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120000"/>
        </a:lnSpc>
        <a:spcBef>
          <a:spcPts val="0"/>
        </a:spcBef>
        <a:spcAft>
          <a:spcPts val="600"/>
        </a:spcAft>
        <a:buFont typeface="Wingdings" panose="05000000000000000000" pitchFamily="2" charset="2"/>
        <a:buChar char="§"/>
        <a:defRPr lang="en-US" sz="1800" kern="1200" smtClean="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120000"/>
        </a:lnSpc>
        <a:spcBef>
          <a:spcPts val="0"/>
        </a:spcBef>
        <a:spcAft>
          <a:spcPts val="600"/>
        </a:spcAft>
        <a:buFont typeface="Arial" pitchFamily="34" charset="0"/>
        <a:buChar char="–"/>
        <a:defRPr lang="en-US" sz="1800" kern="1200" smtClean="0">
          <a:solidFill>
            <a:schemeClr val="tx1"/>
          </a:solidFill>
          <a:latin typeface="Trebuchet MS" panose="020B0603020202020204" pitchFamily="34" charset="0"/>
          <a:ea typeface="+mn-ea"/>
          <a:cs typeface="+mn-cs"/>
        </a:defRPr>
      </a:lvl4pPr>
      <a:lvl5pPr marL="2114550" indent="-285750" algn="l" defTabSz="914400" rtl="0" eaLnBrk="1" latinLnBrk="0" hangingPunct="1">
        <a:lnSpc>
          <a:spcPct val="120000"/>
        </a:lnSpc>
        <a:spcBef>
          <a:spcPts val="0"/>
        </a:spcBef>
        <a:spcAft>
          <a:spcPts val="600"/>
        </a:spcAft>
        <a:buFont typeface="Wingdings" panose="05000000000000000000" pitchFamily="2" charset="2"/>
        <a:buChar char="§"/>
        <a:defRPr lang="en-US"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286000" y="2980422"/>
            <a:ext cx="7868354" cy="2853175"/>
          </a:xfrm>
          <a:prstGeom prst="rect">
            <a:avLst/>
          </a:prstGeom>
        </p:spPr>
      </p:pic>
      <p:sp>
        <p:nvSpPr>
          <p:cNvPr id="9" name="Subtitle 4"/>
          <p:cNvSpPr>
            <a:spLocks noGrp="1"/>
          </p:cNvSpPr>
          <p:nvPr>
            <p:ph type="subTitle" idx="1"/>
          </p:nvPr>
        </p:nvSpPr>
        <p:spPr>
          <a:xfrm>
            <a:off x="2286000" y="1957910"/>
            <a:ext cx="7523480" cy="535531"/>
          </a:xfrm>
        </p:spPr>
        <p:txBody>
          <a:bodyPr wrap="square">
            <a:spAutoFit/>
          </a:bodyPr>
          <a:lstStyle/>
          <a:p>
            <a:pPr>
              <a:buClr>
                <a:srgbClr val="80A644"/>
              </a:buClr>
              <a:buSzPct val="85000"/>
              <a:defRPr/>
            </a:pPr>
            <a:r>
              <a:rPr lang="en-US" sz="2400" dirty="0" smtClean="0"/>
              <a:t>Reference Architecture Update </a:t>
            </a:r>
            <a:r>
              <a:rPr lang="mr-IN" sz="2400" dirty="0" smtClean="0"/>
              <a:t>–</a:t>
            </a:r>
            <a:r>
              <a:rPr lang="en-US" sz="2400" dirty="0" smtClean="0"/>
              <a:t> June 23, 2017</a:t>
            </a:r>
            <a:endParaRPr lang="en-US" sz="2400" dirty="0"/>
          </a:p>
        </p:txBody>
      </p:sp>
      <p:sp>
        <p:nvSpPr>
          <p:cNvPr id="8" name="TextBox 7"/>
          <p:cNvSpPr txBox="1"/>
          <p:nvPr/>
        </p:nvSpPr>
        <p:spPr>
          <a:xfrm>
            <a:off x="2209800" y="420735"/>
            <a:ext cx="6553200" cy="304800"/>
          </a:xfrm>
          <a:prstGeom prst="rect">
            <a:avLst/>
          </a:prstGeom>
          <a:noFill/>
        </p:spPr>
        <p:txBody>
          <a:bodyPr wrap="none" rtlCol="0" anchor="ctr" anchorCtr="0">
            <a:noAutofit/>
          </a:bodyPr>
          <a:lstStyle/>
          <a:p>
            <a:pPr>
              <a:defRPr/>
            </a:pPr>
            <a:r>
              <a:rPr lang="en-US" sz="1200" spc="300" dirty="0">
                <a:solidFill>
                  <a:schemeClr val="tx2"/>
                </a:solidFill>
                <a:latin typeface="Arial Black" panose="020B0A04020102020204" pitchFamily="34" charset="0"/>
              </a:rPr>
              <a:t>CMS ALLIANCE TO MODERNIZE HEALTHCARE</a:t>
            </a:r>
          </a:p>
        </p:txBody>
      </p:sp>
      <p:sp>
        <p:nvSpPr>
          <p:cNvPr id="2" name="Title 1"/>
          <p:cNvSpPr>
            <a:spLocks noGrp="1"/>
          </p:cNvSpPr>
          <p:nvPr>
            <p:ph type="ctrTitle"/>
          </p:nvPr>
        </p:nvSpPr>
        <p:spPr>
          <a:xfrm>
            <a:off x="2286000" y="920588"/>
            <a:ext cx="7086600" cy="1066800"/>
          </a:xfrm>
        </p:spPr>
        <p:txBody>
          <a:bodyPr>
            <a:normAutofit/>
          </a:bodyPr>
          <a:lstStyle/>
          <a:p>
            <a:r>
              <a:rPr lang="en-US" sz="3200" b="1" spc="140" dirty="0"/>
              <a:t>Advancing the Medicaid IT Enterprise Project </a:t>
            </a:r>
            <a:endParaRPr lang="en-US" sz="3200" dirty="0"/>
          </a:p>
        </p:txBody>
      </p:sp>
    </p:spTree>
    <p:extLst>
      <p:ext uri="{BB962C8B-B14F-4D97-AF65-F5344CB8AC3E}">
        <p14:creationId xmlns:p14="http://schemas.microsoft.com/office/powerpoint/2010/main" val="1537994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a:xfrm>
            <a:off x="1512192" y="1524000"/>
            <a:ext cx="9956800" cy="4566694"/>
          </a:xfrm>
        </p:spPr>
        <p:txBody>
          <a:bodyPr/>
          <a:lstStyle/>
          <a:p>
            <a:r>
              <a:rPr lang="en-US" dirty="0" smtClean="0"/>
              <a:t>Comments on reference architecture brief </a:t>
            </a:r>
          </a:p>
          <a:p>
            <a:r>
              <a:rPr lang="en-US" dirty="0" smtClean="0"/>
              <a:t>State </a:t>
            </a:r>
            <a:r>
              <a:rPr lang="en-US" dirty="0" smtClean="0"/>
              <a:t>/ Vendor Scan Update</a:t>
            </a:r>
          </a:p>
          <a:p>
            <a:r>
              <a:rPr lang="en-US" dirty="0" smtClean="0"/>
              <a:t>Reference Architecture Working Group Update</a:t>
            </a:r>
          </a:p>
          <a:p>
            <a:r>
              <a:rPr lang="en-US" dirty="0" smtClean="0"/>
              <a:t>MESC Preconference</a:t>
            </a:r>
          </a:p>
          <a:p>
            <a:r>
              <a:rPr lang="en-US" dirty="0" smtClean="0"/>
              <a:t>Sessions for HIMSS 2018 Conference</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2</a:t>
            </a:fld>
            <a:endParaRPr lang="en-US"/>
          </a:p>
        </p:txBody>
      </p:sp>
    </p:spTree>
    <p:extLst>
      <p:ext uri="{BB962C8B-B14F-4D97-AF65-F5344CB8AC3E}">
        <p14:creationId xmlns:p14="http://schemas.microsoft.com/office/powerpoint/2010/main" val="883398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Reference Architecture brief</a:t>
            </a:r>
            <a:endParaRPr lang="en-US" dirty="0"/>
          </a:p>
        </p:txBody>
      </p:sp>
      <p:sp>
        <p:nvSpPr>
          <p:cNvPr id="3" name="Content Placeholder 2"/>
          <p:cNvSpPr>
            <a:spLocks noGrp="1"/>
          </p:cNvSpPr>
          <p:nvPr>
            <p:ph idx="1"/>
          </p:nvPr>
        </p:nvSpPr>
        <p:spPr>
          <a:xfrm>
            <a:off x="1512192" y="1559470"/>
            <a:ext cx="9956800" cy="4841330"/>
          </a:xfrm>
        </p:spPr>
        <p:txBody>
          <a:bodyPr>
            <a:normAutofit/>
          </a:bodyPr>
          <a:lstStyle/>
          <a:p>
            <a:r>
              <a:rPr lang="en-US" dirty="0" smtClean="0"/>
              <a:t>Sent to Eugene for review on </a:t>
            </a:r>
            <a:r>
              <a:rPr lang="en-US" dirty="0" smtClean="0"/>
              <a:t>6/28</a:t>
            </a:r>
          </a:p>
          <a:p>
            <a:r>
              <a:rPr lang="en-US" dirty="0" smtClean="0"/>
              <a:t>Any comments?</a:t>
            </a:r>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3</a:t>
            </a:fld>
            <a:endParaRPr lang="en-US"/>
          </a:p>
        </p:txBody>
      </p:sp>
    </p:spTree>
    <p:extLst>
      <p:ext uri="{BB962C8B-B14F-4D97-AF65-F5344CB8AC3E}">
        <p14:creationId xmlns:p14="http://schemas.microsoft.com/office/powerpoint/2010/main" val="208648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Vendor Scan Update</a:t>
            </a:r>
            <a:endParaRPr lang="en-US" dirty="0"/>
          </a:p>
        </p:txBody>
      </p:sp>
      <p:sp>
        <p:nvSpPr>
          <p:cNvPr id="3" name="Content Placeholder 2"/>
          <p:cNvSpPr>
            <a:spLocks noGrp="1"/>
          </p:cNvSpPr>
          <p:nvPr>
            <p:ph idx="1"/>
          </p:nvPr>
        </p:nvSpPr>
        <p:spPr>
          <a:xfrm>
            <a:off x="1512192" y="1559470"/>
            <a:ext cx="10070208" cy="4841330"/>
          </a:xfrm>
        </p:spPr>
        <p:txBody>
          <a:bodyPr>
            <a:normAutofit/>
          </a:bodyPr>
          <a:lstStyle/>
          <a:p>
            <a:r>
              <a:rPr lang="en-US" dirty="0" smtClean="0"/>
              <a:t>Wrote summary, packaged spreadsheet and artifacts for review by project team</a:t>
            </a:r>
          </a:p>
          <a:p>
            <a:r>
              <a:rPr lang="en-US" dirty="0" smtClean="0"/>
              <a:t>Conducted IT scan meeting with </a:t>
            </a:r>
            <a:r>
              <a:rPr lang="en-US" dirty="0" err="1" smtClean="0"/>
              <a:t>Conduent</a:t>
            </a:r>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4</a:t>
            </a:fld>
            <a:endParaRPr lang="en-US"/>
          </a:p>
        </p:txBody>
      </p:sp>
    </p:spTree>
    <p:extLst>
      <p:ext uri="{BB962C8B-B14F-4D97-AF65-F5344CB8AC3E}">
        <p14:creationId xmlns:p14="http://schemas.microsoft.com/office/powerpoint/2010/main" val="836149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 Working Group (RAWG)</a:t>
            </a:r>
            <a:endParaRPr lang="en-US" dirty="0"/>
          </a:p>
        </p:txBody>
      </p:sp>
      <p:sp>
        <p:nvSpPr>
          <p:cNvPr id="3" name="Content Placeholder 2"/>
          <p:cNvSpPr>
            <a:spLocks noGrp="1"/>
          </p:cNvSpPr>
          <p:nvPr>
            <p:ph idx="1"/>
          </p:nvPr>
        </p:nvSpPr>
        <p:spPr/>
        <p:txBody>
          <a:bodyPr>
            <a:normAutofit/>
          </a:bodyPr>
          <a:lstStyle/>
          <a:p>
            <a:r>
              <a:rPr lang="en-US" dirty="0" smtClean="0"/>
              <a:t>Last Week</a:t>
            </a:r>
          </a:p>
          <a:p>
            <a:pPr lvl="1"/>
            <a:r>
              <a:rPr lang="en-US" dirty="0" smtClean="0"/>
              <a:t>Provided schedule for shared services portion of RA as an example</a:t>
            </a:r>
            <a:endParaRPr lang="en-US" dirty="0" smtClean="0"/>
          </a:p>
          <a:p>
            <a:pPr lvl="1"/>
            <a:r>
              <a:rPr lang="en-US" dirty="0" smtClean="0"/>
              <a:t>Confirmed commitments at executive level by WG members</a:t>
            </a:r>
            <a:endParaRPr lang="en-US" dirty="0" smtClean="0"/>
          </a:p>
          <a:p>
            <a:r>
              <a:rPr lang="en-US" dirty="0" smtClean="0"/>
              <a:t>This </a:t>
            </a:r>
            <a:r>
              <a:rPr lang="en-US" dirty="0" smtClean="0"/>
              <a:t>week</a:t>
            </a:r>
          </a:p>
          <a:p>
            <a:pPr lvl="1"/>
            <a:r>
              <a:rPr lang="en-US" dirty="0" smtClean="0"/>
              <a:t>Present template to create service definitions</a:t>
            </a:r>
          </a:p>
          <a:p>
            <a:pPr lvl="2"/>
            <a:r>
              <a:rPr lang="en-US" dirty="0" smtClean="0"/>
              <a:t>Vermont providing business process and object definition </a:t>
            </a:r>
            <a:r>
              <a:rPr lang="en-US" dirty="0"/>
              <a:t>templates</a:t>
            </a:r>
            <a:endParaRPr lang="en-US" dirty="0" smtClean="0"/>
          </a:p>
          <a:p>
            <a:pPr lvl="2"/>
            <a:r>
              <a:rPr lang="en-US" dirty="0" smtClean="0"/>
              <a:t>MITRE providing resource definition and API definition templates</a:t>
            </a:r>
            <a:endParaRPr lang="en-US" dirty="0" smtClean="0"/>
          </a:p>
          <a:p>
            <a:pPr lvl="1"/>
            <a:r>
              <a:rPr lang="en-US" dirty="0" smtClean="0"/>
              <a:t>Member schedules for development of service definitions</a:t>
            </a:r>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5</a:t>
            </a:fld>
            <a:endParaRPr lang="en-US"/>
          </a:p>
        </p:txBody>
      </p:sp>
    </p:spTree>
    <p:extLst>
      <p:ext uri="{BB962C8B-B14F-4D97-AF65-F5344CB8AC3E}">
        <p14:creationId xmlns:p14="http://schemas.microsoft.com/office/powerpoint/2010/main" val="24226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MESC Preconference</a:t>
            </a:r>
            <a:endParaRPr lang="en-US" dirty="0"/>
          </a:p>
        </p:txBody>
      </p:sp>
      <p:sp>
        <p:nvSpPr>
          <p:cNvPr id="3" name="Content Placeholder 2"/>
          <p:cNvSpPr>
            <a:spLocks noGrp="1"/>
          </p:cNvSpPr>
          <p:nvPr>
            <p:ph idx="1"/>
          </p:nvPr>
        </p:nvSpPr>
        <p:spPr/>
        <p:txBody>
          <a:bodyPr/>
          <a:lstStyle/>
          <a:p>
            <a:r>
              <a:rPr lang="en-US" dirty="0" smtClean="0"/>
              <a:t>Received feedback from QA and integrating</a:t>
            </a:r>
          </a:p>
          <a:p>
            <a:r>
              <a:rPr lang="en-US" dirty="0" smtClean="0"/>
              <a:t>Will incorporate latest RAWG feedback up to 8/7 into presentation, if possible</a:t>
            </a:r>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6</a:t>
            </a:fld>
            <a:endParaRPr lang="en-US"/>
          </a:p>
        </p:txBody>
      </p:sp>
    </p:spTree>
    <p:extLst>
      <p:ext uri="{BB962C8B-B14F-4D97-AF65-F5344CB8AC3E}">
        <p14:creationId xmlns:p14="http://schemas.microsoft.com/office/powerpoint/2010/main" val="12716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for HIMSS 2018</a:t>
            </a:r>
            <a:endParaRPr lang="en-US" dirty="0"/>
          </a:p>
        </p:txBody>
      </p:sp>
      <p:sp>
        <p:nvSpPr>
          <p:cNvPr id="3" name="Content Placeholder 2"/>
          <p:cNvSpPr>
            <a:spLocks noGrp="1"/>
          </p:cNvSpPr>
          <p:nvPr>
            <p:ph idx="1"/>
          </p:nvPr>
        </p:nvSpPr>
        <p:spPr/>
        <p:txBody>
          <a:bodyPr/>
          <a:lstStyle/>
          <a:p>
            <a:r>
              <a:rPr lang="en-US" dirty="0" smtClean="0"/>
              <a:t>Preparing two abstracts for 7/17/2017 submission deadline:</a:t>
            </a:r>
          </a:p>
          <a:p>
            <a:pPr lvl="1"/>
            <a:r>
              <a:rPr lang="en-US" dirty="0" smtClean="0"/>
              <a:t>Medicaid Reference Architecture: Dave Hill, </a:t>
            </a:r>
            <a:r>
              <a:rPr lang="en-US" dirty="0" err="1" smtClean="0"/>
              <a:t>Anshuman</a:t>
            </a:r>
            <a:r>
              <a:rPr lang="en-US" dirty="0" smtClean="0"/>
              <a:t> Sharma</a:t>
            </a:r>
          </a:p>
          <a:p>
            <a:pPr lvl="1"/>
            <a:r>
              <a:rPr lang="en-US" dirty="0" smtClean="0"/>
              <a:t>eCQMs and Open Source Tools: Dave Hill, Dr. </a:t>
            </a:r>
            <a:r>
              <a:rPr lang="en-US" dirty="0" err="1" smtClean="0"/>
              <a:t>Seong</a:t>
            </a:r>
            <a:r>
              <a:rPr lang="en-US" dirty="0" smtClean="0"/>
              <a:t> Ki </a:t>
            </a:r>
            <a:r>
              <a:rPr lang="en-US" dirty="0" err="1" smtClean="0"/>
              <a:t>Mun</a:t>
            </a:r>
            <a:r>
              <a:rPr lang="en-US" dirty="0" smtClean="0"/>
              <a:t> (CEO, OSEHRA)</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95008BC-DA31-4D19-837B-EFA4386B05F5}" type="slidenum">
              <a:rPr lang="en-US" smtClean="0"/>
              <a:pPr/>
              <a:t>7</a:t>
            </a:fld>
            <a:endParaRPr lang="en-US"/>
          </a:p>
        </p:txBody>
      </p:sp>
    </p:spTree>
    <p:extLst>
      <p:ext uri="{BB962C8B-B14F-4D97-AF65-F5344CB8AC3E}">
        <p14:creationId xmlns:p14="http://schemas.microsoft.com/office/powerpoint/2010/main" val="175361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HIMSS 2018 Reference Architecture Abstract</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spcAft>
                <a:spcPts val="0"/>
              </a:spcAft>
              <a:buNone/>
            </a:pPr>
            <a:r>
              <a:rPr lang="en-US" dirty="0" smtClean="0"/>
              <a:t>“</a:t>
            </a:r>
            <a:r>
              <a:rPr lang="en-US" dirty="0"/>
              <a:t>States’ IT systems are critical for successful operation of Medicaid, the nation’s largest public health insurance program. Increasingly, modular and interoperable Medicaid IT systems are becoming vital for making sure that programs are able to address the changing needs of the beneficiaries, stay in compliance with regulations, and result in reducing program costs per beneficiary. A Medicaid Reference Architecture (RA) defines a standard, extensible set of business processes, object definitions, and application programming interfaces (APIs) for State Medicaid Agencies and provides technical specifications to help ensure interoperability and reusability of modules and information across multi-organization, multi-vendor, and multi-technology systems nationwide. This session will discuss the goals, principles, and guiding practices for a nationwide Medicaid architecture and will present service definitions for key Medicaid functional areas to generate discussion and feedback</a:t>
            </a:r>
            <a:r>
              <a:rPr lang="en-US" dirty="0" smtClean="0"/>
              <a: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8</a:t>
            </a:fld>
            <a:endParaRPr lang="en-US"/>
          </a:p>
        </p:txBody>
      </p:sp>
    </p:spTree>
    <p:extLst>
      <p:ext uri="{BB962C8B-B14F-4D97-AF65-F5344CB8AC3E}">
        <p14:creationId xmlns:p14="http://schemas.microsoft.com/office/powerpoint/2010/main" val="112872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HIMSS 2018 eCQMs and Open Source Tools Abstract</a:t>
            </a:r>
            <a:endParaRPr lang="en-US" dirty="0"/>
          </a:p>
        </p:txBody>
      </p:sp>
      <p:sp>
        <p:nvSpPr>
          <p:cNvPr id="3" name="Content Placeholder 2"/>
          <p:cNvSpPr>
            <a:spLocks noGrp="1"/>
          </p:cNvSpPr>
          <p:nvPr>
            <p:ph idx="1"/>
          </p:nvPr>
        </p:nvSpPr>
        <p:spPr>
          <a:xfrm>
            <a:off x="1512192" y="1559470"/>
            <a:ext cx="9956800" cy="4933406"/>
          </a:xfrm>
        </p:spPr>
        <p:txBody>
          <a:bodyPr>
            <a:normAutofit fontScale="92500" lnSpcReduction="20000"/>
          </a:bodyPr>
          <a:lstStyle/>
          <a:p>
            <a:pPr marL="0" lvl="2" indent="0">
              <a:lnSpc>
                <a:spcPct val="100000"/>
              </a:lnSpc>
              <a:spcAft>
                <a:spcPts val="0"/>
              </a:spcAft>
              <a:buNone/>
            </a:pPr>
            <a:r>
              <a:rPr lang="en-US" dirty="0"/>
              <a:t>“CQMs quantify quality in our health care system. Measuring and reporting CQMs helps to ensure the care provided is of optimum quality. These measures must be computed with high degree of accuracy, transparency and confidence as the measures could have significant impacts in care delivery process, care professionals and financial health of the care community.  To achieve these policy goals, the Center for Medical Service (CMS) has been leading development of standards, models, vocabularies, and these are updated regularly to assist the community in their reporting process.  Additionally, the CMS is developing software tools and releasing them as open source software to be adopted by the healthcare community.  Often these codes are implementation of a reference architecture, and they require additional modifications and functionalities for them to be optimum tools of the end users. </a:t>
            </a:r>
          </a:p>
          <a:p>
            <a:pPr marL="0" lvl="2" indent="0">
              <a:lnSpc>
                <a:spcPct val="100000"/>
              </a:lnSpc>
              <a:spcAft>
                <a:spcPts val="0"/>
              </a:spcAft>
              <a:buNone/>
            </a:pPr>
            <a:endParaRPr lang="en-US" dirty="0"/>
          </a:p>
          <a:p>
            <a:pPr marL="0" lvl="2" indent="0">
              <a:lnSpc>
                <a:spcPct val="100000"/>
              </a:lnSpc>
              <a:spcAft>
                <a:spcPts val="0"/>
              </a:spcAft>
              <a:buNone/>
            </a:pPr>
            <a:r>
              <a:rPr lang="en-US" dirty="0" smtClean="0"/>
              <a:t>“This </a:t>
            </a:r>
            <a:r>
              <a:rPr lang="en-US" dirty="0"/>
              <a:t>session will describe the open source software activities of MITRE in support </a:t>
            </a:r>
            <a:r>
              <a:rPr lang="en-US" dirty="0" smtClean="0"/>
              <a:t>of </a:t>
            </a:r>
            <a:r>
              <a:rPr lang="en-US" dirty="0"/>
              <a:t>CMS involving a suite of eCQM tools such as MAT, Bonnie, Cypress, </a:t>
            </a:r>
            <a:r>
              <a:rPr lang="en-US" dirty="0" err="1"/>
              <a:t>popHealth</a:t>
            </a:r>
            <a:r>
              <a:rPr lang="en-US" dirty="0"/>
              <a:t>, </a:t>
            </a:r>
            <a:r>
              <a:rPr lang="en-US" dirty="0" smtClean="0"/>
              <a:t>Cedar, </a:t>
            </a:r>
            <a:r>
              <a:rPr lang="en-US" dirty="0"/>
              <a:t>etc.  The availability of these </a:t>
            </a:r>
            <a:r>
              <a:rPr lang="en-US" dirty="0" smtClean="0"/>
              <a:t>projects </a:t>
            </a:r>
            <a:r>
              <a:rPr lang="en-US" dirty="0"/>
              <a:t>will be described. The presentation will then offer a case study using </a:t>
            </a:r>
            <a:r>
              <a:rPr lang="en-US" dirty="0" err="1"/>
              <a:t>popHealth</a:t>
            </a:r>
            <a:r>
              <a:rPr lang="en-US" dirty="0"/>
              <a:t> as an example of transition from government driven software development to a community based open source development to make the code more usable.  In the case of </a:t>
            </a:r>
            <a:r>
              <a:rPr lang="en-US" dirty="0" err="1"/>
              <a:t>popHealth</a:t>
            </a:r>
            <a:r>
              <a:rPr lang="en-US" dirty="0"/>
              <a:t>, OSEHRA became to home of the community after the government disengaged from the initial development support, the community successful collaborated to evolve the code to receive MU certification in 2017. We will describe how the best practice of open source was applied to sustain the government developed open source codes to benefit the greater community as an example of public-private partnership.</a:t>
            </a:r>
          </a:p>
          <a:p>
            <a:pPr marL="0" lvl="2" indent="0">
              <a:lnSpc>
                <a:spcPct val="100000"/>
              </a:lnSpc>
              <a:spcAft>
                <a:spcPts val="0"/>
              </a:spcAft>
              <a:buNone/>
            </a:pPr>
            <a:endParaRPr lang="en-US" dirty="0"/>
          </a:p>
          <a:p>
            <a:pPr marL="0" lvl="2" indent="0">
              <a:lnSpc>
                <a:spcPct val="100000"/>
              </a:lnSpc>
              <a:spcAft>
                <a:spcPts val="0"/>
              </a:spcAft>
              <a:buNone/>
            </a:pPr>
            <a:r>
              <a:rPr lang="en-US" dirty="0" smtClean="0"/>
              <a:t>“This </a:t>
            </a:r>
            <a:r>
              <a:rPr lang="en-US" dirty="0"/>
              <a:t>case study offers an important lesson that community engagement must be an integral part of any open source operations, and this community efforts must be properly financed</a:t>
            </a:r>
            <a:r>
              <a:rPr lang="en-US" dirty="0" smtClean="0"/>
              <a:t>.”</a:t>
            </a:r>
            <a:endParaRPr lang="en-US" dirty="0"/>
          </a:p>
          <a:p>
            <a:pPr marL="0" marR="0" lvl="2"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2"/>
          </p:nvPr>
        </p:nvSpPr>
        <p:spPr/>
        <p:txBody>
          <a:bodyPr/>
          <a:lstStyle/>
          <a:p>
            <a:fld id="{295008BC-DA31-4D19-837B-EFA4386B05F5}" type="slidenum">
              <a:rPr lang="en-US" smtClean="0"/>
              <a:pPr/>
              <a:t>9</a:t>
            </a:fld>
            <a:endParaRPr lang="en-US"/>
          </a:p>
        </p:txBody>
      </p:sp>
    </p:spTree>
    <p:extLst>
      <p:ext uri="{BB962C8B-B14F-4D97-AF65-F5344CB8AC3E}">
        <p14:creationId xmlns:p14="http://schemas.microsoft.com/office/powerpoint/2010/main" val="1781960925"/>
      </p:ext>
    </p:extLst>
  </p:cSld>
  <p:clrMapOvr>
    <a:masterClrMapping/>
  </p:clrMapOvr>
</p:sld>
</file>

<file path=ppt/theme/theme1.xml><?xml version="1.0" encoding="utf-8"?>
<a:theme xmlns:a="http://schemas.openxmlformats.org/drawingml/2006/main" name="Office Theme">
  <a:themeElements>
    <a:clrScheme name="MITRE Corporate Colors">
      <a:dk1>
        <a:sysClr val="windowText" lastClr="000000"/>
      </a:dk1>
      <a:lt1>
        <a:sysClr val="window" lastClr="FFFFFF"/>
      </a:lt1>
      <a:dk2>
        <a:srgbClr val="005B94"/>
      </a:dk2>
      <a:lt2>
        <a:srgbClr val="CFDEEA"/>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spPr>
      <a:bodyPr rtlCol="0" anchor="t"/>
      <a:lstStyle>
        <a:defPP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AMH Partnership--Template 20150212.potx" id="{E3E7DF17-9915-4A0A-8A69-379FC87FA219}" vid="{3B648C31-F8F5-4679-A9E6-11D93A2C8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58962E164FD14646B65BD0D4BDD40A0E" ma:contentTypeVersion="1" ma:contentTypeDescription="Materials and documents that contain MITRE authored content and other content directly attributable to MITRE and its work" ma:contentTypeScope="" ma:versionID="ab73289778e83d0700725df461c3689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e207f629e9ef5d09050449f693559770"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9D1AB3-61E6-49CE-A202-6C87A7ACF11F}">
  <ds:schemaRefs>
    <ds:schemaRef ds:uri="http://schemas.microsoft.com/office/2006/metadata/customXsn"/>
  </ds:schemaRefs>
</ds:datastoreItem>
</file>

<file path=customXml/itemProps2.xml><?xml version="1.0" encoding="utf-8"?>
<ds:datastoreItem xmlns:ds="http://schemas.openxmlformats.org/officeDocument/2006/customXml" ds:itemID="{09EA95C7-BE2A-4286-8E71-7F1724D23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F987F4-B58D-4CA5-980A-F3CE4EC64D31}">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sharepoint/v3/field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6952A377-355C-48AD-9C1C-8BDCECEA82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54627</TotalTime>
  <Words>704</Words>
  <Application>Microsoft Macintosh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 Black</vt:lpstr>
      <vt:lpstr>Calibri</vt:lpstr>
      <vt:lpstr>Helvetica LT Std</vt:lpstr>
      <vt:lpstr>Mangal</vt:lpstr>
      <vt:lpstr>Times New Roman</vt:lpstr>
      <vt:lpstr>Trebuchet MS</vt:lpstr>
      <vt:lpstr>Verdana</vt:lpstr>
      <vt:lpstr>Wingdings</vt:lpstr>
      <vt:lpstr>Arial</vt:lpstr>
      <vt:lpstr>Office Theme</vt:lpstr>
      <vt:lpstr>Advancing the Medicaid IT Enterprise Project </vt:lpstr>
      <vt:lpstr>Agenda</vt:lpstr>
      <vt:lpstr>Comments on Reference Architecture brief</vt:lpstr>
      <vt:lpstr>State / Vendor Scan Update</vt:lpstr>
      <vt:lpstr>Reference Architecture Working Group (RAWG)</vt:lpstr>
      <vt:lpstr>MESC Preconference</vt:lpstr>
      <vt:lpstr>Sessions for HIMSS 2018</vt:lpstr>
      <vt:lpstr>HIMSS 2018 Reference Architecture Abstract</vt:lpstr>
      <vt:lpstr>HIMSS 2018 eCQMs and Open Source Tools Abstract</vt:lpstr>
    </vt:vector>
  </TitlesOfParts>
  <Company>The MITRE Corporation</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Medicaid IT Enterprise DSG Director Quarterly Status 2017-01-27 wip 01-13</dc:title>
  <dc:creator>Vince Cordivano</dc:creator>
  <dc:description/>
  <cp:lastModifiedBy>Hill, Dave</cp:lastModifiedBy>
  <cp:revision>2273</cp:revision>
  <cp:lastPrinted>2017-01-20T15:08:41Z</cp:lastPrinted>
  <dcterms:created xsi:type="dcterms:W3CDTF">2012-10-22T21:49:00Z</dcterms:created>
  <dcterms:modified xsi:type="dcterms:W3CDTF">2017-07-14T13:26:58Z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0x010100823A99C636F7423283FB0D200866C6130058962E164FD14646B65BD0D4BDD40A0E</vt:lpwstr>
  </property>
  <property fmtid="{D5CDD505-2E9C-101B-9397-08002B2CF9AE}" pid="3" name="Deliverable Month">
    <vt:lpwstr>2012 October</vt:lpwstr>
  </property>
  <property fmtid="{D5CDD505-2E9C-101B-9397-08002B2CF9AE}" pid="4" name="Deliverable Type">
    <vt:lpwstr>Monthly Status Report</vt:lpwstr>
  </property>
  <property fmtid="{D5CDD505-2E9C-101B-9397-08002B2CF9AE}" pid="5" name="Document Owner">
    <vt:lpwstr>Gana Moharir</vt:lpwstr>
  </property>
</Properties>
</file>