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5"/>
  </p:sldMasterIdLst>
  <p:notesMasterIdLst>
    <p:notesMasterId r:id="rId12"/>
  </p:notesMasterIdLst>
  <p:handoutMasterIdLst>
    <p:handoutMasterId r:id="rId13"/>
  </p:handoutMasterIdLst>
  <p:sldIdLst>
    <p:sldId id="300" r:id="rId6"/>
    <p:sldId id="305" r:id="rId7"/>
    <p:sldId id="316" r:id="rId8"/>
    <p:sldId id="317" r:id="rId9"/>
    <p:sldId id="320" r:id="rId10"/>
    <p:sldId id="319" r:id="rId11"/>
  </p:sldIdLst>
  <p:sldSz cx="12192000" cy="6858000"/>
  <p:notesSz cx="7026275" cy="9312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 userDrawn="1">
          <p15:clr>
            <a:srgbClr val="A4A3A4"/>
          </p15:clr>
        </p15:guide>
        <p15:guide id="2" pos="221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y L Ziegler" initials="ALZ" lastIdx="17" clrIdx="0"/>
  <p:cmAuthor id="1" name="Fisk, Tim" initials="TF" lastIdx="6" clrIdx="1"/>
  <p:cmAuthor id="2" name="Cordivano, Vincent R." initials="CVR" lastIdx="44" clrIdx="2">
    <p:extLst/>
  </p:cmAuthor>
  <p:cmAuthor id="3" name="Moharir, Gananath D." initials="MGD" lastIdx="18" clrIdx="3">
    <p:extLst/>
  </p:cmAuthor>
  <p:cmAuthor id="4" name="Mickle, Lee" initials="ML" lastIdx="1" clrIdx="4">
    <p:extLst/>
  </p:cmAuthor>
  <p:cmAuthor id="5" name="Line, Colleen M." initials="LCM" lastIdx="2" clrIdx="5">
    <p:extLst/>
  </p:cmAuthor>
  <p:cmAuthor id="6" name="Molla, Gina M" initials="MGM" lastIdx="1" clrIdx="6">
    <p:extLst/>
  </p:cmAuthor>
  <p:cmAuthor id="7" name="Patel, Sejal" initials="PS" lastIdx="1" clrIdx="7">
    <p:extLst/>
  </p:cmAuthor>
  <p:cmAuthor id="8" name="Hill, Dave" initials="HD" lastIdx="1" clrIdx="8">
    <p:extLst/>
  </p:cmAuthor>
  <p:cmAuthor id="9" name="Hill, Dave" initials="HD [2]" lastIdx="1" clrIdx="9">
    <p:extLst/>
  </p:cmAuthor>
  <p:cmAuthor id="10" name="Hill, Dave" initials="HD [3]" lastIdx="1" clrIdx="10">
    <p:extLst/>
  </p:cmAuthor>
  <p:cmAuthor id="11" name="Hill, Dave" initials="HD [4]" lastIdx="1" clrIdx="11">
    <p:extLst/>
  </p:cmAuthor>
  <p:cmAuthor id="12" name="Hill, Dave" initials="HD [5]" lastIdx="1" clrIdx="12">
    <p:extLst/>
  </p:cmAuthor>
  <p:cmAuthor id="13" name="Hill, Dave" initials="HD [6]" lastIdx="1" clrIdx="13">
    <p:extLst/>
  </p:cmAuthor>
  <p:cmAuthor id="14" name="Hill, Dave" initials="HD [7]" lastIdx="1" clrIdx="14">
    <p:extLst/>
  </p:cmAuthor>
  <p:cmAuthor id="15" name="Hill, Dave" initials="HD [8]" lastIdx="1" clrIdx="15">
    <p:extLst/>
  </p:cmAuthor>
  <p:cmAuthor id="16" name="Hill, Dave" initials="HD [9]" lastIdx="1" clrIdx="16">
    <p:extLst/>
  </p:cmAuthor>
  <p:cmAuthor id="17" name="Hill, Dave" initials="HD [10]" lastIdx="1" clrIdx="17">
    <p:extLst/>
  </p:cmAuthor>
  <p:cmAuthor id="18" name="Hill, Dave" initials="HD [11]" lastIdx="1" clrIdx="18">
    <p:extLst/>
  </p:cmAuthor>
  <p:cmAuthor id="19" name="Hill, Dave" initials="HD [12]" lastIdx="0" clrIdx="19">
    <p:extLst/>
  </p:cmAuthor>
  <p:cmAuthor id="20" name="Hill, Dave" initials="HD [13]" lastIdx="0" clrIdx="20">
    <p:extLst/>
  </p:cmAuthor>
  <p:cmAuthor id="21" name="Hill, Dave" initials="HD [14]" lastIdx="1" clrIdx="21">
    <p:extLst/>
  </p:cmAuthor>
  <p:cmAuthor id="22" name="Hill, Dave" initials="HD [15]" lastIdx="1" clrIdx="22">
    <p:extLst/>
  </p:cmAuthor>
  <p:cmAuthor id="23" name="Hill, Dave" initials="HD [16]" lastIdx="1" clrIdx="2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C900"/>
    <a:srgbClr val="898989"/>
    <a:srgbClr val="005F9E"/>
    <a:srgbClr val="C1C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47" autoAdjust="0"/>
    <p:restoredTop sz="87332" autoAdjust="0"/>
  </p:normalViewPr>
  <p:slideViewPr>
    <p:cSldViewPr>
      <p:cViewPr varScale="1">
        <p:scale>
          <a:sx n="196" d="100"/>
          <a:sy n="196" d="100"/>
        </p:scale>
        <p:origin x="1152" y="17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-1392"/>
    </p:cViewPr>
  </p:sorterViewPr>
  <p:notesViewPr>
    <p:cSldViewPr showGuides="1">
      <p:cViewPr varScale="1">
        <p:scale>
          <a:sx n="76" d="100"/>
          <a:sy n="76" d="100"/>
        </p:scale>
        <p:origin x="2885" y="67"/>
      </p:cViewPr>
      <p:guideLst>
        <p:guide orient="horz" pos="2933"/>
        <p:guide pos="221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45DC58A4-1F39-4E10-B40C-ECB2E4998083}" type="datetimeFigureOut">
              <a:rPr lang="en-US" smtClean="0"/>
              <a:t>8/11/17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A5BFFE62-8B6F-4B6C-87A1-15BE8E6B70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61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3" y="3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/>
          <a:lstStyle>
            <a:lvl1pPr algn="r">
              <a:defRPr sz="1200"/>
            </a:lvl1pPr>
          </a:lstStyle>
          <a:p>
            <a:fld id="{24BF3212-CA4A-4372-B18F-FDBCACCE5573}" type="datetimeFigureOut">
              <a:rPr lang="en-US" smtClean="0"/>
              <a:t>8/11/17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6913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79" tIns="46689" rIns="93379" bIns="466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4"/>
            <a:ext cx="5621020" cy="4190524"/>
          </a:xfrm>
          <a:prstGeom prst="rect">
            <a:avLst/>
          </a:prstGeom>
        </p:spPr>
        <p:txBody>
          <a:bodyPr vert="horz" lIns="93379" tIns="46689" rIns="93379" bIns="466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3" y="8845048"/>
            <a:ext cx="3044720" cy="465614"/>
          </a:xfrm>
          <a:prstGeom prst="rect">
            <a:avLst/>
          </a:prstGeom>
        </p:spPr>
        <p:txBody>
          <a:bodyPr vert="horz" lIns="93379" tIns="46689" rIns="93379" bIns="46689" rtlCol="0" anchor="b"/>
          <a:lstStyle>
            <a:lvl1pPr algn="r">
              <a:defRPr sz="1200"/>
            </a:lvl1pPr>
          </a:lstStyle>
          <a:p>
            <a:fld id="{6FCCDFB8-CE1E-4CEA-A9A7-0392F69410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6913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0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CDFB8-CE1E-4CEA-A9A7-0392F69410F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5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1"/>
            <a:ext cx="94488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6400" y="6094560"/>
            <a:ext cx="1524000" cy="553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33850"/>
            <a:ext cx="1295400" cy="46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 bwMode="auto">
          <a:xfrm>
            <a:off x="1117600" y="3276600"/>
            <a:ext cx="1037336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 userDrawn="1"/>
        </p:nvSpPr>
        <p:spPr bwMode="auto">
          <a:xfrm>
            <a:off x="0" y="3352800"/>
            <a:ext cx="543099" cy="35052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98200" y="3463137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/>
              <a:t>Subtitle</a:t>
            </a:r>
            <a:endParaRPr lang="en-US" altLang="en-US" dirty="0"/>
          </a:p>
        </p:txBody>
      </p: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16000" y="1041287"/>
            <a:ext cx="9662160" cy="1981200"/>
          </a:xfrm>
        </p:spPr>
        <p:txBody>
          <a:bodyPr anchor="b" anchorCtr="0">
            <a:no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/>
              <a:t>Section Title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908800" y="6504802"/>
            <a:ext cx="497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000" b="1" i="0" u="none" strike="noStrike" kern="1200" baseline="0" dirty="0">
                <a:solidFill>
                  <a:schemeClr val="tx2"/>
                </a:solidFill>
                <a:latin typeface="Arial"/>
                <a:ea typeface="+mn-ea"/>
                <a:cs typeface="Arial"/>
              </a:rPr>
              <a:t>CMS Alliance to Modernize Healthcare</a:t>
            </a:r>
            <a:endParaRPr lang="en-US" sz="1000" b="1" i="0" dirty="0">
              <a:solidFill>
                <a:schemeClr val="tx2"/>
              </a:solidFill>
              <a:latin typeface="Arial"/>
              <a:ea typeface="Verdana" pitchFamily="34" charset="0"/>
              <a:cs typeface="Arial"/>
            </a:endParaRPr>
          </a:p>
        </p:txBody>
      </p:sp>
      <p:pic>
        <p:nvPicPr>
          <p:cNvPr id="15" name="Picture 14" descr="ppt_cover_art1_sm.ai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638800"/>
            <a:ext cx="5689600" cy="881888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 bwMode="auto">
          <a:xfrm>
            <a:off x="0" y="0"/>
            <a:ext cx="543099" cy="3124200"/>
          </a:xfrm>
          <a:prstGeom prst="rect">
            <a:avLst/>
          </a:prstGeom>
          <a:solidFill>
            <a:srgbClr val="C1CD23"/>
          </a:solidFill>
          <a:ln w="12700" cap="flat" cmpd="sng" algn="ctr">
            <a:solidFill>
              <a:srgbClr val="C1CD2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3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 marL="342900" indent="-230188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92876"/>
            <a:ext cx="2438400" cy="365125"/>
          </a:xfrm>
        </p:spPr>
        <p:txBody>
          <a:bodyPr/>
          <a:lstStyle>
            <a:lvl1pPr>
              <a:defRPr sz="1000"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39999" y="2971801"/>
            <a:ext cx="8786285" cy="27971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39999" y="1676402"/>
            <a:ext cx="8786284" cy="12953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193" y="1600201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766816" y="1600200"/>
            <a:ext cx="4702177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536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08000" y="428769"/>
            <a:ext cx="11324856" cy="662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78618" y="6567715"/>
            <a:ext cx="30239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Internal</a:t>
            </a:r>
            <a:r>
              <a:rPr lang="en-US" sz="800" baseline="0" dirty="0"/>
              <a:t> Distribution—Not 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9104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44156" y="2568939"/>
            <a:ext cx="6136217" cy="38992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pc="300" baseline="0">
                <a:solidFill>
                  <a:schemeClr val="tx2"/>
                </a:solidFill>
                <a:latin typeface="Helvetica LT Std" pitchFamily="34" charset="0"/>
                <a:cs typeface="Calibri" pitchFamily="34" charset="0"/>
              </a:defRPr>
            </a:lvl1pPr>
          </a:lstStyle>
          <a:p>
            <a:r>
              <a:rPr lang="en-US" altLang="en-US" dirty="0"/>
              <a:t>Author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Helvetica LT Std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1"/>
            <a:ext cx="543099" cy="2398143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098200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/>
          <p:cNvSpPr/>
          <p:nvPr userDrawn="1"/>
        </p:nvSpPr>
        <p:spPr bwMode="auto">
          <a:xfrm>
            <a:off x="0" y="2510288"/>
            <a:ext cx="543099" cy="43477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4" name="Picture 3" descr="cms_logo.ai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6019800"/>
            <a:ext cx="24384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477000"/>
            <a:ext cx="1724837" cy="381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8440" y="93030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mtClean="0"/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/>
          <p:cNvCxnSpPr>
            <a:stCxn id="6" idx="3"/>
            <a:endCxn id="6" idx="3"/>
          </p:cNvCxnSpPr>
          <p:nvPr userDrawn="1"/>
        </p:nvCxnSpPr>
        <p:spPr>
          <a:xfrm>
            <a:off x="11859461" y="18348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1785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11277600" y="90459"/>
            <a:ext cx="0" cy="1524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2192" y="726480"/>
            <a:ext cx="9956800" cy="71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2192" y="1559470"/>
            <a:ext cx="9956800" cy="456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992" y="6492876"/>
            <a:ext cx="723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5008BC-DA31-4D19-837B-EFA4386B05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320800" cy="6858000"/>
          </a:xfrm>
          <a:prstGeom prst="rect">
            <a:avLst/>
          </a:prstGeom>
          <a:solidFill>
            <a:srgbClr val="BED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r="23077"/>
          <a:stretch/>
        </p:blipFill>
        <p:spPr>
          <a:xfrm>
            <a:off x="-508000" y="56828"/>
            <a:ext cx="1828800" cy="70517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4284956" y="6567715"/>
            <a:ext cx="37176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Internal</a:t>
            </a:r>
            <a:r>
              <a:rPr lang="en-US" sz="800" baseline="0"/>
              <a:t> Distribution Only—Not </a:t>
            </a:r>
            <a:r>
              <a:rPr lang="en-US" sz="800" baseline="0" dirty="0"/>
              <a:t>for Public Release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204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49" r:id="rId8"/>
    <p:sldLayoutId id="2147483650" r:id="rId9"/>
    <p:sldLayoutId id="214748365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230188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lang="en-US" sz="18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§"/>
        <a:defRPr lang="en-US"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80422"/>
            <a:ext cx="7868354" cy="2853175"/>
          </a:xfrm>
          <a:prstGeom prst="rect">
            <a:avLst/>
          </a:prstGeom>
        </p:spPr>
      </p:pic>
      <p:sp>
        <p:nvSpPr>
          <p:cNvPr id="9" name="Subtitle 4"/>
          <p:cNvSpPr>
            <a:spLocks noGrp="1"/>
          </p:cNvSpPr>
          <p:nvPr>
            <p:ph type="subTitle" idx="1"/>
          </p:nvPr>
        </p:nvSpPr>
        <p:spPr>
          <a:xfrm>
            <a:off x="2286000" y="1957910"/>
            <a:ext cx="7523480" cy="535531"/>
          </a:xfrm>
        </p:spPr>
        <p:txBody>
          <a:bodyPr wrap="square">
            <a:spAutoFit/>
          </a:bodyPr>
          <a:lstStyle/>
          <a:p>
            <a:pPr>
              <a:buClr>
                <a:srgbClr val="80A644"/>
              </a:buClr>
              <a:buSzPct val="85000"/>
              <a:defRPr/>
            </a:pPr>
            <a:r>
              <a:rPr lang="en-US" sz="2400" dirty="0" smtClean="0"/>
              <a:t>Reference Architecture Update </a:t>
            </a:r>
            <a:r>
              <a:rPr lang="mr-IN" sz="2400" dirty="0" smtClean="0"/>
              <a:t>–</a:t>
            </a:r>
            <a:r>
              <a:rPr lang="en-US" sz="2400" dirty="0" smtClean="0"/>
              <a:t> August </a:t>
            </a:r>
            <a:r>
              <a:rPr lang="en-US" sz="2400" dirty="0" smtClean="0"/>
              <a:t>11, </a:t>
            </a:r>
            <a:r>
              <a:rPr lang="en-US" sz="2400" dirty="0" smtClean="0"/>
              <a:t>2017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420735"/>
            <a:ext cx="6553200" cy="3048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defRPr/>
            </a:pPr>
            <a:r>
              <a:rPr lang="en-US" sz="1200" spc="300" dirty="0">
                <a:solidFill>
                  <a:schemeClr val="tx2"/>
                </a:solidFill>
                <a:latin typeface="Arial Black" panose="020B0A04020102020204" pitchFamily="34" charset="0"/>
              </a:rPr>
              <a:t>CMS ALLIANCE TO MODERNIZE HEALTHCARE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920588"/>
            <a:ext cx="7086600" cy="1066800"/>
          </a:xfrm>
        </p:spPr>
        <p:txBody>
          <a:bodyPr>
            <a:normAutofit/>
          </a:bodyPr>
          <a:lstStyle/>
          <a:p>
            <a:r>
              <a:rPr lang="en-US" sz="3200" b="1" spc="140" dirty="0"/>
              <a:t>Advancing the Medicaid IT Enterprise Project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799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24000"/>
            <a:ext cx="9956800" cy="4566694"/>
          </a:xfrm>
        </p:spPr>
        <p:txBody>
          <a:bodyPr/>
          <a:lstStyle/>
          <a:p>
            <a:r>
              <a:rPr lang="en-US" dirty="0" smtClean="0"/>
              <a:t>Poplin </a:t>
            </a:r>
            <a:r>
              <a:rPr lang="en-US" dirty="0" smtClean="0"/>
              <a:t>Working Group Update</a:t>
            </a:r>
          </a:p>
          <a:p>
            <a:r>
              <a:rPr lang="en-US" dirty="0" smtClean="0"/>
              <a:t>MESC Preconference</a:t>
            </a:r>
          </a:p>
          <a:p>
            <a:r>
              <a:rPr lang="en-US" dirty="0" smtClean="0"/>
              <a:t>Poplin </a:t>
            </a:r>
            <a:r>
              <a:rPr lang="en-US" dirty="0" smtClean="0"/>
              <a:t>domain and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Poplin Working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506993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Last </a:t>
            </a:r>
            <a:r>
              <a:rPr lang="en-US" dirty="0" smtClean="0"/>
              <a:t>Week</a:t>
            </a:r>
          </a:p>
          <a:p>
            <a:pPr lvl="1"/>
            <a:r>
              <a:rPr lang="en-US" dirty="0"/>
              <a:t>Continued to work on messaging, service registration, service discovery shared services</a:t>
            </a:r>
          </a:p>
          <a:p>
            <a:pPr lvl="1"/>
            <a:r>
              <a:rPr lang="en-US" dirty="0" smtClean="0"/>
              <a:t>Sent out consolidated Service Definition Template</a:t>
            </a:r>
          </a:p>
          <a:p>
            <a:pPr lvl="1"/>
            <a:r>
              <a:rPr lang="en-US" dirty="0" smtClean="0"/>
              <a:t>MESC preparations</a:t>
            </a:r>
            <a:endParaRPr lang="en-US" dirty="0" smtClean="0"/>
          </a:p>
          <a:p>
            <a:pPr lvl="2"/>
            <a:r>
              <a:rPr lang="en-US" dirty="0" smtClean="0"/>
              <a:t>Finalized project </a:t>
            </a:r>
            <a:r>
              <a:rPr lang="en-US" dirty="0" smtClean="0"/>
              <a:t>logo</a:t>
            </a:r>
          </a:p>
          <a:p>
            <a:pPr lvl="2"/>
            <a:r>
              <a:rPr lang="en-US" dirty="0" smtClean="0"/>
              <a:t>Finalized MESC presentation</a:t>
            </a:r>
          </a:p>
          <a:p>
            <a:pPr lvl="2"/>
            <a:r>
              <a:rPr lang="en-US" dirty="0" smtClean="0"/>
              <a:t>Crafted discussion topics for Poplin preconference session</a:t>
            </a:r>
          </a:p>
          <a:p>
            <a:pPr lvl="2"/>
            <a:r>
              <a:rPr lang="en-US" dirty="0" smtClean="0"/>
              <a:t>Website content for MESC</a:t>
            </a:r>
          </a:p>
          <a:p>
            <a:pPr lvl="2"/>
            <a:r>
              <a:rPr lang="en-US" dirty="0" smtClean="0"/>
              <a:t>Updated Poplin wiki</a:t>
            </a:r>
            <a:endParaRPr lang="en-US" dirty="0" smtClean="0"/>
          </a:p>
          <a:p>
            <a:pPr lvl="2"/>
            <a:r>
              <a:rPr lang="en-US" dirty="0" smtClean="0"/>
              <a:t>Ordered 50 “What is #Poplin” buttons</a:t>
            </a:r>
            <a:endParaRPr lang="en-US" dirty="0" smtClean="0"/>
          </a:p>
          <a:p>
            <a:pPr lvl="1"/>
            <a:r>
              <a:rPr lang="en-US" dirty="0" smtClean="0"/>
              <a:t>CNSI posted content on GitHub</a:t>
            </a:r>
            <a:endParaRPr lang="en-US" dirty="0" smtClean="0"/>
          </a:p>
          <a:p>
            <a:pPr lvl="1"/>
            <a:r>
              <a:rPr lang="en-US" dirty="0" smtClean="0"/>
              <a:t>Followed up again with WV, but still no response</a:t>
            </a:r>
          </a:p>
          <a:p>
            <a:pPr lvl="1"/>
            <a:r>
              <a:rPr lang="en-US" dirty="0" smtClean="0"/>
              <a:t>Followed up again with Dr. David Kendrick, who runs OK HIE</a:t>
            </a:r>
          </a:p>
          <a:p>
            <a:pPr lvl="1"/>
            <a:r>
              <a:rPr lang="en-US" dirty="0" smtClean="0"/>
              <a:t>Followed up with Jeff </a:t>
            </a:r>
            <a:r>
              <a:rPr lang="en-US" dirty="0" err="1" smtClean="0"/>
              <a:t>Livesay</a:t>
            </a:r>
            <a:r>
              <a:rPr lang="en-US" dirty="0" smtClean="0"/>
              <a:t>, now that he is back from vacation</a:t>
            </a:r>
            <a:endParaRPr lang="en-US" dirty="0" smtClean="0"/>
          </a:p>
          <a:p>
            <a:pPr lvl="1"/>
            <a:r>
              <a:rPr lang="en-US" dirty="0" smtClean="0"/>
              <a:t>Molina said they cannot commit resources to Poplin at this time, but are very interested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week</a:t>
            </a:r>
          </a:p>
          <a:p>
            <a:pPr lvl="1"/>
            <a:r>
              <a:rPr lang="en-US" dirty="0" smtClean="0"/>
              <a:t>MESC</a:t>
            </a:r>
          </a:p>
          <a:p>
            <a:pPr lvl="1"/>
            <a:r>
              <a:rPr lang="en-US" dirty="0" smtClean="0"/>
              <a:t>Continued work on service definitions by Poplin WG members</a:t>
            </a:r>
          </a:p>
          <a:p>
            <a:pPr lvl="1"/>
            <a:r>
              <a:rPr lang="en-US" dirty="0" smtClean="0"/>
              <a:t>End of Sprint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73438"/>
            <a:ext cx="3485427" cy="11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MESC Preconference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Preconference session on Poplin, Room 318, 2-4pm</a:t>
            </a:r>
          </a:p>
          <a:p>
            <a:r>
              <a:rPr lang="en-US" dirty="0"/>
              <a:t>Dinner scheduled Monday night for Poplin WG, Pratt Street Ale House, at 6-8pm</a:t>
            </a:r>
          </a:p>
          <a:p>
            <a:pPr lvl="1"/>
            <a:r>
              <a:rPr lang="en-US" dirty="0"/>
              <a:t>Robert Klopp accepted from CA, which may be a good sign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Several CMS meetings with states</a:t>
            </a:r>
          </a:p>
          <a:p>
            <a:r>
              <a:rPr lang="en-US" dirty="0"/>
              <a:t>Scheduling meetings with Charlie Goldberg at Molina, Ed </a:t>
            </a:r>
            <a:r>
              <a:rPr lang="en-US" dirty="0" smtClean="0"/>
              <a:t>Dolly</a:t>
            </a:r>
          </a:p>
          <a:p>
            <a:r>
              <a:rPr lang="en-US" dirty="0" smtClean="0"/>
              <a:t>”What is #Poplin” buttons to wear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280" y="3728977"/>
            <a:ext cx="2438400" cy="24384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019800" y="3770189"/>
            <a:ext cx="2438400" cy="2438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MESC Poplin Preconference Discussion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2192" y="1559470"/>
            <a:ext cx="9956800" cy="484133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Feedback on Poplin mission and direction</a:t>
            </a:r>
          </a:p>
          <a:p>
            <a:pPr lvl="1"/>
            <a:r>
              <a:rPr lang="en-US" dirty="0"/>
              <a:t>What do you like, don’t like?</a:t>
            </a:r>
          </a:p>
          <a:p>
            <a:pPr lvl="1"/>
            <a:r>
              <a:rPr lang="en-US" dirty="0"/>
              <a:t>What are we missing?</a:t>
            </a:r>
          </a:p>
          <a:p>
            <a:r>
              <a:rPr lang="en-US" dirty="0"/>
              <a:t>Feedback on service definitions</a:t>
            </a:r>
          </a:p>
          <a:p>
            <a:pPr lvl="1"/>
            <a:r>
              <a:rPr lang="en-US" dirty="0"/>
              <a:t>Will they help?</a:t>
            </a:r>
          </a:p>
          <a:p>
            <a:pPr lvl="1"/>
            <a:r>
              <a:rPr lang="en-US" dirty="0"/>
              <a:t>Would you use them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Poplin Governance</a:t>
            </a:r>
            <a:endParaRPr lang="en-US" dirty="0"/>
          </a:p>
          <a:p>
            <a:r>
              <a:rPr lang="en-US" dirty="0"/>
              <a:t>Interoperability use cases for prototype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Poll of data standards</a:t>
            </a:r>
            <a:endParaRPr lang="en-US" dirty="0"/>
          </a:p>
          <a:p>
            <a:pPr lvl="1"/>
            <a:r>
              <a:rPr lang="en-US" dirty="0"/>
              <a:t>Between two or more states</a:t>
            </a:r>
          </a:p>
          <a:p>
            <a:pPr lvl="1"/>
            <a:r>
              <a:rPr lang="en-US" dirty="0"/>
              <a:t>Something that can highlight capabilities of Poplin over what’s available today</a:t>
            </a:r>
          </a:p>
          <a:p>
            <a:r>
              <a:rPr lang="en-US" dirty="0"/>
              <a:t>Security / trust framework (This could easily consume the entire session, depending on attendees…)</a:t>
            </a:r>
          </a:p>
          <a:p>
            <a:pPr lvl="1"/>
            <a:r>
              <a:rPr lang="en-US" dirty="0"/>
              <a:t>Challenges</a:t>
            </a:r>
          </a:p>
          <a:p>
            <a:pPr lvl="1"/>
            <a:r>
              <a:rPr lang="en-US" dirty="0" smtClean="0"/>
              <a:t>Recommendations</a:t>
            </a:r>
          </a:p>
          <a:p>
            <a:r>
              <a:rPr lang="en-US" dirty="0" smtClean="0"/>
              <a:t>Would </a:t>
            </a:r>
            <a:r>
              <a:rPr lang="en-US" dirty="0"/>
              <a:t>you be interested in participating in Poplin?</a:t>
            </a:r>
          </a:p>
          <a:p>
            <a:pPr lvl="1"/>
            <a:r>
              <a:rPr lang="en-US" dirty="0"/>
              <a:t>In what capacity?</a:t>
            </a:r>
          </a:p>
          <a:p>
            <a:pPr lvl="1"/>
            <a:r>
              <a:rPr lang="en-US" dirty="0"/>
              <a:t>What resources can you commit?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Poplin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Projectpoplin.org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08BC-DA31-4D19-837B-EFA4386B0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3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RE Corporate Colors">
      <a:dk1>
        <a:sysClr val="windowText" lastClr="000000"/>
      </a:dk1>
      <a:lt1>
        <a:sysClr val="window" lastClr="FFFFFF"/>
      </a:lt1>
      <a:dk2>
        <a:srgbClr val="005B94"/>
      </a:dk2>
      <a:lt2>
        <a:srgbClr val="CFDEEA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</a:spPr>
      <a:bodyPr rtlCol="0" anchor="t"/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AMH Partnership--Template 20150212.potx" id="{E3E7DF17-9915-4A0A-8A69-379FC87FA219}" vid="{3B648C31-F8F5-4679-A9E6-11D93A2C8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ITRE Work" ma:contentTypeID="0x010100823A99C636F7423283FB0D200866C6130058962E164FD14646B65BD0D4BDD40A0E" ma:contentTypeVersion="1" ma:contentTypeDescription="Materials and documents that contain MITRE authored content and other content directly attributable to MITRE and its work" ma:contentTypeScope="" ma:versionID="ab73289778e83d0700725df461c3689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e207f629e9ef5d09050449f693559770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Contributor" minOccurs="0"/>
                <xsd:element ref="ns1:MITRE_x0020_Sensitivity"/>
                <xsd:element ref="ns1:Release_x0020_State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MITRE_x0020_Sensitivity" ma:index="10" ma:displayName="Sensitivity" ma:default="Internal MITRE Information" ma:internalName="MITRE_x0020_Sensitivity">
      <xsd:simpleType>
        <xsd:restriction base="dms:Choice">
          <xsd:enumeration value="Public Information"/>
          <xsd:enumeration value="Internal MITRE Information"/>
          <xsd:enumeration value="Sensitive Information"/>
          <xsd:enumeration value="Highly Sensitive Information"/>
        </xsd:restriction>
      </xsd:simpleType>
    </xsd:element>
    <xsd:element name="Release_x0020_Statement" ma:index="11" ma:displayName="Release Statement" ma:default="For Internal MITRE Use" ma:internalName="Release_x0020_Statement">
      <xsd:simpleType>
        <xsd:union memberTypes="dms:Text">
          <xsd:simpleType>
            <xsd:restriction base="dms:Choice">
              <xsd:enumeration value="Approved for Public Release"/>
              <xsd:enumeration value="For Internal MITRE Use"/>
              <xsd:enumeration value="For Release to All Sponsors"/>
              <xsd:enumeration value="For Limited Internal MITRE Use"/>
              <xsd:enumeration value="For Limited External Release"/>
              <xsd:enumeration value="Privileged: Sensitive Personal Information"/>
              <xsd:enumeration value="MITRE Proprietary"/>
              <xsd:enumeration value="Source Selection Sensitive"/>
              <xsd:enumeration value="Restricted: Highly Sensitive Personal Information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Contributor" ma:index="9" nillable="true" ma:displayName="Contributor" ma:description="One or more people or organizations that contributed to this resource" ma:internalName="_Contributor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8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TRE_x0020_Sensitivity xmlns="http://schemas.microsoft.com/sharepoint/v3">Internal MITRE Information</MITRE_x0020_Sensitivity>
    <_Contributor xmlns="http://schemas.microsoft.com/sharepoint/v3/fields" xsi:nil="true"/>
    <Release_x0020_Statement xmlns="http://schemas.microsoft.com/sharepoint/v3">For Internal MITRE Use</Release_x0020_Statement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9D1AB3-61E6-49CE-A202-6C87A7ACF11F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09EA95C7-BE2A-4286-8E71-7F1724D23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F987F4-B58D-4CA5-980A-F3CE4EC64D31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952A377-355C-48AD-9C1C-8BDCECEA82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55251</TotalTime>
  <Words>334</Words>
  <Application>Microsoft Macintosh PowerPoint</Application>
  <PresentationFormat>Widescreen</PresentationFormat>
  <Paragraphs>61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 Black</vt:lpstr>
      <vt:lpstr>Calibri</vt:lpstr>
      <vt:lpstr>Helvetica LT Std</vt:lpstr>
      <vt:lpstr>Mangal</vt:lpstr>
      <vt:lpstr>Times New Roman</vt:lpstr>
      <vt:lpstr>Trebuchet MS</vt:lpstr>
      <vt:lpstr>Verdana</vt:lpstr>
      <vt:lpstr>Wingdings</vt:lpstr>
      <vt:lpstr>Arial</vt:lpstr>
      <vt:lpstr>Office Theme</vt:lpstr>
      <vt:lpstr>Advancing the Medicaid IT Enterprise Project </vt:lpstr>
      <vt:lpstr>Agenda</vt:lpstr>
      <vt:lpstr>Poplin Working Group</vt:lpstr>
      <vt:lpstr>MESC Preconference</vt:lpstr>
      <vt:lpstr>MESC Poplin Preconference Discussion Topics</vt:lpstr>
      <vt:lpstr>Poplin Website</vt:lpstr>
    </vt:vector>
  </TitlesOfParts>
  <Company>The MITRE Corporation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Advancing Medicaid IT Enterprise DSG Director Quarterly Status 2017-01-27 wip 01-13</dc:title>
  <dc:creator>Vince Cordivano</dc:creator>
  <dc:description/>
  <cp:lastModifiedBy>Hill, Dave</cp:lastModifiedBy>
  <cp:revision>2290</cp:revision>
  <cp:lastPrinted>2017-01-20T15:08:41Z</cp:lastPrinted>
  <dcterms:created xsi:type="dcterms:W3CDTF">2012-10-22T21:49:00Z</dcterms:created>
  <dcterms:modified xsi:type="dcterms:W3CDTF">2017-08-11T17:04:57Z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0x010100823A99C636F7423283FB0D200866C6130058962E164FD14646B65BD0D4BDD40A0E</vt:lpwstr>
  </property>
  <property fmtid="{D5CDD505-2E9C-101B-9397-08002B2CF9AE}" pid="3" name="Deliverable Month">
    <vt:lpwstr>2012 October</vt:lpwstr>
  </property>
  <property fmtid="{D5CDD505-2E9C-101B-9397-08002B2CF9AE}" pid="4" name="Deliverable Type">
    <vt:lpwstr>Monthly Status Report</vt:lpwstr>
  </property>
  <property fmtid="{D5CDD505-2E9C-101B-9397-08002B2CF9AE}" pid="5" name="Document Owner">
    <vt:lpwstr>Gana Moharir</vt:lpwstr>
  </property>
</Properties>
</file>