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5"/>
  </p:sldMasterIdLst>
  <p:notesMasterIdLst>
    <p:notesMasterId r:id="rId12"/>
  </p:notesMasterIdLst>
  <p:handoutMasterIdLst>
    <p:handoutMasterId r:id="rId13"/>
  </p:handoutMasterIdLst>
  <p:sldIdLst>
    <p:sldId id="300" r:id="rId6"/>
    <p:sldId id="305" r:id="rId7"/>
    <p:sldId id="316" r:id="rId8"/>
    <p:sldId id="319" r:id="rId9"/>
    <p:sldId id="320" r:id="rId10"/>
    <p:sldId id="321" r:id="rId11"/>
  </p:sldIdLst>
  <p:sldSz cx="12192000" cy="6858000"/>
  <p:notesSz cx="7026275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 userDrawn="1">
          <p15:clr>
            <a:srgbClr val="A4A3A4"/>
          </p15:clr>
        </p15:guide>
        <p15:guide id="2" pos="221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y L Ziegler" initials="ALZ" lastIdx="17" clrIdx="0"/>
  <p:cmAuthor id="1" name="Fisk, Tim" initials="TF" lastIdx="6" clrIdx="1"/>
  <p:cmAuthor id="2" name="Cordivano, Vincent R." initials="CVR" lastIdx="44" clrIdx="2">
    <p:extLst/>
  </p:cmAuthor>
  <p:cmAuthor id="3" name="Moharir, Gananath D." initials="MGD" lastIdx="18" clrIdx="3">
    <p:extLst/>
  </p:cmAuthor>
  <p:cmAuthor id="4" name="Mickle, Lee" initials="ML" lastIdx="1" clrIdx="4">
    <p:extLst/>
  </p:cmAuthor>
  <p:cmAuthor id="5" name="Line, Colleen M." initials="LCM" lastIdx="2" clrIdx="5">
    <p:extLst/>
  </p:cmAuthor>
  <p:cmAuthor id="6" name="Molla, Gina M" initials="MGM" lastIdx="1" clrIdx="6">
    <p:extLst/>
  </p:cmAuthor>
  <p:cmAuthor id="7" name="Patel, Sejal" initials="PS" lastIdx="1" clrIdx="7">
    <p:extLst/>
  </p:cmAuthor>
  <p:cmAuthor id="8" name="Hill, Dave" initials="HD" lastIdx="1" clrIdx="8">
    <p:extLst/>
  </p:cmAuthor>
  <p:cmAuthor id="9" name="Hill, Dave" initials="HD [2]" lastIdx="1" clrIdx="9">
    <p:extLst/>
  </p:cmAuthor>
  <p:cmAuthor id="10" name="Hill, Dave" initials="HD [3]" lastIdx="1" clrIdx="10">
    <p:extLst/>
  </p:cmAuthor>
  <p:cmAuthor id="11" name="Hill, Dave" initials="HD [4]" lastIdx="1" clrIdx="11">
    <p:extLst/>
  </p:cmAuthor>
  <p:cmAuthor id="12" name="Hill, Dave" initials="HD [5]" lastIdx="1" clrIdx="12">
    <p:extLst/>
  </p:cmAuthor>
  <p:cmAuthor id="13" name="Hill, Dave" initials="HD [6]" lastIdx="1" clrIdx="13">
    <p:extLst/>
  </p:cmAuthor>
  <p:cmAuthor id="14" name="Hill, Dave" initials="HD [7]" lastIdx="1" clrIdx="14">
    <p:extLst/>
  </p:cmAuthor>
  <p:cmAuthor id="15" name="Hill, Dave" initials="HD [8]" lastIdx="1" clrIdx="15">
    <p:extLst/>
  </p:cmAuthor>
  <p:cmAuthor id="16" name="Hill, Dave" initials="HD [9]" lastIdx="1" clrIdx="16">
    <p:extLst/>
  </p:cmAuthor>
  <p:cmAuthor id="17" name="Hill, Dave" initials="HD [10]" lastIdx="1" clrIdx="17">
    <p:extLst/>
  </p:cmAuthor>
  <p:cmAuthor id="18" name="Hill, Dave" initials="HD [11]" lastIdx="1" clrIdx="18">
    <p:extLst/>
  </p:cmAuthor>
  <p:cmAuthor id="19" name="Hill, Dave" initials="HD [12]" lastIdx="0" clrIdx="19">
    <p:extLst/>
  </p:cmAuthor>
  <p:cmAuthor id="20" name="Hill, Dave" initials="HD [13]" lastIdx="0" clrIdx="20">
    <p:extLst/>
  </p:cmAuthor>
  <p:cmAuthor id="21" name="Hill, Dave" initials="HD [14]" lastIdx="1" clrIdx="21">
    <p:extLst/>
  </p:cmAuthor>
  <p:cmAuthor id="22" name="Hill, Dave" initials="HD [15]" lastIdx="1" clrIdx="22">
    <p:extLst/>
  </p:cmAuthor>
  <p:cmAuthor id="23" name="Hill, Dave" initials="HD [16]" lastIdx="1" clrIdx="2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900"/>
    <a:srgbClr val="898989"/>
    <a:srgbClr val="005F9E"/>
    <a:srgbClr val="C1C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87293" autoAdjust="0"/>
  </p:normalViewPr>
  <p:slideViewPr>
    <p:cSldViewPr>
      <p:cViewPr varScale="1">
        <p:scale>
          <a:sx n="109" d="100"/>
          <a:sy n="109" d="100"/>
        </p:scale>
        <p:origin x="1240" y="19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-1392"/>
    </p:cViewPr>
  </p:sorterViewPr>
  <p:notesViewPr>
    <p:cSldViewPr showGuides="1">
      <p:cViewPr varScale="1">
        <p:scale>
          <a:sx n="76" d="100"/>
          <a:sy n="76" d="100"/>
        </p:scale>
        <p:origin x="2885" y="67"/>
      </p:cViewPr>
      <p:guideLst>
        <p:guide orient="horz" pos="2933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45DC58A4-1F39-4E10-B40C-ECB2E4998083}" type="datetimeFigureOut">
              <a:rPr lang="en-US" smtClean="0"/>
              <a:t>9/1/17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A5BFFE62-8B6F-4B6C-87A1-15BE8E6B70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61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24BF3212-CA4A-4372-B18F-FDBCACCE5573}" type="datetimeFigureOut">
              <a:rPr lang="en-US" smtClean="0"/>
              <a:t>9/1/17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79" tIns="46689" rIns="93379" bIns="466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4"/>
            <a:ext cx="5621020" cy="4190524"/>
          </a:xfrm>
          <a:prstGeom prst="rect">
            <a:avLst/>
          </a:prstGeom>
        </p:spPr>
        <p:txBody>
          <a:bodyPr vert="horz" lIns="93379" tIns="46689" rIns="93379" bIns="466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6FCCDFB8-CE1E-4CEA-A9A7-0392F69410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86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6913"/>
            <a:ext cx="6207125" cy="3492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09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25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58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45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524001"/>
            <a:ext cx="94488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6400" y="6094560"/>
            <a:ext cx="1524000" cy="553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033850"/>
            <a:ext cx="1295400" cy="46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5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>
            <a:off x="1117600" y="3276600"/>
            <a:ext cx="1037336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 userDrawn="1"/>
        </p:nvSpPr>
        <p:spPr bwMode="auto">
          <a:xfrm>
            <a:off x="0" y="3352800"/>
            <a:ext cx="543099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98200" y="3463137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16000" y="1041287"/>
            <a:ext cx="9662160" cy="19812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908800" y="6504802"/>
            <a:ext cx="497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b="1" i="0" u="none" strike="noStrike" kern="1200" baseline="0" dirty="0">
                <a:solidFill>
                  <a:schemeClr val="tx2"/>
                </a:solidFill>
                <a:latin typeface="Arial"/>
                <a:ea typeface="+mn-ea"/>
                <a:cs typeface="Arial"/>
              </a:rPr>
              <a:t>CMS Alliance to Modernize Healthcare</a:t>
            </a:r>
            <a:endParaRPr lang="en-US" sz="1000" b="1" i="0" dirty="0">
              <a:solidFill>
                <a:schemeClr val="tx2"/>
              </a:solidFill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15" name="Picture 14" descr="ppt_cover_art1_sm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5638800"/>
            <a:ext cx="5689600" cy="881888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 bwMode="auto">
          <a:xfrm>
            <a:off x="0" y="0"/>
            <a:ext cx="543099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>
            <a:lvl1pPr marL="342900" indent="-2301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92876"/>
            <a:ext cx="2438400" cy="365125"/>
          </a:xfrm>
        </p:spPr>
        <p:txBody>
          <a:bodyPr/>
          <a:lstStyle>
            <a:lvl1pPr>
              <a:defRPr sz="1000"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39999" y="2971801"/>
            <a:ext cx="8786285" cy="27971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39999" y="1676402"/>
            <a:ext cx="8786284" cy="12953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3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3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193" y="1600201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766816" y="1600200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36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08000" y="428769"/>
            <a:ext cx="11324856" cy="662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978618" y="6567715"/>
            <a:ext cx="30239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Internal</a:t>
            </a:r>
            <a:r>
              <a:rPr lang="en-US" sz="800" baseline="0" dirty="0"/>
              <a:t> Distribution—Not for Public Release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9104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44156" y="2568939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1"/>
            <a:ext cx="543099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1098200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8"/>
            <a:ext cx="543099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4" name="Picture 3" descr="cms_logo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0" y="6019800"/>
            <a:ext cx="24384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477000"/>
            <a:ext cx="1724837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0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>
            <a:stCxn id="6" idx="3"/>
            <a:endCxn id="6" idx="3"/>
          </p:cNvCxnSpPr>
          <p:nvPr userDrawn="1"/>
        </p:nvCxnSpPr>
        <p:spPr>
          <a:xfrm>
            <a:off x="11859461" y="183489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192" y="1559470"/>
            <a:ext cx="9956800" cy="456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992" y="6492876"/>
            <a:ext cx="723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320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r="23077"/>
          <a:stretch/>
        </p:blipFill>
        <p:spPr>
          <a:xfrm>
            <a:off x="-508000" y="56828"/>
            <a:ext cx="1828800" cy="70517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284956" y="6567715"/>
            <a:ext cx="3717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Internal</a:t>
            </a:r>
            <a:r>
              <a:rPr lang="en-US" sz="800" baseline="0"/>
              <a:t> Distribution Only—Not </a:t>
            </a:r>
            <a:r>
              <a:rPr lang="en-US" sz="800" baseline="0" dirty="0"/>
              <a:t>for Public Release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2046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49" r:id="rId8"/>
    <p:sldLayoutId id="2147483650" r:id="rId9"/>
    <p:sldLayoutId id="2147483658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342900" indent="-230188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980422"/>
            <a:ext cx="7868354" cy="2853175"/>
          </a:xfrm>
          <a:prstGeom prst="rect">
            <a:avLst/>
          </a:prstGeom>
        </p:spPr>
      </p:pic>
      <p:sp>
        <p:nvSpPr>
          <p:cNvPr id="9" name="Subtitle 4"/>
          <p:cNvSpPr>
            <a:spLocks noGrp="1"/>
          </p:cNvSpPr>
          <p:nvPr>
            <p:ph type="subTitle" idx="1"/>
          </p:nvPr>
        </p:nvSpPr>
        <p:spPr>
          <a:xfrm>
            <a:off x="2286000" y="1957910"/>
            <a:ext cx="7523480" cy="535531"/>
          </a:xfrm>
        </p:spPr>
        <p:txBody>
          <a:bodyPr wrap="square">
            <a:spAutoFit/>
          </a:bodyPr>
          <a:lstStyle/>
          <a:p>
            <a:pPr>
              <a:buClr>
                <a:srgbClr val="80A644"/>
              </a:buClr>
              <a:buSzPct val="85000"/>
              <a:defRPr/>
            </a:pPr>
            <a:r>
              <a:rPr lang="en-US" sz="2400" dirty="0" smtClean="0"/>
              <a:t>Reference Architecture Update </a:t>
            </a:r>
            <a:r>
              <a:rPr lang="mr-IN" sz="2400" dirty="0" smtClean="0"/>
              <a:t>–</a:t>
            </a:r>
            <a:r>
              <a:rPr lang="en-US" sz="2400" dirty="0" smtClean="0"/>
              <a:t> August 11, 2017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420735"/>
            <a:ext cx="6553200" cy="3048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>
              <a:defRPr/>
            </a:pPr>
            <a:r>
              <a:rPr lang="en-US" sz="1200" spc="300" dirty="0">
                <a:solidFill>
                  <a:schemeClr val="tx2"/>
                </a:solidFill>
                <a:latin typeface="Arial Black" panose="020B0A04020102020204" pitchFamily="34" charset="0"/>
              </a:rPr>
              <a:t>CMS ALLIANCE TO MODERNIZE HEALTHCARE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920588"/>
            <a:ext cx="7086600" cy="1066800"/>
          </a:xfrm>
        </p:spPr>
        <p:txBody>
          <a:bodyPr>
            <a:normAutofit/>
          </a:bodyPr>
          <a:lstStyle/>
          <a:p>
            <a:r>
              <a:rPr lang="en-US" sz="3200" b="1" spc="140" dirty="0"/>
              <a:t>Advancing the Medicaid IT Enterprise Project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799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24000"/>
            <a:ext cx="9956800" cy="4566694"/>
          </a:xfrm>
        </p:spPr>
        <p:txBody>
          <a:bodyPr/>
          <a:lstStyle/>
          <a:p>
            <a:r>
              <a:rPr lang="en-US" dirty="0" smtClean="0"/>
              <a:t>Poplin Working Group </a:t>
            </a:r>
            <a:r>
              <a:rPr lang="en-US" dirty="0" smtClean="0"/>
              <a:t>Update</a:t>
            </a:r>
          </a:p>
          <a:p>
            <a:r>
              <a:rPr lang="en-US" dirty="0" smtClean="0"/>
              <a:t>Domain-specific service definition schedules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9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Poplin Working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59470"/>
            <a:ext cx="9956800" cy="506993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Last </a:t>
            </a:r>
            <a:r>
              <a:rPr lang="en-US" dirty="0" smtClean="0"/>
              <a:t>Two Weeks</a:t>
            </a:r>
            <a:endParaRPr lang="en-US" dirty="0" smtClean="0"/>
          </a:p>
          <a:p>
            <a:pPr lvl="1"/>
            <a:r>
              <a:rPr lang="en-US" dirty="0" smtClean="0"/>
              <a:t>MESC results</a:t>
            </a:r>
          </a:p>
          <a:p>
            <a:pPr lvl="2"/>
            <a:r>
              <a:rPr lang="en-US" dirty="0" smtClean="0"/>
              <a:t>Preconference session on Poplin was well-received and generated vigorous discussion</a:t>
            </a:r>
            <a:endParaRPr lang="en-US" dirty="0" smtClean="0"/>
          </a:p>
          <a:p>
            <a:pPr lvl="2"/>
            <a:r>
              <a:rPr lang="en-US" dirty="0" smtClean="0"/>
              <a:t>Added WV, NM, and WY to states wanting to participate in Poplin WG.  CA also expressed interest in returning.</a:t>
            </a:r>
          </a:p>
          <a:p>
            <a:pPr lvl="2"/>
            <a:r>
              <a:rPr lang="en-US" dirty="0" smtClean="0"/>
              <a:t>Deloitte, Oracle, and </a:t>
            </a:r>
            <a:r>
              <a:rPr lang="en-US" dirty="0" err="1" smtClean="0"/>
              <a:t>WiPro</a:t>
            </a:r>
            <a:r>
              <a:rPr lang="en-US" dirty="0" smtClean="0"/>
              <a:t> also expressed interest in Poplin</a:t>
            </a:r>
          </a:p>
          <a:p>
            <a:pPr lvl="2"/>
            <a:r>
              <a:rPr lang="en-US" dirty="0" smtClean="0"/>
              <a:t>Followed up with MESC contacts</a:t>
            </a:r>
          </a:p>
          <a:p>
            <a:pPr lvl="1"/>
            <a:r>
              <a:rPr lang="en-US" dirty="0" smtClean="0"/>
              <a:t>Received overall schedule from CNSI</a:t>
            </a:r>
          </a:p>
          <a:p>
            <a:pPr lvl="1"/>
            <a:r>
              <a:rPr lang="en-US" dirty="0" smtClean="0"/>
              <a:t>Vermont presented detailed business process work on Case Management functional area which was well-received</a:t>
            </a:r>
          </a:p>
          <a:p>
            <a:pPr lvl="1"/>
            <a:r>
              <a:rPr lang="en-US" dirty="0" smtClean="0"/>
              <a:t>Presented Poplin to MITA-TAC</a:t>
            </a:r>
          </a:p>
          <a:p>
            <a:pPr lvl="1"/>
            <a:r>
              <a:rPr lang="en-US" dirty="0" smtClean="0"/>
              <a:t>Scheduled Poplin presentations to MTA and HSI-TAG the week </a:t>
            </a:r>
            <a:r>
              <a:rPr lang="en-US" smtClean="0"/>
              <a:t>of September 18</a:t>
            </a:r>
            <a:r>
              <a:rPr lang="en-US" baseline="30000" smtClean="0"/>
              <a:t>th</a:t>
            </a:r>
            <a:r>
              <a:rPr lang="en-US" smtClean="0"/>
              <a:t>.</a:t>
            </a:r>
            <a:endParaRPr lang="en-US" dirty="0"/>
          </a:p>
          <a:p>
            <a:r>
              <a:rPr lang="en-US" dirty="0" smtClean="0"/>
              <a:t>This </a:t>
            </a:r>
            <a:r>
              <a:rPr lang="en-US" dirty="0" smtClean="0"/>
              <a:t>week</a:t>
            </a:r>
          </a:p>
          <a:p>
            <a:pPr lvl="1"/>
            <a:r>
              <a:rPr lang="en-US" dirty="0" smtClean="0"/>
              <a:t>First drafts of s</a:t>
            </a:r>
            <a:r>
              <a:rPr lang="en-US" dirty="0" smtClean="0"/>
              <a:t>ervice definitions for </a:t>
            </a:r>
            <a:r>
              <a:rPr lang="en-US" dirty="0" smtClean="0"/>
              <a:t>registration / discovery and messaging shared services</a:t>
            </a:r>
          </a:p>
          <a:p>
            <a:pPr lvl="1"/>
            <a:r>
              <a:rPr lang="en-US" dirty="0" smtClean="0"/>
              <a:t>Continued </a:t>
            </a:r>
            <a:r>
              <a:rPr lang="en-US" dirty="0" smtClean="0"/>
              <a:t>work on service definitions by Poplin WG </a:t>
            </a:r>
            <a:r>
              <a:rPr lang="en-US" dirty="0" smtClean="0"/>
              <a:t>members</a:t>
            </a:r>
          </a:p>
          <a:p>
            <a:pPr lvl="1"/>
            <a:r>
              <a:rPr lang="en-US" dirty="0" smtClean="0"/>
              <a:t>Poplin Overview Article for MES Newsletter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75740"/>
            <a:ext cx="3485427" cy="118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Domain-specific Service Definition Schedules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Vermont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7403837"/>
              </p:ext>
            </p:extLst>
          </p:nvPr>
        </p:nvGraphicFramePr>
        <p:xfrm>
          <a:off x="1752600" y="2057400"/>
          <a:ext cx="9956800" cy="23999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05840"/>
                <a:gridCol w="816131"/>
                <a:gridCol w="864495"/>
                <a:gridCol w="695223"/>
                <a:gridCol w="1227219"/>
                <a:gridCol w="1976851"/>
                <a:gridCol w="671041"/>
              </a:tblGrid>
              <a:tr h="22108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Task</a:t>
                      </a:r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Status</a:t>
                      </a:r>
                      <a:endParaRPr 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Assigned To</a:t>
                      </a:r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LOE SWAG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(S/M/L/XL)</a:t>
                      </a:r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Due Date</a:t>
                      </a:r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Comments/Notes</a:t>
                      </a:r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Sprint count</a:t>
                      </a:r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  <a:tr h="1210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Case Management Service Definition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  <a:tr h="1210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Client/Member Management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412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mr-IN" sz="700" u="none" strike="noStrike">
                          <a:effectLst/>
                        </a:rPr>
                        <a:t>12/1/17</a:t>
                      </a:r>
                      <a:endParaRPr lang="mr-IN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  <a:tr h="1210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                   Process definitions - Process flow diagrams, Process descriptions (UML)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Not Started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CJ, Tim, Andrew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 dirty="0">
                          <a:effectLst/>
                        </a:rPr>
                        <a:t>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mr-IN" sz="700" u="none" strike="noStrike">
                          <a:effectLst/>
                        </a:rPr>
                        <a:t>10/20/17</a:t>
                      </a:r>
                      <a:endParaRPr lang="mr-IN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7 high-level processes in MM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700" u="none" strike="noStrike">
                          <a:effectLst/>
                        </a:rPr>
                        <a:t>2</a:t>
                      </a:r>
                      <a:endParaRPr lang="is-I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  <a:tr h="1210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                   Object definitions - Context, class, interaction, ER diagrams (UML / SysML)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Not Started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CJ, Tim, Andrew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 dirty="0">
                          <a:effectLst/>
                        </a:rPr>
                        <a:t>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mr-IN" sz="700" u="none" strike="noStrike">
                          <a:effectLst/>
                        </a:rPr>
                        <a:t>11/3/17</a:t>
                      </a:r>
                      <a:endParaRPr lang="mr-IN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  <a:tr h="1210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                   Resource definitions - Sample resource template with required fields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Not Started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CJ, Tim, Andrew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 dirty="0">
                          <a:effectLst/>
                        </a:rPr>
                        <a:t>M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mr-IN" sz="700" u="none" strike="noStrike">
                          <a:effectLst/>
                        </a:rPr>
                        <a:t>11/27/17</a:t>
                      </a:r>
                      <a:endParaRPr lang="mr-IN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  <a:tr h="1210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                   API Specification - Sample API spec with required fields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Not Started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CJ, Tim, Andrew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 dirty="0">
                          <a:effectLst/>
                        </a:rPr>
                        <a:t>M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mr-IN" sz="700" u="none" strike="noStrike">
                          <a:effectLst/>
                        </a:rPr>
                        <a:t>11/27/17</a:t>
                      </a:r>
                      <a:endParaRPr lang="mr-IN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  <a:tr h="1210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   Service Management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In Progress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mr-IN" sz="700" u="none" strike="noStrike">
                          <a:effectLst/>
                        </a:rPr>
                        <a:t>10/1/17</a:t>
                      </a:r>
                      <a:endParaRPr lang="mr-IN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  <a:tr h="363092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                   Process definitions - Process flow diagrams, Process descriptions (UML)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 dirty="0" smtClean="0">
                          <a:effectLst/>
                        </a:rPr>
                        <a:t>In Progress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CJ, Tim, Andrew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 dirty="0">
                          <a:effectLst/>
                        </a:rPr>
                        <a:t>XL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mr-IN" sz="700" u="none" strike="noStrike">
                          <a:effectLst/>
                        </a:rPr>
                        <a:t>8/25/17</a:t>
                      </a:r>
                      <a:endParaRPr lang="mr-IN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19 high-level processes in Care Management. 1 high-level process in Operations Management. Several interactions with other areas.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700" u="none" strike="noStrike">
                          <a:effectLst/>
                        </a:rPr>
                        <a:t>2</a:t>
                      </a:r>
                      <a:endParaRPr lang="is-I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  <a:tr h="1210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                   Object definitions - Context, class, interaction, ER diagrams (UML / SysML)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 dirty="0" smtClean="0">
                          <a:effectLst/>
                        </a:rPr>
                        <a:t>In Progress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CJ, Tim, Andrew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XL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mr-IN" sz="700" u="none" strike="noStrike">
                          <a:effectLst/>
                        </a:rPr>
                        <a:t>9/8/17</a:t>
                      </a:r>
                      <a:endParaRPr lang="mr-IN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700" u="none" strike="noStrike">
                          <a:effectLst/>
                        </a:rPr>
                        <a:t>2</a:t>
                      </a:r>
                      <a:endParaRPr lang="is-I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  <a:tr h="1210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                   Resource definitions - Sample resource template with required fields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Not Started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CJ, Tim, Andrew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mr-IN" sz="700" u="none" strike="noStrike">
                          <a:effectLst/>
                        </a:rPr>
                        <a:t>9/15/17</a:t>
                      </a:r>
                      <a:endParaRPr lang="mr-IN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  <a:tr h="1210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                   API Specification - Sample API spec with required fields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Not Started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CJ, Tim, Andrew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mr-IN" sz="700" u="none" strike="noStrike">
                          <a:effectLst/>
                        </a:rPr>
                        <a:t>9/22/17</a:t>
                      </a:r>
                      <a:endParaRPr lang="mr-IN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  <a:tr h="1210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Eligibility &amp; Enrollment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825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mr-IN" sz="700" u="none" strike="noStrike">
                          <a:effectLst/>
                        </a:rPr>
                        <a:t>12/1/17</a:t>
                      </a:r>
                      <a:endParaRPr lang="mr-IN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5 high-level processes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  <a:tr h="1210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                   Process definitions - Process flow diagrams, Process descriptions (UML)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Not Started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CJ, Tim, Andrew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XL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mr-IN" sz="700" u="none" strike="noStrike">
                          <a:effectLst/>
                        </a:rPr>
                        <a:t>10/20/17</a:t>
                      </a:r>
                      <a:endParaRPr lang="mr-IN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700" u="none" strike="noStrike">
                          <a:effectLst/>
                        </a:rPr>
                        <a:t>2</a:t>
                      </a:r>
                      <a:endParaRPr lang="is-I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  <a:tr h="1210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                   Object definitions - Context, class, interaction, ER diagrams (UML / SysML)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Not Started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CJ, Tim, Andrew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XL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mr-IN" sz="700" u="none" strike="noStrike">
                          <a:effectLst/>
                        </a:rPr>
                        <a:t>11/3/17</a:t>
                      </a:r>
                      <a:endParaRPr lang="mr-IN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  <a:tr h="1210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                   Resource definitions - Sample resource template with required fields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Not Started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CJ, Tim, Andrew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mr-IN" sz="700" u="none" strike="noStrike">
                          <a:effectLst/>
                        </a:rPr>
                        <a:t>11/27/17</a:t>
                      </a:r>
                      <a:endParaRPr lang="mr-IN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  <a:tr h="1210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                   API Specification - Sample API spec with required fields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Not Started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CJ, Tim, Andrew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mr-IN" sz="700" u="none" strike="noStrike">
                          <a:effectLst/>
                        </a:rPr>
                        <a:t>11/27/17</a:t>
                      </a:r>
                      <a:endParaRPr lang="mr-IN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53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Domain-specific Service Definition Schedules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CNSI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481781"/>
              </p:ext>
            </p:extLst>
          </p:nvPr>
        </p:nvGraphicFramePr>
        <p:xfrm>
          <a:off x="1752600" y="1961109"/>
          <a:ext cx="9906000" cy="4505008"/>
        </p:xfrm>
        <a:graphic>
          <a:graphicData uri="http://schemas.openxmlformats.org/drawingml/2006/table">
            <a:tbl>
              <a:tblPr/>
              <a:tblGrid>
                <a:gridCol w="1331764"/>
                <a:gridCol w="5104557"/>
                <a:gridCol w="1754188"/>
                <a:gridCol w="864195"/>
                <a:gridCol w="851296"/>
              </a:tblGrid>
              <a:tr h="3802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charset="0"/>
                        </a:rPr>
                        <a:t>Epic #</a:t>
                      </a:r>
                      <a:endParaRPr lang="en-US" sz="1200" dirty="0">
                        <a:effectLst/>
                        <a:latin typeface="Calibri" charset="0"/>
                      </a:endParaRP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charset="0"/>
                        </a:rPr>
                        <a:t>Epic Name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charset="0"/>
                        </a:rPr>
                        <a:t>Deliverable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charset="0"/>
                        </a:rPr>
                        <a:t>Draft Version Release Date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charset="0"/>
                        </a:rPr>
                        <a:t>Final Version Release Date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0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RA-PE - EE05 -01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EE05:DetermineProviderEligibility - Activity Information Flow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</a:rPr>
                        <a:t>Process Flow (Activity)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9/29/2017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10/13/2017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 dirty="0">
                          <a:effectLst/>
                          <a:latin typeface="Calibri" charset="0"/>
                        </a:rPr>
                        <a:t>RA-PE - EE05 -02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</a:rPr>
                        <a:t>EE05:DetermineProviderEligibility - Functional Decomposition of Performer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Process Flow (Functions)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11/3/2017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11/17/2017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RA-PE - EE05 -03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</a:rPr>
                        <a:t>EE05:DetermineProviderEligibility - Resource Decomposition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Object/Resource Definition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12/1/2017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12/15/2017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RA-PE - EE05 -04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</a:rPr>
                        <a:t>EE05:DetermineProviderEligibility - Service Specification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API Specification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12/15/2017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12/29/2017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RA-PE - EE06 -01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</a:rPr>
                        <a:t>EE06:EnrollProvider - Activity Information Flow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Process Flow (Activity)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10/6/2017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10/20/2017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90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RA-PE - EE06 -02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</a:rPr>
                        <a:t>EE06:EnrollProvider - Functional Decomposition of Performer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Process Flow (Functions)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11/10/2017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11/24/2017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90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RA-PE - EE06 -03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</a:rPr>
                        <a:t>EE06:EnrollProvider - Resource Decomposition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Object/Resource Definition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12/8/2017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12/22/2017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90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RA-PE - EE06 -04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EE06:EnrollProvider - Service Specification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API Specification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12/22/2017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1/5/2018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90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RA-PE - EE07 -01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EE07:DisenrollProvider - Activity Information Flow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Process Flow (Activity)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10/13/2017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10/27/2017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RA-PE - EE07 -02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EE07:DisenrollProvider - Functional Decomposition of Performer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Process Flow (Functions)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11/17/2017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12/1/2017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RA-PE - EE07 -03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EE07:DisenrollProvider - Resource Decomposition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Object/Resource Definition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12/15/2017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12/29/2017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RA-PE - EE07 -04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EE07:DisenrollProvider - Service Specification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API Specification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12/29/2017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1/12/2018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RA-PE - EE08 -01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EE08:InquireProviderInformation - Activity Information Flow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Process Flow (Activity)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10/20/2017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11/3/2017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90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RA-PE - EE08 -02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</a:rPr>
                        <a:t>EE08:InquireProviderInformation - Functional Decomposition of Performer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Process Flow (Functions)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11/24/2017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12/8/2017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90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RA-PE - EE08 -03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</a:rPr>
                        <a:t>EE08:InquireProviderInformation - Resource Decomposition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Object/Resource Definition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12/22/2017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1/5/2018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080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RA-PE - EE08 -04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EE08:InquireProviderInformation - Service Specification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API Specification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1/5/2018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1/19/2018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90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RA-PM- PM01 -01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PM01:ManageProviderInformation - Activity Information Flow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Process Flow (Activity)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12/29/2017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1/12/2018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RA-PM- PM01 -02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PM01:ManageProviderInformation - Functional Decomposition of Performer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Process Flow (Functions)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1/19/2018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2/2/2018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RA-PM- PM01 -03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PM01:ManageProviderInformation - Resource Decomposition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Object/Resource Definition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2/2/2018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2/16/2018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RA-PM- PM01 -04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PM01:ManageProviderInformation - Service Specification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API Specification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2/16/2018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 dirty="0">
                          <a:effectLst/>
                          <a:latin typeface="Calibri" charset="0"/>
                        </a:rPr>
                        <a:t>3/2/2018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52821" y="2055867"/>
            <a:ext cx="266914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8571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Domain-specific Service Definition Schedules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CNSI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485312"/>
              </p:ext>
            </p:extLst>
          </p:nvPr>
        </p:nvGraphicFramePr>
        <p:xfrm>
          <a:off x="1752600" y="1961109"/>
          <a:ext cx="9906000" cy="3840480"/>
        </p:xfrm>
        <a:graphic>
          <a:graphicData uri="http://schemas.openxmlformats.org/drawingml/2006/table">
            <a:tbl>
              <a:tblPr/>
              <a:tblGrid>
                <a:gridCol w="1331764"/>
                <a:gridCol w="5104557"/>
                <a:gridCol w="1754188"/>
                <a:gridCol w="864195"/>
                <a:gridCol w="851296"/>
              </a:tblGrid>
              <a:tr h="3802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charset="0"/>
                        </a:rPr>
                        <a:t>Epic #</a:t>
                      </a:r>
                      <a:endParaRPr lang="en-US" sz="1200" dirty="0">
                        <a:effectLst/>
                        <a:latin typeface="Calibri" charset="0"/>
                      </a:endParaRP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charset="0"/>
                        </a:rPr>
                        <a:t>Epic Name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charset="0"/>
                        </a:rPr>
                        <a:t>Deliverable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charset="0"/>
                        </a:rPr>
                        <a:t>Draft Version Release Date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charset="0"/>
                        </a:rPr>
                        <a:t>Final Version Release Date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080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 dirty="0">
                          <a:effectLst/>
                          <a:latin typeface="Calibri" charset="0"/>
                        </a:rPr>
                        <a:t>RA-PM- PM02 -01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PM02:ManageProviderCommunication - Activity Information Flow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Process Flow (Activity)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1/5/2018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 dirty="0">
                          <a:effectLst/>
                          <a:latin typeface="Calibri" charset="0"/>
                        </a:rPr>
                        <a:t>1/19/2018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080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RA-PM- PM02 -02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</a:rPr>
                        <a:t>PM02:ManageProviderCommunication - Functional Decomposition of Performer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Process Flow (Functions)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1/26/2018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2/9/2018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080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RA-PM- PM02 -03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PM02:ManageProviderCommunication - Resource Decomposition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Object/Resource Definition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2/9/2018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2/23/2018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080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RA-PM- PM02 -04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PM02:ManageProviderCommunication - Service Specification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API Specification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2/23/2018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3/9/2018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080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RA-PM- PM03 -01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PM03:PerformProviderOutreach - Activity Information Flow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Process Flow (Activity)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1/12/2018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1/26/2018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RA-PM- PM03 -02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PM03:PerformProviderOutreach - Functional Decomposition of Performer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Process Flow (Functions)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2/2/2018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2/16/2018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RA-PM- PM03 -03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</a:rPr>
                        <a:t>PM03:PerformProviderOutreach - Resource Decomposition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Object/Resource Definition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2/16/2018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3/2/2018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RA-PM- PM03 -04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</a:rPr>
                        <a:t>PM03:PerformProviderOutreach - Service Specification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API Specification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3/2/2018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3/16/2018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RA-PM- PM07 -01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PM07:ManageProviderGrievanceAndAppeal - Activity Information Flow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Process Flow (Activity)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1/19/2018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2/2/2018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080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RA-PM- PM07 -02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PM07:ManageProviderGrievanceAndAppeal - Functional Decomposition of Performer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Process Flow (Functions)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2/9/2018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2/23/2018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080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RA-PM- PM07 -03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PM07:ManageProviderGrievanceAndAppeal - Resource Decomposition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Object/Resource Definition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2/23/2018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3/9/2018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080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RA-PM- PM07 -04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</a:rPr>
                        <a:t>PM07:ManageProviderGrievanceAndAppeal - Service Specification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API Specification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3/9/2018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3/23/2018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080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RA-PM- PM08 -01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PM08:TerminateProvider - Activity Information Flow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Process Flow (Activity)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1/26/2018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2/9/2018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RA-PM- PM08 -02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PM08:TerminateProvider - Functional Decomposition of Performer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</a:rPr>
                        <a:t>Process Flow (Functions)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 dirty="0">
                          <a:effectLst/>
                          <a:latin typeface="Calibri" charset="0"/>
                        </a:rPr>
                        <a:t>2/16/2018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3/2/2018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RA-PM- PM08 -03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PM08:TerminateProvider - Resource Decomposition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</a:rPr>
                        <a:t>Object/Resource Definition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3/2/2018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3/16/2018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RA-PM- PM08 -04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PM08:TerminateProvider - Service Specification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API Specification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 dirty="0">
                          <a:effectLst/>
                          <a:latin typeface="Calibri" charset="0"/>
                        </a:rPr>
                        <a:t>3/16/2018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 dirty="0">
                          <a:effectLst/>
                          <a:latin typeface="Calibri" charset="0"/>
                        </a:rPr>
                        <a:t>3/30/2018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52821" y="2055867"/>
            <a:ext cx="266914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90924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TRE Corporate Colors">
      <a:dk1>
        <a:sysClr val="windowText" lastClr="000000"/>
      </a:dk1>
      <a:lt1>
        <a:sysClr val="window" lastClr="FFFFFF"/>
      </a:lt1>
      <a:dk2>
        <a:srgbClr val="005B94"/>
      </a:dk2>
      <a:lt2>
        <a:srgbClr val="CFDEEA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</a:spPr>
      <a:bodyPr rtlCol="0" anchor="t"/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AMH Partnership--Template 20150212.potx" id="{E3E7DF17-9915-4A0A-8A69-379FC87FA219}" vid="{3B648C31-F8F5-4679-A9E6-11D93A2C87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58962E164FD14646B65BD0D4BDD40A0E" ma:contentTypeVersion="1" ma:contentTypeDescription="Materials and documents that contain MITRE authored content and other content directly attributable to MITRE and its work" ma:contentTypeScope="" ma:versionID="ab73289778e83d0700725df461c3689b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e207f629e9ef5d09050449f693559770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9D1AB3-61E6-49CE-A202-6C87A7ACF11F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09EA95C7-BE2A-4286-8E71-7F1724D23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0F987F4-B58D-4CA5-980A-F3CE4EC64D31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sharepoint/v3/fields"/>
    <ds:schemaRef ds:uri="http://schemas.microsoft.com/sharepoint/v3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6952A377-355C-48AD-9C1C-8BDCECEA82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55290</TotalTime>
  <Words>1059</Words>
  <Application>Microsoft Macintosh PowerPoint</Application>
  <PresentationFormat>Widescreen</PresentationFormat>
  <Paragraphs>318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 Black</vt:lpstr>
      <vt:lpstr>Calibri</vt:lpstr>
      <vt:lpstr>Helvetica LT Std</vt:lpstr>
      <vt:lpstr>Mangal</vt:lpstr>
      <vt:lpstr>Times New Roman</vt:lpstr>
      <vt:lpstr>Trebuchet MS</vt:lpstr>
      <vt:lpstr>Verdana</vt:lpstr>
      <vt:lpstr>Wingdings</vt:lpstr>
      <vt:lpstr>Arial</vt:lpstr>
      <vt:lpstr>Office Theme</vt:lpstr>
      <vt:lpstr>Advancing the Medicaid IT Enterprise Project </vt:lpstr>
      <vt:lpstr>Agenda</vt:lpstr>
      <vt:lpstr>Poplin Working Group</vt:lpstr>
      <vt:lpstr>Domain-specific Service Definition Schedules</vt:lpstr>
      <vt:lpstr>Domain-specific Service Definition Schedules</vt:lpstr>
      <vt:lpstr>Domain-specific Service Definition Schedules</vt:lpstr>
    </vt:vector>
  </TitlesOfParts>
  <Company>The MITRE Corporation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Medicaid IT Enterprise DSG Director Quarterly Status 2017-01-27 wip 01-13</dc:title>
  <dc:creator>Vince Cordivano</dc:creator>
  <dc:description/>
  <cp:lastModifiedBy>Hill, Dave</cp:lastModifiedBy>
  <cp:revision>2295</cp:revision>
  <cp:lastPrinted>2017-01-20T15:08:41Z</cp:lastPrinted>
  <dcterms:created xsi:type="dcterms:W3CDTF">2012-10-22T21:49:00Z</dcterms:created>
  <dcterms:modified xsi:type="dcterms:W3CDTF">2017-09-01T11:56:26Z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0x010100823A99C636F7423283FB0D200866C6130058962E164FD14646B65BD0D4BDD40A0E</vt:lpwstr>
  </property>
  <property fmtid="{D5CDD505-2E9C-101B-9397-08002B2CF9AE}" pid="3" name="Deliverable Month">
    <vt:lpwstr>2012 October</vt:lpwstr>
  </property>
  <property fmtid="{D5CDD505-2E9C-101B-9397-08002B2CF9AE}" pid="4" name="Deliverable Type">
    <vt:lpwstr>Monthly Status Report</vt:lpwstr>
  </property>
  <property fmtid="{D5CDD505-2E9C-101B-9397-08002B2CF9AE}" pid="5" name="Document Owner">
    <vt:lpwstr>Gana Moharir</vt:lpwstr>
  </property>
</Properties>
</file>