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2"/>
  </p:notesMasterIdLst>
  <p:handoutMasterIdLst>
    <p:handoutMasterId r:id="rId13"/>
  </p:handoutMasterIdLst>
  <p:sldIdLst>
    <p:sldId id="300" r:id="rId6"/>
    <p:sldId id="305" r:id="rId7"/>
    <p:sldId id="316" r:id="rId8"/>
    <p:sldId id="319" r:id="rId9"/>
    <p:sldId id="320" r:id="rId10"/>
    <p:sldId id="321" r:id="rId11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7293" autoAdjust="0"/>
  </p:normalViewPr>
  <p:slideViewPr>
    <p:cSldViewPr>
      <p:cViewPr varScale="1">
        <p:scale>
          <a:sx n="109" d="100"/>
          <a:sy n="109" d="100"/>
        </p:scale>
        <p:origin x="1240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9/8/17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9/8/17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5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4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523480" cy="535531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dirty="0" smtClean="0"/>
              <a:t>Reference Architecture Update </a:t>
            </a:r>
            <a:r>
              <a:rPr lang="mr-IN" sz="2400" dirty="0" smtClean="0"/>
              <a:t>–</a:t>
            </a:r>
            <a:r>
              <a:rPr lang="en-US" sz="2400" dirty="0" smtClean="0"/>
              <a:t> August 11, 2017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Poplin Working </a:t>
            </a:r>
            <a:r>
              <a:rPr lang="en-US" smtClean="0"/>
              <a:t>Group </a:t>
            </a:r>
            <a:r>
              <a:rPr lang="en-US" smtClean="0"/>
              <a:t>Updates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Poplin Working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93340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Last </a:t>
            </a:r>
            <a:r>
              <a:rPr lang="en-US" dirty="0" smtClean="0"/>
              <a:t>Week</a:t>
            </a:r>
            <a:endParaRPr lang="en-US" dirty="0" smtClean="0"/>
          </a:p>
          <a:p>
            <a:pPr lvl="1"/>
            <a:r>
              <a:rPr lang="en-US" dirty="0" smtClean="0"/>
              <a:t>New members</a:t>
            </a:r>
          </a:p>
          <a:p>
            <a:pPr lvl="2"/>
            <a:r>
              <a:rPr lang="en-US" dirty="0" smtClean="0"/>
              <a:t>WY and NM joined the call</a:t>
            </a:r>
          </a:p>
          <a:p>
            <a:pPr lvl="2"/>
            <a:r>
              <a:rPr lang="en-US" dirty="0" smtClean="0"/>
              <a:t>MESC results</a:t>
            </a:r>
          </a:p>
          <a:p>
            <a:pPr lvl="1"/>
            <a:r>
              <a:rPr lang="en-US" dirty="0" smtClean="0"/>
              <a:t>HIT Connect Meeting (April 5-6 in Baltimore)</a:t>
            </a:r>
            <a:endParaRPr lang="en-US" dirty="0" smtClean="0"/>
          </a:p>
          <a:p>
            <a:pPr lvl="2"/>
            <a:r>
              <a:rPr lang="en-US" dirty="0" smtClean="0"/>
              <a:t>Abstract due at the end of the month</a:t>
            </a:r>
          </a:p>
          <a:p>
            <a:pPr lvl="2"/>
            <a:r>
              <a:rPr lang="en-US" dirty="0" smtClean="0"/>
              <a:t>Drafted abstract</a:t>
            </a:r>
            <a:endParaRPr lang="en-US" dirty="0" smtClean="0"/>
          </a:p>
          <a:p>
            <a:pPr lvl="1"/>
            <a:r>
              <a:rPr lang="en-US" dirty="0" smtClean="0"/>
              <a:t>CNSI is working on Provider Eligibility Process Flow Diagram and adding another member to the team</a:t>
            </a:r>
          </a:p>
          <a:p>
            <a:pPr lvl="1"/>
            <a:r>
              <a:rPr lang="en-US" dirty="0" smtClean="0"/>
              <a:t>MITRE continues to work on message and service registration and discovery service definitions</a:t>
            </a:r>
          </a:p>
          <a:p>
            <a:pPr lvl="2"/>
            <a:r>
              <a:rPr lang="en-US" dirty="0" smtClean="0"/>
              <a:t>Covered potential solutions for message and service registration and discovery, pros and cons</a:t>
            </a:r>
            <a:endParaRPr lang="en-US" dirty="0" smtClean="0"/>
          </a:p>
          <a:p>
            <a:pPr lvl="1"/>
            <a:r>
              <a:rPr lang="en-US" dirty="0" smtClean="0"/>
              <a:t>Vermont </a:t>
            </a:r>
            <a:r>
              <a:rPr lang="en-US" dirty="0" smtClean="0"/>
              <a:t>is progressing </a:t>
            </a:r>
            <a:r>
              <a:rPr lang="en-US" dirty="0"/>
              <a:t>on schedule with service definition development, object definition for case management (mid-sprint), extended toward ERDs and context </a:t>
            </a:r>
            <a:r>
              <a:rPr lang="en-US" dirty="0" smtClean="0"/>
              <a:t>diagrams</a:t>
            </a:r>
          </a:p>
          <a:p>
            <a:pPr lvl="1"/>
            <a:r>
              <a:rPr lang="en-US" dirty="0" smtClean="0"/>
              <a:t>Drafted Poplin Overview Article for MES Newsletter</a:t>
            </a:r>
          </a:p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Reaching out to new members to define their interest in functional areas</a:t>
            </a:r>
            <a:endParaRPr lang="en-US" dirty="0" smtClean="0"/>
          </a:p>
          <a:p>
            <a:pPr lvl="1"/>
            <a:r>
              <a:rPr lang="en-US" dirty="0" smtClean="0"/>
              <a:t>First drafts of service definitions for registration / discovery and messaging shared services</a:t>
            </a:r>
          </a:p>
          <a:p>
            <a:pPr lvl="1"/>
            <a:r>
              <a:rPr lang="en-US" dirty="0" smtClean="0"/>
              <a:t>Continued work on service definitions by Poplin WG </a:t>
            </a:r>
            <a:r>
              <a:rPr lang="en-US" dirty="0" smtClean="0"/>
              <a:t>members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75740"/>
            <a:ext cx="3485427" cy="11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Service Definition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Vermont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403837"/>
              </p:ext>
            </p:extLst>
          </p:nvPr>
        </p:nvGraphicFramePr>
        <p:xfrm>
          <a:off x="1752600" y="2057400"/>
          <a:ext cx="9956800" cy="2399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5840"/>
                <a:gridCol w="816131"/>
                <a:gridCol w="864495"/>
                <a:gridCol w="695223"/>
                <a:gridCol w="1227219"/>
                <a:gridCol w="1976851"/>
                <a:gridCol w="671041"/>
              </a:tblGrid>
              <a:tr h="22108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Task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Status</a:t>
                      </a:r>
                      <a:endParaRPr 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Assigned To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LOE SWAG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(S/M/L/XL)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Due Date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Comments/Notes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Sprint count</a:t>
                      </a:r>
                      <a:endParaRPr 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Case Management Service Definition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Client/Member Management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8412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12/1/17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Process definitions - Process flow diagrams, Process descriptions (UML)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10/20/17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7 high-level processes in MM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Object definitions - Context, class, interaction, ER diagrams (UML / SysML)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11/3/17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Resource definitions - Sample resource template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API Specification - Sample API spec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Service Management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In Progress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10/1/17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36309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Process definitions - Process flow diagrams, Process descriptions (UML)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 smtClean="0">
                          <a:effectLst/>
                        </a:rPr>
                        <a:t>In Progress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XL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8/25/17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19 high-level processes in Care Management. 1 high-level process in Operations Management. Several interactions with other areas.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Object definitions - Context, class, interaction, ER diagrams (UML / SysML)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 smtClean="0">
                          <a:effectLst/>
                        </a:rPr>
                        <a:t>In Progress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XL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9/8/17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Resource definitions - Sample resource template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9/15/17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API Specification - Sample API spec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9/22/17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Eligibility &amp; Enrollment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6825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12/1/17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5 high-level processes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Process definitions - Process flow diagrams, Process descriptions (UML)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XL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10/20/17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700" u="none" strike="noStrike">
                          <a:effectLst/>
                        </a:rPr>
                        <a:t>2</a:t>
                      </a:r>
                      <a:endParaRPr lang="is-I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Object definitions - Context, class, interaction, ER diagrams (UML / SysML)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XL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11/3/17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Resource definitions - Sample resource template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  <a:tr h="12103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                   API Specification - Sample API spec with required fields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Not Started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CJ, Tim, Andrew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mr-IN" sz="700" u="none" strike="noStrike">
                          <a:effectLst/>
                        </a:rPr>
                        <a:t>11/27/17</a:t>
                      </a:r>
                      <a:endParaRPr lang="mr-IN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069" marR="8069" marT="806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53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Service Definition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81781"/>
              </p:ext>
            </p:extLst>
          </p:nvPr>
        </p:nvGraphicFramePr>
        <p:xfrm>
          <a:off x="1752600" y="1961109"/>
          <a:ext cx="9906000" cy="4505008"/>
        </p:xfrm>
        <a:graphic>
          <a:graphicData uri="http://schemas.openxmlformats.org/drawingml/2006/table">
            <a:tbl>
              <a:tblPr/>
              <a:tblGrid>
                <a:gridCol w="1331764"/>
                <a:gridCol w="5104557"/>
                <a:gridCol w="1754188"/>
                <a:gridCol w="864195"/>
                <a:gridCol w="851296"/>
              </a:tblGrid>
              <a:tr h="3802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charset="0"/>
                        </a:rPr>
                        <a:t>Epic #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Epic Name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Deliverable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Draft Version Release Date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Final Version Release Date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EE05 -01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EE05:DetermineProviderEligibility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9/29/2017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RA-PE - EE05 -02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EE05:DetermineProviderEligibility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EE05 -03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EE05:DetermineProviderEligibility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EE05 -04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EE05:DetermineProviderEligibility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EE06 -01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EE06:EnrollProvider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10/6/2017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EE06 -02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EE06:EnrollProvider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11/10/2017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EE06 -03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EE06:EnrollProvider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EE06 -04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EE06:EnrollProvider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EE07 -01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EE07:DisenrollProvider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10/13/2017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10/27/2017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EE07 -02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EE07:DisenrollProvider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11/17/2017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12/1/2017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EE07 -03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EE07:DisenrollProvider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12/15/2017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EE07 -04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EE07:DisenrollProvider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EE08 -01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EE08:InquireProviderInformation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10/20/2017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11/3/2017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EE08 -02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EE08:InquireProviderInformation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11/24/2017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12/8/2017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EE08 -03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EE08:InquireProviderInformation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12/22/2017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RA-PE - EE08 -04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EE08:InquireProviderInformation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90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PM01 -01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PM01:ManageProviderInformation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12/29/2017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PM01 -02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PM01:ManageProviderInformation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PM01 -03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PM01:ManageProviderInformation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2/16/2018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PM01 -04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PM01:ManageProviderInformation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2/16/2018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3/2/2018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52821" y="2055867"/>
            <a:ext cx="26691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8571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Service Definition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CNSI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5312"/>
              </p:ext>
            </p:extLst>
          </p:nvPr>
        </p:nvGraphicFramePr>
        <p:xfrm>
          <a:off x="1752600" y="1961109"/>
          <a:ext cx="9906000" cy="3840480"/>
        </p:xfrm>
        <a:graphic>
          <a:graphicData uri="http://schemas.openxmlformats.org/drawingml/2006/table">
            <a:tbl>
              <a:tblPr/>
              <a:tblGrid>
                <a:gridCol w="1331764"/>
                <a:gridCol w="5104557"/>
                <a:gridCol w="1754188"/>
                <a:gridCol w="864195"/>
                <a:gridCol w="851296"/>
              </a:tblGrid>
              <a:tr h="3802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charset="0"/>
                        </a:rPr>
                        <a:t>Epic #</a:t>
                      </a:r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Epic Name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Deliverable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Draft Version Release Date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charset="0"/>
                        </a:rPr>
                        <a:t>Final Version Release Date</a:t>
                      </a:r>
                      <a:endParaRPr lang="en-US" sz="1200">
                        <a:effectLst/>
                        <a:latin typeface="Calibri" charset="0"/>
                      </a:endParaRP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RA-PM- PM02 -01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PM02:ManageProviderCommunication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1/5/2018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PM02 -02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PM02:ManageProviderCommunication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1/26/2018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PM02 -03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PM02:ManageProviderCommunication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2/23/2018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PM02 -04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PM02:ManageProviderCommunication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2/23/2018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PM03 -01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PM03:PerformProviderOutreach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1/12/2018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1/26/2018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PM03 -02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PM03:PerformProviderOutreach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2/16/2018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PM03 -03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PM03:PerformProviderOutreach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2/16/2018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PM03 -04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PM03:PerformProviderOutreach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3/2/2018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3/16/2018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PM07 -01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PM07:ManageProviderGrievanceAndAppeal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1/19/2018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PM07 -02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PM07:ManageProviderGrievanceAndAppeal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2/9/2018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2/23/2018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PM07 -03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PM07:ManageProviderGrievanceAndAppeal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2/23/2018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PM07 -04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PM07:ManageProviderGrievanceAndAppeal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3/9/2018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3/23/2018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PM08 -01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PM08:TerminateProvider - Activity Information Flow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Process Flow (Activity)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1/26/2018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2/9/2018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PM08 -02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PM08:TerminateProvider - Functional Decomposition of Performer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Process Flow (Functions)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2/16/2018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3/2/2018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PM08 -03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PM08:TerminateProvider - Resource Decomposition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charset="0"/>
                        </a:rPr>
                        <a:t>Object/Resource Definition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3/2/2018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3/16/2018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>
                          <a:effectLst/>
                          <a:latin typeface="Calibri" charset="0"/>
                        </a:rPr>
                        <a:t>RA-PM- PM08 -04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PM08:TerminateProvider - Service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charset="0"/>
                        </a:rPr>
                        <a:t>API Specification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3/16/2018</a:t>
                      </a:r>
                    </a:p>
                  </a:txBody>
                  <a:tcPr marL="31815" marR="3181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200" dirty="0">
                          <a:effectLst/>
                          <a:latin typeface="Calibri" charset="0"/>
                        </a:rPr>
                        <a:t>3/30/2018</a:t>
                      </a:r>
                    </a:p>
                  </a:txBody>
                  <a:tcPr marL="31815" marR="318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52821" y="2055867"/>
            <a:ext cx="26691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9092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55298</TotalTime>
  <Words>1076</Words>
  <Application>Microsoft Macintosh PowerPoint</Application>
  <PresentationFormat>Widescreen</PresentationFormat>
  <Paragraphs>319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 Black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Advancing the Medicaid IT Enterprise Project </vt:lpstr>
      <vt:lpstr>Agenda</vt:lpstr>
      <vt:lpstr>Poplin Working Group</vt:lpstr>
      <vt:lpstr>Domain-specific Service Definition Schedules</vt:lpstr>
      <vt:lpstr>Domain-specific Service Definition Schedules</vt:lpstr>
      <vt:lpstr>Domain-specific Service Definition Schedules</vt:lpstr>
    </vt:vector>
  </TitlesOfParts>
  <Company>The MITRE Corporation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2296</cp:revision>
  <cp:lastPrinted>2017-01-20T15:08:41Z</cp:lastPrinted>
  <dcterms:created xsi:type="dcterms:W3CDTF">2012-10-22T21:49:00Z</dcterms:created>
  <dcterms:modified xsi:type="dcterms:W3CDTF">2017-09-08T13:30:48Z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