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5"/>
  </p:notesMasterIdLst>
  <p:handoutMasterIdLst>
    <p:handoutMasterId r:id="rId16"/>
  </p:handoutMasterIdLst>
  <p:sldIdLst>
    <p:sldId id="330" r:id="rId6"/>
    <p:sldId id="343" r:id="rId7"/>
    <p:sldId id="344" r:id="rId8"/>
    <p:sldId id="377" r:id="rId9"/>
    <p:sldId id="367" r:id="rId10"/>
    <p:sldId id="366" r:id="rId11"/>
    <p:sldId id="378" r:id="rId12"/>
    <p:sldId id="379" r:id="rId13"/>
    <p:sldId id="371" r:id="rId14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2" autoAdjust="0"/>
    <p:restoredTop sz="87331" autoAdjust="0"/>
  </p:normalViewPr>
  <p:slideViewPr>
    <p:cSldViewPr>
      <p:cViewPr varScale="1">
        <p:scale>
          <a:sx n="133" d="100"/>
          <a:sy n="133" d="100"/>
        </p:scale>
        <p:origin x="224" y="153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10/26/17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10/26/17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</a:t>
            </a:r>
            <a:r>
              <a:rPr lang="en-US" dirty="0" err="1" smtClean="0"/>
              <a:t>Cointinuing</a:t>
            </a:r>
            <a:r>
              <a:rPr lang="en-US" baseline="0" dirty="0" smtClean="0"/>
              <a:t> identifying </a:t>
            </a:r>
            <a:r>
              <a:rPr lang="en-US" baseline="0" dirty="0" err="1" smtClean="0"/>
              <a:t>fucntions</a:t>
            </a:r>
            <a:r>
              <a:rPr lang="en-US" baseline="0" dirty="0" smtClean="0"/>
              <a:t> for provider eligibility </a:t>
            </a:r>
            <a:r>
              <a:rPr lang="mr-IN" baseline="0" dirty="0" smtClean="0"/>
              <a:t>–</a:t>
            </a:r>
            <a:r>
              <a:rPr lang="en-US" baseline="0" dirty="0" smtClean="0"/>
              <a:t> good progress.  List of functions next week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Next week: </a:t>
            </a:r>
            <a:r>
              <a:rPr lang="en-US" baseline="0" dirty="0" smtClean="0"/>
              <a:t>List of functions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Blockers</a:t>
            </a:r>
            <a:r>
              <a:rPr lang="en-US" baseline="0" dirty="0" smtClean="0"/>
              <a:t>: None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Last week: Introduced Al Taylor to the group, he will become the point person, began reviewing guidance document</a:t>
            </a:r>
          </a:p>
          <a:p>
            <a:r>
              <a:rPr lang="en-US" baseline="0" dirty="0" smtClean="0"/>
              <a:t>Next week: review document</a:t>
            </a:r>
          </a:p>
          <a:p>
            <a:r>
              <a:rPr lang="en-US" baseline="0" dirty="0" smtClean="0"/>
              <a:t>Blockers: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3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</a:t>
            </a:r>
            <a:r>
              <a:rPr lang="en-US" dirty="0" smtClean="0"/>
              <a:t>Continuing</a:t>
            </a:r>
            <a:r>
              <a:rPr lang="en-US" baseline="0" dirty="0" smtClean="0"/>
              <a:t> to identify services that Case management depends on (80 services+)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week:  </a:t>
            </a:r>
            <a:r>
              <a:rPr lang="en-US" dirty="0" smtClean="0"/>
              <a:t>Continuing</a:t>
            </a:r>
            <a:r>
              <a:rPr lang="en-US" baseline="0" dirty="0" smtClean="0"/>
              <a:t> to identify services that Case management depends 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Blockers: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Large procurement that fits in strategic</a:t>
            </a:r>
            <a:r>
              <a:rPr lang="en-US" baseline="0" dirty="0" smtClean="0"/>
              <a:t> vision that fits in with Poplin project with member module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week: Anticipate a reward any moment on procurement, getting the work underway and have project schedule for providing service definitions.  Working on identifying a problem that we can solve with Poplin (Opioid-related?).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Status </a:t>
            </a:r>
            <a:r>
              <a:rPr lang="en-US" dirty="0" smtClean="0"/>
              <a:t>roundtable</a:t>
            </a:r>
          </a:p>
          <a:p>
            <a:r>
              <a:rPr lang="en-US" dirty="0" smtClean="0"/>
              <a:t>Functional area update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 smtClean="0"/>
              <a:t>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62" y="737264"/>
            <a:ext cx="9956800" cy="712465"/>
          </a:xfrm>
        </p:spPr>
        <p:txBody>
          <a:bodyPr/>
          <a:lstStyle/>
          <a:p>
            <a:r>
              <a:rPr lang="en-US" dirty="0" smtClean="0"/>
              <a:t>Status Roundtable - CNSI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062" y="1692276"/>
            <a:ext cx="9308208" cy="48006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Last week: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This </a:t>
            </a:r>
            <a:r>
              <a:rPr lang="en-US" b="1" dirty="0"/>
              <a:t>week</a:t>
            </a:r>
            <a:r>
              <a:rPr lang="en-US" b="1" dirty="0" smtClean="0"/>
              <a:t>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0024" y="6518276"/>
            <a:ext cx="24384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900" y="1851721"/>
            <a:ext cx="11852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62793" y="2814885"/>
            <a:ext cx="1242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01031"/>
              </p:ext>
            </p:extLst>
          </p:nvPr>
        </p:nvGraphicFramePr>
        <p:xfrm>
          <a:off x="1758821" y="1981200"/>
          <a:ext cx="9956800" cy="3082171"/>
        </p:xfrm>
        <a:graphic>
          <a:graphicData uri="http://schemas.openxmlformats.org/drawingml/2006/table">
            <a:tbl>
              <a:tblPr/>
              <a:tblGrid>
                <a:gridCol w="831273"/>
                <a:gridCol w="3990109"/>
                <a:gridCol w="1311564"/>
                <a:gridCol w="646545"/>
                <a:gridCol w="637309"/>
                <a:gridCol w="332509"/>
                <a:gridCol w="711200"/>
                <a:gridCol w="1496291"/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Epic #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Epic Name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Deliverable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Draft Version - Planned Release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Final Version - Planned Release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Status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Draft Version - Actual Released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Calibri" charset="0"/>
                        </a:rPr>
                        <a:t>Final Version - Actual Released Date</a:t>
                      </a:r>
                      <a:endParaRPr lang="en-US" sz="800">
                        <a:effectLst/>
                        <a:latin typeface="Calibri" charset="0"/>
                      </a:endParaRP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EE05 -01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Activity Information Flow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EE05 -02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Functional Decomposition of Performer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60%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EE05 -03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Resource Decomposition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20%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EE05 -04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EE05:DetermineProviderEligibility - Service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EE06 -01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Activity Information Flow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EE06 -02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Functional Decomposition of Performer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11/10/2017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EE06 -03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Resource Decomposition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EE06 -04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EE06:EnrollProvider - Service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EE07 -01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Activity Information Flow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10/27/2017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EE07 -02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Functional Decomposition of Performer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EE07 -03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Resource Decomposition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EE07 -04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EE07:DisenrollProvider - Service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1/12/2018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EE08 -01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Activity Information Flow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75%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EE08 -02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Functional Decomposition of Performer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EE08 -03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Resource Decomposition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39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RA-PE - EE08 -04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EE08:InquireProviderInformation - Service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9876" marR="4987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80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8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9876" marR="498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58821" y="19816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MITRE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Last week: </a:t>
            </a:r>
            <a:r>
              <a:rPr lang="en-US" dirty="0" smtClean="0"/>
              <a:t>Feedback positive from MITA Governance Board submission.  Continued </a:t>
            </a:r>
            <a:r>
              <a:rPr lang="en-US" dirty="0"/>
              <a:t>to </a:t>
            </a:r>
            <a:r>
              <a:rPr lang="en-US" dirty="0" smtClean="0"/>
              <a:t>debug Poplin messaging </a:t>
            </a:r>
            <a:r>
              <a:rPr lang="en-US" dirty="0" smtClean="0"/>
              <a:t>across clusters.  </a:t>
            </a:r>
            <a:r>
              <a:rPr lang="en-US" dirty="0" smtClean="0"/>
              <a:t>Continued review of pre-certification </a:t>
            </a:r>
            <a:r>
              <a:rPr lang="en-US" dirty="0"/>
              <a:t>items that could be automated in a reference architecture implementation. </a:t>
            </a:r>
            <a:r>
              <a:rPr lang="en-US" dirty="0"/>
              <a:t>Started work on security shared </a:t>
            </a:r>
            <a:r>
              <a:rPr lang="en-US" dirty="0" smtClean="0"/>
              <a:t>service(s) </a:t>
            </a:r>
            <a:r>
              <a:rPr lang="en-US" dirty="0"/>
              <a:t>and next steps for reference implementation. </a:t>
            </a:r>
            <a:r>
              <a:rPr lang="en-US" dirty="0" smtClean="0"/>
              <a:t> High </a:t>
            </a:r>
            <a:r>
              <a:rPr lang="en-US" dirty="0"/>
              <a:t>level flow identified and </a:t>
            </a:r>
            <a:r>
              <a:rPr lang="en-US" dirty="0" smtClean="0"/>
              <a:t>created for Pharmacy functional area, </a:t>
            </a:r>
            <a:r>
              <a:rPr lang="en-US" dirty="0"/>
              <a:t>working on micro services/ sub processes needed to accomplish the </a:t>
            </a:r>
            <a:r>
              <a:rPr lang="en-US" dirty="0" smtClean="0"/>
              <a:t>overall processes, using </a:t>
            </a:r>
            <a:r>
              <a:rPr lang="en-US" dirty="0"/>
              <a:t>Ohio’s new pharmacy documentation as the basis</a:t>
            </a:r>
            <a:r>
              <a:rPr lang="en-US" dirty="0" smtClean="0"/>
              <a:t>.  Worked </a:t>
            </a:r>
            <a:r>
              <a:rPr lang="en-US" dirty="0" smtClean="0"/>
              <a:t>with MITA-TAC on scoping UX plan.  Met with CDC Foundation Services to learn specifics on 12 shared services they are developing and overall architecture.  Social </a:t>
            </a:r>
            <a:r>
              <a:rPr lang="en-US" dirty="0" smtClean="0"/>
              <a:t>Interest </a:t>
            </a:r>
            <a:r>
              <a:rPr lang="en-US" dirty="0" smtClean="0"/>
              <a:t>Solutions is working on what level of commitment they can provide (Enrollment, Identity Management), </a:t>
            </a:r>
            <a:r>
              <a:rPr lang="en-US" dirty="0" err="1" smtClean="0"/>
              <a:t>Blu</a:t>
            </a:r>
            <a:r>
              <a:rPr lang="en-US" dirty="0" smtClean="0"/>
              <a:t> Strategies </a:t>
            </a:r>
            <a:r>
              <a:rPr lang="en-US" dirty="0" smtClean="0"/>
              <a:t>Consulting (Analytics, Business Intelligence).  HMS </a:t>
            </a:r>
            <a:r>
              <a:rPr lang="en-US" dirty="0" smtClean="0"/>
              <a:t>Healthcare </a:t>
            </a:r>
            <a:r>
              <a:rPr lang="en-US" dirty="0" smtClean="0"/>
              <a:t>will be added to monthly update meetings.  CA Technologies has expressed interest in Poplin.  </a:t>
            </a:r>
            <a:endParaRPr lang="en-US" dirty="0" smtClean="0"/>
          </a:p>
          <a:p>
            <a:r>
              <a:rPr lang="en-US" b="1" dirty="0" smtClean="0"/>
              <a:t>This week: </a:t>
            </a:r>
            <a:r>
              <a:rPr lang="en-US" dirty="0" smtClean="0"/>
              <a:t>Start full </a:t>
            </a:r>
            <a:r>
              <a:rPr lang="en-US" dirty="0" smtClean="0"/>
              <a:t>MITA Governance Board review of draft Poplin guidance.  </a:t>
            </a:r>
            <a:r>
              <a:rPr lang="en-US" dirty="0" smtClean="0"/>
              <a:t>Obtain </a:t>
            </a:r>
            <a:r>
              <a:rPr lang="en-US" dirty="0" smtClean="0"/>
              <a:t>commitments, </a:t>
            </a:r>
            <a:r>
              <a:rPr lang="en-US" dirty="0" smtClean="0"/>
              <a:t>definitive functional </a:t>
            </a:r>
            <a:r>
              <a:rPr lang="en-US" dirty="0" smtClean="0"/>
              <a:t>area selections, and schedules from Social Interest Solutions, </a:t>
            </a:r>
            <a:r>
              <a:rPr lang="en-US" dirty="0" err="1" smtClean="0"/>
              <a:t>Blu</a:t>
            </a:r>
            <a:r>
              <a:rPr lang="en-US" dirty="0" smtClean="0"/>
              <a:t> </a:t>
            </a:r>
            <a:r>
              <a:rPr lang="en-US" dirty="0" smtClean="0"/>
              <a:t>Strategies; follow up with CA Technologies and interest; develop schedule for </a:t>
            </a:r>
            <a:r>
              <a:rPr lang="en-US" dirty="0" smtClean="0"/>
              <a:t>follow-on reference implementation work; </a:t>
            </a:r>
            <a:r>
              <a:rPr lang="en-US" dirty="0" smtClean="0"/>
              <a:t>develop schedule for</a:t>
            </a:r>
            <a:r>
              <a:rPr lang="en-US" dirty="0" smtClean="0"/>
              <a:t> </a:t>
            </a:r>
            <a:r>
              <a:rPr lang="en-US" dirty="0" smtClean="0"/>
              <a:t>security shared </a:t>
            </a:r>
            <a:r>
              <a:rPr lang="en-US" dirty="0" smtClean="0"/>
              <a:t>service(s).</a:t>
            </a:r>
            <a:endParaRPr lang="en-US" b="1" dirty="0" smtClean="0"/>
          </a:p>
          <a:p>
            <a:r>
              <a:rPr lang="en-US" b="1" dirty="0" smtClean="0"/>
              <a:t>Blockers?: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ONC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Last week:  </a:t>
            </a:r>
          </a:p>
          <a:p>
            <a:r>
              <a:rPr lang="en-US" b="1" dirty="0" smtClean="0"/>
              <a:t>This week:</a:t>
            </a:r>
          </a:p>
          <a:p>
            <a:r>
              <a:rPr lang="en-US" b="1" dirty="0" smtClean="0"/>
              <a:t>Blockers?: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Vermont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 smtClean="0"/>
              <a:t>Last week: </a:t>
            </a:r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West Virginia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Last week:</a:t>
            </a:r>
            <a:endParaRPr lang="en-US" dirty="0" smtClean="0"/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</a:t>
            </a:r>
            <a:r>
              <a:rPr lang="mr-IN" dirty="0" smtClean="0"/>
              <a:t>–</a:t>
            </a:r>
            <a:r>
              <a:rPr lang="en-US" dirty="0" smtClean="0"/>
              <a:t> WEX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</a:t>
            </a:r>
            <a:endParaRPr lang="en-US" dirty="0"/>
          </a:p>
          <a:p>
            <a:r>
              <a:rPr lang="en-US" b="1" dirty="0"/>
              <a:t>This week: </a:t>
            </a:r>
          </a:p>
          <a:p>
            <a:r>
              <a:rPr lang="en-US" b="1" dirty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Area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68893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Provider Management (CNSI)</a:t>
            </a:r>
            <a:endParaRPr lang="en-US" sz="2000" dirty="0"/>
          </a:p>
          <a:p>
            <a:pPr lvl="1"/>
            <a:r>
              <a:rPr lang="en-US" dirty="0"/>
              <a:t>Screening</a:t>
            </a:r>
            <a:endParaRPr lang="en-US" sz="2000" dirty="0"/>
          </a:p>
          <a:p>
            <a:pPr lvl="1"/>
            <a:r>
              <a:rPr lang="en-US" dirty="0"/>
              <a:t>Enrollment</a:t>
            </a:r>
            <a:endParaRPr lang="en-US" sz="2000" dirty="0"/>
          </a:p>
          <a:p>
            <a:r>
              <a:rPr lang="en-US" dirty="0">
                <a:solidFill>
                  <a:srgbClr val="FF0000"/>
                </a:solidFill>
              </a:rPr>
              <a:t>Claims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Pharmacy (MITRE)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Financial Management (WEX Health)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dirty="0"/>
              <a:t>Member Management</a:t>
            </a:r>
            <a:endParaRPr lang="en-US" sz="2000" dirty="0"/>
          </a:p>
          <a:p>
            <a:pPr lvl="1"/>
            <a:r>
              <a:rPr lang="en-US" dirty="0"/>
              <a:t>Eligibility (West Virginia)</a:t>
            </a:r>
            <a:endParaRPr lang="en-US" sz="2000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Enrollment (Social Interest Solutions?)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Third Party Liability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/>
              <a:t>Case Management (Vermont)</a:t>
            </a:r>
            <a:endParaRPr lang="en-US" sz="2000" dirty="0"/>
          </a:p>
          <a:p>
            <a:pPr lvl="1"/>
            <a:r>
              <a:rPr lang="en-US" dirty="0"/>
              <a:t>Interaction with Eligibility &amp; Enrollment</a:t>
            </a:r>
            <a:endParaRPr lang="en-US" sz="2000" dirty="0"/>
          </a:p>
          <a:p>
            <a:r>
              <a:rPr lang="en-US" dirty="0">
                <a:solidFill>
                  <a:srgbClr val="00B050"/>
                </a:solidFill>
              </a:rPr>
              <a:t>Data Warehouse / Business Intelligence / </a:t>
            </a:r>
            <a:r>
              <a:rPr lang="en-US" dirty="0" smtClean="0">
                <a:solidFill>
                  <a:srgbClr val="00B050"/>
                </a:solidFill>
              </a:rPr>
              <a:t>Analytics (</a:t>
            </a:r>
            <a:r>
              <a:rPr lang="en-US" dirty="0" err="1" smtClean="0">
                <a:solidFill>
                  <a:srgbClr val="00B050"/>
                </a:solidFill>
              </a:rPr>
              <a:t>Blu</a:t>
            </a:r>
            <a:r>
              <a:rPr lang="en-US" dirty="0" smtClean="0">
                <a:solidFill>
                  <a:srgbClr val="00B050"/>
                </a:solidFill>
              </a:rPr>
              <a:t> Strategies Consulting?)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Managed Care Enrollment </a:t>
            </a:r>
            <a:r>
              <a:rPr lang="en-US" dirty="0" smtClean="0">
                <a:solidFill>
                  <a:srgbClr val="FF0000"/>
                </a:solidFill>
              </a:rPr>
              <a:t>Broker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Identity Management (Social Interest Solutions?)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Shared Services (MITRE)</a:t>
            </a:r>
            <a:endParaRPr lang="en-US" sz="2000" dirty="0"/>
          </a:p>
          <a:p>
            <a:pPr lvl="1"/>
            <a:r>
              <a:rPr lang="en-US" dirty="0"/>
              <a:t>Service registration, service discovery, messaging, </a:t>
            </a:r>
            <a:r>
              <a:rPr lang="en-US" dirty="0" smtClean="0"/>
              <a:t>security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88425"/>
            <a:ext cx="9956800" cy="4566694"/>
          </a:xfrm>
        </p:spPr>
        <p:txBody>
          <a:bodyPr/>
          <a:lstStyle/>
          <a:p>
            <a:r>
              <a:rPr lang="en-US" dirty="0" smtClean="0"/>
              <a:t>Full review starts on guidance by MITA </a:t>
            </a:r>
            <a:r>
              <a:rPr lang="en-US" dirty="0" smtClean="0"/>
              <a:t>Governance Board </a:t>
            </a:r>
            <a:endParaRPr lang="en-US" dirty="0" smtClean="0"/>
          </a:p>
          <a:p>
            <a:r>
              <a:rPr lang="en-US" dirty="0" smtClean="0"/>
              <a:t>Continue to refine UX guidance plan from MITA-TAC</a:t>
            </a:r>
            <a:endParaRPr lang="en-US" dirty="0" smtClean="0"/>
          </a:p>
          <a:p>
            <a:r>
              <a:rPr lang="en-US" dirty="0" smtClean="0"/>
              <a:t>Recruit </a:t>
            </a:r>
            <a:r>
              <a:rPr lang="en-US" dirty="0" smtClean="0"/>
              <a:t>and follow-up with new members</a:t>
            </a:r>
            <a:endParaRPr lang="en-US" dirty="0" smtClean="0"/>
          </a:p>
          <a:p>
            <a:r>
              <a:rPr lang="en-US" dirty="0" smtClean="0"/>
              <a:t>Developing leveraging strategy with </a:t>
            </a:r>
            <a:r>
              <a:rPr lang="en-US" dirty="0" smtClean="0"/>
              <a:t>CDC Foundation Services team </a:t>
            </a:r>
          </a:p>
          <a:p>
            <a:r>
              <a:rPr lang="en-US" dirty="0" smtClean="0"/>
              <a:t>Ongoing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Continual progress on functional areas</a:t>
            </a:r>
          </a:p>
          <a:p>
            <a:pPr lvl="1"/>
            <a:r>
              <a:rPr lang="en-US" dirty="0" smtClean="0"/>
              <a:t>Make sure Pivotal Tracker is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85093</TotalTime>
  <Words>885</Words>
  <Application>Microsoft Macintosh PowerPoint</Application>
  <PresentationFormat>Widescreen</PresentationFormat>
  <Paragraphs>242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Agenda</vt:lpstr>
      <vt:lpstr>Status Roundtable - CNSI</vt:lpstr>
      <vt:lpstr>Status Roundtable - MITRE</vt:lpstr>
      <vt:lpstr>Status Roundtable - ONC</vt:lpstr>
      <vt:lpstr>Status Roundtable – Vermont</vt:lpstr>
      <vt:lpstr>Status Roundtable – West Virginia</vt:lpstr>
      <vt:lpstr>Status Roundtable – WEX Health</vt:lpstr>
      <vt:lpstr>Functional Area Update</vt:lpstr>
      <vt:lpstr>Next week</vt:lpstr>
    </vt:vector>
  </TitlesOfParts>
  <Company>The MITRE Corporation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2411</cp:revision>
  <cp:lastPrinted>2017-01-20T15:08:41Z</cp:lastPrinted>
  <dcterms:created xsi:type="dcterms:W3CDTF">2012-10-22T21:49:00Z</dcterms:created>
  <dcterms:modified xsi:type="dcterms:W3CDTF">2017-10-27T17:33:38Z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