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8"/>
  </p:notesMasterIdLst>
  <p:handoutMasterIdLst>
    <p:handoutMasterId r:id="rId19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377" r:id="rId13"/>
    <p:sldId id="380" r:id="rId14"/>
    <p:sldId id="381" r:id="rId15"/>
    <p:sldId id="379" r:id="rId16"/>
    <p:sldId id="371" r:id="rId17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1" autoAdjust="0"/>
    <p:restoredTop sz="87322" autoAdjust="0"/>
  </p:normalViewPr>
  <p:slideViewPr>
    <p:cSldViewPr>
      <p:cViewPr varScale="1">
        <p:scale>
          <a:sx n="135" d="100"/>
          <a:sy n="135" d="100"/>
        </p:scale>
        <p:origin x="208" y="14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</a:t>
            </a:r>
            <a:r>
              <a:rPr lang="en-US" dirty="0" smtClean="0"/>
              <a:t>Worked on data object for</a:t>
            </a:r>
            <a:r>
              <a:rPr lang="en-US" baseline="0" dirty="0" smtClean="0"/>
              <a:t> EE05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 week: </a:t>
            </a:r>
            <a:r>
              <a:rPr lang="en-US" baseline="0" dirty="0" smtClean="0"/>
              <a:t>Continuing on object and model for EE06, EE07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Blockers: </a:t>
            </a:r>
            <a:r>
              <a:rPr lang="en-US" baseline="0" dirty="0" smtClean="0"/>
              <a:t>None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Continuing</a:t>
            </a:r>
            <a:r>
              <a:rPr lang="en-US" baseline="0" dirty="0" smtClean="0"/>
              <a:t> to identify services that Case management depends on (80 services</a:t>
            </a:r>
            <a:r>
              <a:rPr lang="en-US" baseline="0" dirty="0" smtClean="0"/>
              <a:t>+).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  </a:t>
            </a:r>
            <a:r>
              <a:rPr lang="en-US" dirty="0" smtClean="0"/>
              <a:t>Continuing</a:t>
            </a:r>
            <a:r>
              <a:rPr lang="en-US" baseline="0" dirty="0" smtClean="0"/>
              <a:t> to identify services that Case management depends 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Blockers: </a:t>
            </a:r>
            <a:r>
              <a:rPr lang="en-US" baseline="0" dirty="0" smtClean="0"/>
              <a:t>Managing conflicting priorities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</a:t>
            </a:r>
            <a:r>
              <a:rPr lang="en-US" dirty="0" smtClean="0"/>
              <a:t>Anticipate</a:t>
            </a:r>
            <a:r>
              <a:rPr lang="en-US" baseline="0" dirty="0" smtClean="0"/>
              <a:t> reward in next two weeks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week: Anticipate a reward any moment on procurement, getting the work underway and have project schedule for providing service definitions.  Working on identifying a problem that we can solve with Poplin (Opioid-related?).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week: Learning, developing a schedule.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week: Develop schedule (Analytics, BI)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 week: Introduced Al Taylor to the group, he will become the point person, began reviewing guidance document</a:t>
            </a:r>
          </a:p>
          <a:p>
            <a:r>
              <a:rPr lang="en-US" baseline="0" dirty="0" smtClean="0"/>
              <a:t>Next week: review document</a:t>
            </a:r>
          </a:p>
          <a:p>
            <a:r>
              <a:rPr lang="en-US" baseline="0" dirty="0" smtClean="0"/>
              <a:t>Blockers: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roundtable</a:t>
            </a:r>
          </a:p>
          <a:p>
            <a:r>
              <a:rPr lang="en-US" dirty="0" smtClean="0"/>
              <a:t>Functional area </a:t>
            </a:r>
            <a:r>
              <a:rPr lang="en-US" dirty="0" smtClean="0"/>
              <a:t>update</a:t>
            </a:r>
          </a:p>
          <a:p>
            <a:r>
              <a:rPr lang="en-US" dirty="0"/>
              <a:t>EE05:DetermineProviderEligibility – Object/Resource Model </a:t>
            </a:r>
            <a:r>
              <a:rPr lang="en-US" dirty="0" smtClean="0"/>
              <a:t>Diagram (CNSI)</a:t>
            </a:r>
          </a:p>
          <a:p>
            <a:r>
              <a:rPr lang="en-US" dirty="0"/>
              <a:t>Automating Pre-certification </a:t>
            </a:r>
            <a:r>
              <a:rPr lang="en-US" dirty="0" smtClean="0"/>
              <a:t>Testing (MITRE)</a:t>
            </a:r>
            <a:endParaRPr lang="en-US" dirty="0" smtClean="0"/>
          </a:p>
          <a:p>
            <a:r>
              <a:rPr lang="en-US" dirty="0" smtClean="0"/>
              <a:t>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Pre-certification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MITRE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6889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Provider Management (CNSI)</a:t>
            </a:r>
            <a:endParaRPr lang="en-US" sz="2000" dirty="0"/>
          </a:p>
          <a:p>
            <a:pPr lvl="1"/>
            <a:r>
              <a:rPr lang="en-US" dirty="0"/>
              <a:t>Screening</a:t>
            </a:r>
            <a:endParaRPr lang="en-US" sz="2000" dirty="0"/>
          </a:p>
          <a:p>
            <a:pPr lvl="1"/>
            <a:r>
              <a:rPr lang="en-US" dirty="0"/>
              <a:t>Enrollment</a:t>
            </a:r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Claims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/>
              <a:t>Pharmacy (MITRE)</a:t>
            </a:r>
            <a:endParaRPr lang="en-US" sz="2000" dirty="0"/>
          </a:p>
          <a:p>
            <a:r>
              <a:rPr lang="en-US" dirty="0"/>
              <a:t>Financial Management (WEX Health)</a:t>
            </a:r>
            <a:endParaRPr lang="en-US" sz="2000" dirty="0"/>
          </a:p>
          <a:p>
            <a:r>
              <a:rPr lang="en-US" dirty="0"/>
              <a:t>Member Management</a:t>
            </a:r>
            <a:endParaRPr lang="en-US" sz="2000" dirty="0"/>
          </a:p>
          <a:p>
            <a:pPr lvl="1"/>
            <a:r>
              <a:rPr lang="en-US" dirty="0"/>
              <a:t>Eligibility (West Virginia)</a:t>
            </a:r>
            <a:endParaRPr lang="en-US" sz="2000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Enrollment (Social Interest Solutions?)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Third Party Liability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/>
              <a:t>Case Management (Vermont)</a:t>
            </a:r>
            <a:endParaRPr lang="en-US" sz="2000" dirty="0"/>
          </a:p>
          <a:p>
            <a:pPr lvl="1"/>
            <a:r>
              <a:rPr lang="en-US" dirty="0"/>
              <a:t>Interaction with Eligibility &amp; Enrollment</a:t>
            </a:r>
            <a:endParaRPr lang="en-US" sz="2000" dirty="0"/>
          </a:p>
          <a:p>
            <a:r>
              <a:rPr lang="en-US" dirty="0"/>
              <a:t>Data Warehouse / Business Intelligence / </a:t>
            </a:r>
            <a:r>
              <a:rPr lang="en-US" dirty="0" smtClean="0"/>
              <a:t>Analytics (</a:t>
            </a:r>
            <a:r>
              <a:rPr lang="en-US" dirty="0" err="1" smtClean="0"/>
              <a:t>Blu</a:t>
            </a:r>
            <a:r>
              <a:rPr lang="en-US" dirty="0" smtClean="0"/>
              <a:t> Strategies </a:t>
            </a:r>
            <a:r>
              <a:rPr lang="en-US" dirty="0" smtClean="0"/>
              <a:t>Consulting)</a:t>
            </a:r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Managed Care Enrollment </a:t>
            </a:r>
            <a:r>
              <a:rPr lang="en-US" dirty="0" smtClean="0">
                <a:solidFill>
                  <a:srgbClr val="FF0000"/>
                </a:solidFill>
              </a:rPr>
              <a:t>Broker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Identity Management (Social Interest Solutions?)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Shared Services (MITRE)</a:t>
            </a:r>
            <a:endParaRPr lang="en-US" sz="2000" dirty="0"/>
          </a:p>
          <a:p>
            <a:pPr lvl="1"/>
            <a:r>
              <a:rPr lang="en-US" dirty="0"/>
              <a:t>Service registration, service discovery, messaging, </a:t>
            </a:r>
            <a:r>
              <a:rPr lang="en-US" dirty="0" smtClean="0"/>
              <a:t>security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/>
          <a:lstStyle/>
          <a:p>
            <a:r>
              <a:rPr lang="en-US" dirty="0" smtClean="0"/>
              <a:t>Address comments from ONC and MITA </a:t>
            </a:r>
            <a:r>
              <a:rPr lang="en-US" dirty="0" smtClean="0"/>
              <a:t>Governance Board </a:t>
            </a:r>
            <a:r>
              <a:rPr lang="en-US" dirty="0" smtClean="0"/>
              <a:t>on guidance submission</a:t>
            </a:r>
            <a:endParaRPr lang="en-US" dirty="0" smtClean="0"/>
          </a:p>
          <a:p>
            <a:r>
              <a:rPr lang="en-US" dirty="0" smtClean="0"/>
              <a:t>Continue to refine UX guidance plan from MITA-TAC</a:t>
            </a:r>
          </a:p>
          <a:p>
            <a:r>
              <a:rPr lang="en-US" dirty="0" smtClean="0"/>
              <a:t>Meet with Social Interest Solutions, CA Technologies about Poplin involvement</a:t>
            </a:r>
            <a:endParaRPr lang="en-US" dirty="0" smtClean="0"/>
          </a:p>
          <a:p>
            <a:r>
              <a:rPr lang="en-US" dirty="0" smtClean="0"/>
              <a:t>Reference implementation schedule fo</a:t>
            </a:r>
            <a:r>
              <a:rPr lang="en-US" dirty="0" smtClean="0"/>
              <a:t>r next steps</a:t>
            </a:r>
            <a:endParaRPr lang="en-US" dirty="0" smtClean="0"/>
          </a:p>
          <a:p>
            <a:r>
              <a:rPr lang="en-US" dirty="0" smtClean="0"/>
              <a:t>Ongoing work</a:t>
            </a:r>
          </a:p>
          <a:p>
            <a:pPr lvl="1"/>
            <a:r>
              <a:rPr lang="en-US" dirty="0" smtClean="0"/>
              <a:t>Continual progress on functional areas</a:t>
            </a:r>
          </a:p>
          <a:p>
            <a:pPr lvl="1"/>
            <a:r>
              <a:rPr lang="en-US" dirty="0" smtClean="0"/>
              <a:t>Make sure Pivotal Tracker is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Last week: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This </a:t>
            </a:r>
            <a:r>
              <a:rPr lang="en-US" b="1" dirty="0"/>
              <a:t>week</a:t>
            </a:r>
            <a:r>
              <a:rPr lang="en-US" b="1" dirty="0" smtClean="0"/>
              <a:t>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81163"/>
              </p:ext>
            </p:extLst>
          </p:nvPr>
        </p:nvGraphicFramePr>
        <p:xfrm>
          <a:off x="1723528" y="2044249"/>
          <a:ext cx="9956800" cy="3192084"/>
        </p:xfrm>
        <a:graphic>
          <a:graphicData uri="http://schemas.openxmlformats.org/drawingml/2006/table">
            <a:tbl>
              <a:tblPr/>
              <a:tblGrid>
                <a:gridCol w="831273"/>
                <a:gridCol w="3370839"/>
                <a:gridCol w="1371600"/>
                <a:gridCol w="762000"/>
                <a:gridCol w="762000"/>
                <a:gridCol w="457200"/>
                <a:gridCol w="685800"/>
                <a:gridCol w="1716088"/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Epic #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Draft Version - Planned Release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Final Version - Planned Release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Status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Draft Version - Actual Released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Final Version - Actual Released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30%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11/10/2017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10/27/2017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Last week: </a:t>
            </a:r>
            <a:r>
              <a:rPr lang="en-US" dirty="0" smtClean="0"/>
              <a:t>Received specific feedback from MITA Governance Board and ONC on guidance </a:t>
            </a:r>
            <a:r>
              <a:rPr lang="en-US" dirty="0" smtClean="0"/>
              <a:t>submission.  Continued </a:t>
            </a:r>
            <a:r>
              <a:rPr lang="en-US" dirty="0"/>
              <a:t>to </a:t>
            </a:r>
            <a:r>
              <a:rPr lang="en-US" dirty="0" smtClean="0"/>
              <a:t>debug Poplin messaging across clusters.  </a:t>
            </a:r>
            <a:r>
              <a:rPr lang="en-US" dirty="0" smtClean="0"/>
              <a:t>Completed preliminary review </a:t>
            </a:r>
            <a:r>
              <a:rPr lang="en-US" dirty="0" smtClean="0"/>
              <a:t>of pre-certification </a:t>
            </a:r>
            <a:r>
              <a:rPr lang="en-US" dirty="0"/>
              <a:t>items that could be automated in a reference architecture implementation. </a:t>
            </a:r>
            <a:r>
              <a:rPr lang="en-US" dirty="0" smtClean="0"/>
              <a:t>Worked </a:t>
            </a:r>
            <a:r>
              <a:rPr lang="en-US" dirty="0"/>
              <a:t>on </a:t>
            </a:r>
            <a:r>
              <a:rPr lang="en-US" dirty="0" smtClean="0"/>
              <a:t>developing schedule for security </a:t>
            </a:r>
            <a:r>
              <a:rPr lang="en-US" dirty="0"/>
              <a:t>shared </a:t>
            </a:r>
            <a:r>
              <a:rPr lang="en-US" dirty="0" smtClean="0"/>
              <a:t>service(s</a:t>
            </a:r>
            <a:r>
              <a:rPr lang="en-US" dirty="0" smtClean="0"/>
              <a:t>).  Drafted business process diagrams for pharmacy.  Worked </a:t>
            </a:r>
            <a:r>
              <a:rPr lang="en-US" dirty="0" smtClean="0"/>
              <a:t>with MITA-TAC on scoping UX plan. </a:t>
            </a:r>
            <a:r>
              <a:rPr lang="en-US" dirty="0" err="1" smtClean="0"/>
              <a:t>Blu</a:t>
            </a:r>
            <a:r>
              <a:rPr lang="en-US" dirty="0" smtClean="0"/>
              <a:t> </a:t>
            </a:r>
            <a:r>
              <a:rPr lang="en-US" dirty="0" smtClean="0"/>
              <a:t>Strategies </a:t>
            </a:r>
            <a:r>
              <a:rPr lang="en-US" dirty="0" smtClean="0"/>
              <a:t>Consulting can provide 1 FTE through end of January (</a:t>
            </a:r>
            <a:r>
              <a:rPr lang="en-US" dirty="0" smtClean="0"/>
              <a:t>Analytics, Business Intelligence</a:t>
            </a:r>
            <a:r>
              <a:rPr lang="en-US" dirty="0" smtClean="0"/>
              <a:t>).  Meeting scheduled </a:t>
            </a:r>
            <a:r>
              <a:rPr lang="en-US" dirty="0" smtClean="0"/>
              <a:t>with </a:t>
            </a:r>
            <a:r>
              <a:rPr lang="en-US" dirty="0"/>
              <a:t>Social Interest Solutions </a:t>
            </a:r>
            <a:r>
              <a:rPr lang="en-US" dirty="0" smtClean="0"/>
              <a:t>to discuss deliverable requirements </a:t>
            </a:r>
            <a:r>
              <a:rPr lang="en-US" dirty="0"/>
              <a:t>(Enrollment, Identity Management</a:t>
            </a:r>
            <a:r>
              <a:rPr lang="en-US" dirty="0" smtClean="0"/>
              <a:t>).  Meeting scheduled to discuss Poplin with CA Technologies.</a:t>
            </a:r>
            <a:endParaRPr lang="en-US" dirty="0" smtClean="0"/>
          </a:p>
          <a:p>
            <a:r>
              <a:rPr lang="en-US" b="1" dirty="0" smtClean="0"/>
              <a:t>This week: </a:t>
            </a:r>
            <a:r>
              <a:rPr lang="en-US" dirty="0" smtClean="0"/>
              <a:t>Address Jeff Strand’s and ONC’s comments on MGB submission. </a:t>
            </a:r>
            <a:r>
              <a:rPr lang="en-US" dirty="0" smtClean="0"/>
              <a:t> Review draft of pharmacy business process diagrams.</a:t>
            </a:r>
            <a:r>
              <a:rPr lang="en-US" dirty="0"/>
              <a:t>  </a:t>
            </a:r>
            <a:r>
              <a:rPr lang="en-US" dirty="0" smtClean="0"/>
              <a:t>Develop </a:t>
            </a:r>
            <a:r>
              <a:rPr lang="en-US" dirty="0"/>
              <a:t>schedule for follow-on reference implementation work. </a:t>
            </a:r>
            <a:r>
              <a:rPr lang="en-US" dirty="0" smtClean="0"/>
              <a:t> Obtain </a:t>
            </a:r>
            <a:r>
              <a:rPr lang="en-US" dirty="0" smtClean="0"/>
              <a:t>commitments, definitive functional area selections, and schedules from Social Interest Solutions.  Obtain schedule from </a:t>
            </a:r>
            <a:r>
              <a:rPr lang="en-US" dirty="0" err="1" smtClean="0"/>
              <a:t>Blu</a:t>
            </a:r>
            <a:r>
              <a:rPr lang="en-US" dirty="0" smtClean="0"/>
              <a:t> Strategies Consulting.  Meet with CA Technologies. </a:t>
            </a:r>
            <a:endParaRPr lang="en-US" b="1" dirty="0" smtClean="0"/>
          </a:p>
          <a:p>
            <a:r>
              <a:rPr lang="en-US" b="1" dirty="0" smtClean="0"/>
              <a:t>Blockers</a:t>
            </a:r>
            <a:r>
              <a:rPr lang="en-US" b="1" dirty="0" smtClean="0"/>
              <a:t>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Vermont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West Virginia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</a:t>
            </a:r>
            <a:endParaRPr lang="en-US" dirty="0" smtClean="0"/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WEX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Blu</a:t>
            </a:r>
            <a:r>
              <a:rPr lang="en-US" dirty="0" smtClean="0"/>
              <a:t> Strategies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ONC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week:  </a:t>
            </a:r>
          </a:p>
          <a:p>
            <a:r>
              <a:rPr lang="en-US" b="1" dirty="0" smtClean="0"/>
              <a:t>This week:</a:t>
            </a:r>
          </a:p>
          <a:p>
            <a:r>
              <a:rPr lang="en-US" b="1" dirty="0" smtClean="0"/>
              <a:t>Blockers?: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EE05:DetermineProviderEligibility – Object/Resource Model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1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85268</TotalTime>
  <Words>875</Words>
  <Application>Microsoft Macintosh PowerPoint</Application>
  <PresentationFormat>Widescreen</PresentationFormat>
  <Paragraphs>269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 Consulting</vt:lpstr>
      <vt:lpstr>Status Roundtable - ONC</vt:lpstr>
      <vt:lpstr>EE05:DetermineProviderEligibility – Object/Resource Model Diagram</vt:lpstr>
      <vt:lpstr>Automating Pre-certification Testing</vt:lpstr>
      <vt:lpstr>Functional Area Update</vt:lpstr>
      <vt:lpstr>Next week</vt:lpstr>
    </vt:vector>
  </TitlesOfParts>
  <Company>The MITRE Corporation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2424</cp:revision>
  <cp:lastPrinted>2017-01-20T15:08:41Z</cp:lastPrinted>
  <dcterms:created xsi:type="dcterms:W3CDTF">2012-10-22T21:49:00Z</dcterms:created>
  <dcterms:modified xsi:type="dcterms:W3CDTF">2017-11-03T18:04:54Z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