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7"/>
  </p:notesMasterIdLst>
  <p:handoutMasterIdLst>
    <p:handoutMasterId r:id="rId18"/>
  </p:handoutMasterIdLst>
  <p:sldIdLst>
    <p:sldId id="330" r:id="rId6"/>
    <p:sldId id="343" r:id="rId7"/>
    <p:sldId id="344" r:id="rId8"/>
    <p:sldId id="367" r:id="rId9"/>
    <p:sldId id="366" r:id="rId10"/>
    <p:sldId id="378" r:id="rId11"/>
    <p:sldId id="382" r:id="rId12"/>
    <p:sldId id="377" r:id="rId13"/>
    <p:sldId id="379" r:id="rId14"/>
    <p:sldId id="383" r:id="rId15"/>
    <p:sldId id="371" r:id="rId16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87293" autoAdjust="0"/>
  </p:normalViewPr>
  <p:slideViewPr>
    <p:cSldViewPr>
      <p:cViewPr varScale="1">
        <p:scale>
          <a:sx n="102" d="100"/>
          <a:sy n="102" d="100"/>
        </p:scale>
        <p:origin x="208" y="33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Enroll</a:t>
            </a:r>
            <a:r>
              <a:rPr lang="en-US" baseline="0" dirty="0" smtClean="0"/>
              <a:t> provider object diagrams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week: </a:t>
            </a:r>
            <a:r>
              <a:rPr lang="en-US" baseline="0" dirty="0" err="1" smtClean="0"/>
              <a:t>Disenroll</a:t>
            </a:r>
            <a:r>
              <a:rPr lang="en-US" baseline="0" dirty="0" smtClean="0"/>
              <a:t>  provider diagrams, resource decompositions for provider enrollment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 None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Continuing</a:t>
            </a:r>
            <a:r>
              <a:rPr lang="en-US" baseline="0" dirty="0" smtClean="0"/>
              <a:t> to identify services that Case management depends on (80 services+).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week:  </a:t>
            </a:r>
            <a:r>
              <a:rPr lang="en-US" dirty="0" smtClean="0"/>
              <a:t>Continuing</a:t>
            </a:r>
            <a:r>
              <a:rPr lang="en-US" baseline="0" dirty="0" smtClean="0"/>
              <a:t> to identify services that Case management depends 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Blockers: </a:t>
            </a:r>
            <a:r>
              <a:rPr lang="en-US" baseline="0" dirty="0" smtClean="0"/>
              <a:t>End of year deliverables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Anticipate</a:t>
            </a:r>
            <a:r>
              <a:rPr lang="en-US" baseline="0" dirty="0" smtClean="0"/>
              <a:t> reward in next two weeks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week: Anticipate a reward any moment on procurement, getting the work underway and have project schedule for providing service definitions.  Working on identifying a problem that we can solve with Poplin (Opioid-related?).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 Begun</a:t>
            </a:r>
            <a:r>
              <a:rPr lang="en-US" baseline="0" dirty="0" smtClean="0"/>
              <a:t> looking into </a:t>
            </a:r>
            <a:r>
              <a:rPr lang="en-US" baseline="0" dirty="0" err="1" smtClean="0"/>
              <a:t>finanical</a:t>
            </a:r>
            <a:r>
              <a:rPr lang="en-US" baseline="0" dirty="0" smtClean="0"/>
              <a:t> management areas.  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week:  Internal meetings to go over what this will look like.  Will send schedule mid-week.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Blockers?:  None, open enrollment taking some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week: Develop schedule (Analytics, BI)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Blockers?: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Last week: Sent comments on MGB submission documents</a:t>
            </a:r>
          </a:p>
          <a:p>
            <a:r>
              <a:rPr lang="en-US" baseline="0" dirty="0" smtClean="0"/>
              <a:t>Next week: Identify folks to embed in the teams, meet next week to discuss</a:t>
            </a:r>
          </a:p>
          <a:p>
            <a:r>
              <a:rPr lang="en-US" baseline="0" dirty="0" smtClean="0"/>
              <a:t>Blockers: Budget reductions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3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Status roundtable</a:t>
            </a:r>
          </a:p>
          <a:p>
            <a:r>
              <a:rPr lang="en-US" dirty="0" smtClean="0"/>
              <a:t>Functional area update</a:t>
            </a:r>
          </a:p>
          <a:p>
            <a:r>
              <a:rPr lang="en-US" dirty="0" smtClean="0"/>
              <a:t>CNSI Demo: </a:t>
            </a:r>
            <a:r>
              <a:rPr lang="en-US" dirty="0"/>
              <a:t>EE06: Enroll Provider – Object/Resource Model Diagram</a:t>
            </a:r>
            <a:endParaRPr lang="en-US" dirty="0" smtClean="0"/>
          </a:p>
          <a:p>
            <a:r>
              <a:rPr lang="en-US" dirty="0" smtClean="0"/>
              <a:t>Next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EE06: Enroll Provider </a:t>
            </a:r>
            <a:r>
              <a:rPr lang="en-US" b="0" dirty="0"/>
              <a:t>– Object/Resource Model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88425"/>
            <a:ext cx="9956800" cy="4566694"/>
          </a:xfrm>
        </p:spPr>
        <p:txBody>
          <a:bodyPr/>
          <a:lstStyle/>
          <a:p>
            <a:r>
              <a:rPr lang="en-US" dirty="0" smtClean="0"/>
              <a:t>Release second draft of submission to MGB</a:t>
            </a:r>
          </a:p>
          <a:p>
            <a:r>
              <a:rPr lang="en-US" dirty="0" smtClean="0"/>
              <a:t>Meet with Social Interest Solutions about Poplin involvement</a:t>
            </a:r>
          </a:p>
          <a:p>
            <a:r>
              <a:rPr lang="en-US" dirty="0" smtClean="0"/>
              <a:t>Ongoing work</a:t>
            </a:r>
          </a:p>
          <a:p>
            <a:pPr lvl="1"/>
            <a:r>
              <a:rPr lang="en-US" dirty="0" smtClean="0"/>
              <a:t>Continual progress on functional areas</a:t>
            </a:r>
          </a:p>
          <a:p>
            <a:pPr lvl="1"/>
            <a:r>
              <a:rPr lang="en-US" dirty="0" smtClean="0"/>
              <a:t>Make sure Pivotal Tracker is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 smtClean="0"/>
              <a:t>Status Roundtable - CNSI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Last week: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This </a:t>
            </a:r>
            <a:r>
              <a:rPr lang="en-US" b="1" dirty="0"/>
              <a:t>week</a:t>
            </a:r>
            <a:r>
              <a:rPr lang="en-US" b="1" dirty="0" smtClean="0"/>
              <a:t>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0024" y="6518276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900" y="1851721"/>
            <a:ext cx="1185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62793" y="2814885"/>
            <a:ext cx="1242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58821" y="19816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81163"/>
              </p:ext>
            </p:extLst>
          </p:nvPr>
        </p:nvGraphicFramePr>
        <p:xfrm>
          <a:off x="1723528" y="2044249"/>
          <a:ext cx="9956800" cy="3192084"/>
        </p:xfrm>
        <a:graphic>
          <a:graphicData uri="http://schemas.openxmlformats.org/drawingml/2006/table">
            <a:tbl>
              <a:tblPr/>
              <a:tblGrid>
                <a:gridCol w="831273"/>
                <a:gridCol w="3370839"/>
                <a:gridCol w="1371600"/>
                <a:gridCol w="762000"/>
                <a:gridCol w="762000"/>
                <a:gridCol w="457200"/>
                <a:gridCol w="685800"/>
                <a:gridCol w="1716088"/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Epic #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Epic Name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Deliverable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Draft Version - Planned Release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Final Version - Planned Release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Status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Draft Version - Actual Released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Final Version - Actual Released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EE05 -01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Activity Information Flow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EE05 -02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Functional Decomposition of Performer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75%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EE05 -03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Resource Decomposition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30%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EE05 -04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Service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EE06 -01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Activity Information Flow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EE06 -02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Functional Decomposition of Performer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11/10/2017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EE06 -03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Resource Decomposition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EE06 -04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Service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EE07 -01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Activity Information Flow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10/27/2017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EE07 -02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Functional Decomposition of Performer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EE07 -03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Resource Decomposition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EE07 -04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Service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EE08 -01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Activity Information Flow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EE08 -02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Functional Decomposition of Performer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EE08 -03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Resource Decomposition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EE08 -04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Service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12888" y="2246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MITRE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Last week:  </a:t>
            </a:r>
            <a:r>
              <a:rPr lang="en-US" dirty="0" smtClean="0"/>
              <a:t>Addressed comments on MGB submission</a:t>
            </a:r>
            <a:r>
              <a:rPr lang="en-US" dirty="0"/>
              <a:t>. </a:t>
            </a:r>
            <a:r>
              <a:rPr lang="en-US" dirty="0" smtClean="0"/>
              <a:t> Reviewing </a:t>
            </a:r>
            <a:r>
              <a:rPr lang="en-US" dirty="0"/>
              <a:t>draft of pharmacy business process diagrams.  </a:t>
            </a:r>
            <a:r>
              <a:rPr lang="en-US" dirty="0" smtClean="0"/>
              <a:t>Met with </a:t>
            </a:r>
            <a:r>
              <a:rPr lang="en-US" dirty="0" err="1" smtClean="0"/>
              <a:t>Blu</a:t>
            </a:r>
            <a:r>
              <a:rPr lang="en-US" dirty="0" smtClean="0"/>
              <a:t> Strategies and NM to discuss analytics/BI approach.  Met with CA Technologies (security) and sent template and example service definitions.  Met with Henry Chao, who is interested in eligibility and third-party liability.  Worked </a:t>
            </a:r>
            <a:r>
              <a:rPr lang="en-US" dirty="0"/>
              <a:t>on </a:t>
            </a:r>
            <a:r>
              <a:rPr lang="en-US" dirty="0" smtClean="0"/>
              <a:t>developing schedule for security </a:t>
            </a:r>
            <a:r>
              <a:rPr lang="en-US" dirty="0"/>
              <a:t>shared </a:t>
            </a:r>
            <a:r>
              <a:rPr lang="en-US" dirty="0" smtClean="0"/>
              <a:t>service(s).  Worked with MITA-TAC on scoping UX plan.  Meeting rescheduled with </a:t>
            </a:r>
            <a:r>
              <a:rPr lang="en-US" dirty="0"/>
              <a:t>Social Interest Solutions </a:t>
            </a:r>
            <a:r>
              <a:rPr lang="en-US" dirty="0" smtClean="0"/>
              <a:t>to discuss deliverable requirements </a:t>
            </a:r>
            <a:r>
              <a:rPr lang="en-US" dirty="0"/>
              <a:t>(Enrollment, Identity Management</a:t>
            </a:r>
            <a:r>
              <a:rPr lang="en-US" dirty="0" smtClean="0"/>
              <a:t>).  </a:t>
            </a:r>
          </a:p>
          <a:p>
            <a:r>
              <a:rPr lang="en-US" b="1" dirty="0" smtClean="0"/>
              <a:t>This week: </a:t>
            </a:r>
            <a:r>
              <a:rPr lang="en-US" dirty="0"/>
              <a:t>Obtain commitments, definitive functional area selections, and schedules from Social Interest </a:t>
            </a:r>
            <a:r>
              <a:rPr lang="en-US" dirty="0" smtClean="0"/>
              <a:t>Solutions, CA Technologies, Henry Chao.  Release updates to MGB.  Develop </a:t>
            </a:r>
            <a:r>
              <a:rPr lang="en-US" dirty="0"/>
              <a:t>schedule for follow-on reference implementation work</a:t>
            </a:r>
            <a:r>
              <a:rPr lang="en-US" dirty="0" smtClean="0"/>
              <a:t>.  </a:t>
            </a:r>
            <a:endParaRPr lang="en-US" b="1" dirty="0" smtClean="0"/>
          </a:p>
          <a:p>
            <a:r>
              <a:rPr lang="en-US" b="1" dirty="0" smtClean="0"/>
              <a:t>Blockers?: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Vermont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 smtClean="0"/>
              <a:t>Last week: </a:t>
            </a:r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West Virginia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Last week:</a:t>
            </a:r>
            <a:endParaRPr lang="en-US" dirty="0" smtClean="0"/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WEX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</a:t>
            </a:r>
            <a:endParaRPr lang="en-US" dirty="0"/>
          </a:p>
          <a:p>
            <a:r>
              <a:rPr lang="en-US" b="1" dirty="0"/>
              <a:t>This week: </a:t>
            </a:r>
          </a:p>
          <a:p>
            <a:r>
              <a:rPr lang="en-US" b="1" dirty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Blu</a:t>
            </a:r>
            <a:r>
              <a:rPr lang="en-US" dirty="0" smtClean="0"/>
              <a:t> Strategies 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</a:t>
            </a:r>
            <a:r>
              <a:rPr lang="en-US" b="1" dirty="0" smtClean="0"/>
              <a:t>: </a:t>
            </a:r>
            <a:r>
              <a:rPr lang="en-US" dirty="0"/>
              <a:t>We are working on a data management function taxonomy as the first step that we will bring to the group for review.  </a:t>
            </a:r>
          </a:p>
          <a:p>
            <a:r>
              <a:rPr lang="en-US" b="1" dirty="0"/>
              <a:t>This week: </a:t>
            </a:r>
            <a:r>
              <a:rPr lang="en-US" dirty="0"/>
              <a:t>I hope to have an update on the development schedule by our next regular poplin group meeting.</a:t>
            </a:r>
            <a:endParaRPr lang="en-US" b="1" dirty="0"/>
          </a:p>
          <a:p>
            <a:r>
              <a:rPr lang="en-US" b="1" dirty="0"/>
              <a:t>Blockers</a:t>
            </a:r>
            <a:r>
              <a:rPr lang="en-US" b="1" dirty="0" smtClean="0"/>
              <a:t>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ONC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Last week:  </a:t>
            </a:r>
          </a:p>
          <a:p>
            <a:r>
              <a:rPr lang="en-US" b="1" dirty="0" smtClean="0"/>
              <a:t>This week:</a:t>
            </a:r>
          </a:p>
          <a:p>
            <a:r>
              <a:rPr lang="en-US" b="1" dirty="0" smtClean="0"/>
              <a:t>Blockers?: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Area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68893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Provider Management (CNSI)</a:t>
            </a:r>
            <a:endParaRPr lang="en-US" sz="2000" dirty="0"/>
          </a:p>
          <a:p>
            <a:pPr lvl="1"/>
            <a:r>
              <a:rPr lang="en-US" dirty="0"/>
              <a:t>Screening</a:t>
            </a:r>
            <a:endParaRPr lang="en-US" sz="2000" dirty="0"/>
          </a:p>
          <a:p>
            <a:pPr lvl="1"/>
            <a:r>
              <a:rPr lang="en-US" dirty="0"/>
              <a:t>Enrollment</a:t>
            </a:r>
            <a:endParaRPr lang="en-US" sz="2000" dirty="0"/>
          </a:p>
          <a:p>
            <a:r>
              <a:rPr lang="en-US" dirty="0">
                <a:solidFill>
                  <a:srgbClr val="FF0000"/>
                </a:solidFill>
              </a:rPr>
              <a:t>Claims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/>
              <a:t>Pharmacy (MITRE)</a:t>
            </a:r>
            <a:endParaRPr lang="en-US" sz="2000" dirty="0"/>
          </a:p>
          <a:p>
            <a:r>
              <a:rPr lang="en-US" dirty="0"/>
              <a:t>Financial Management (WEX Health)</a:t>
            </a:r>
            <a:endParaRPr lang="en-US" sz="2000" dirty="0"/>
          </a:p>
          <a:p>
            <a:r>
              <a:rPr lang="en-US" dirty="0"/>
              <a:t>Member Management</a:t>
            </a:r>
            <a:endParaRPr lang="en-US" sz="2000" dirty="0"/>
          </a:p>
          <a:p>
            <a:pPr lvl="1"/>
            <a:r>
              <a:rPr lang="en-US" dirty="0"/>
              <a:t>Eligibility (West </a:t>
            </a:r>
            <a:r>
              <a:rPr lang="en-US" dirty="0" smtClean="0"/>
              <a:t>Virginia)</a:t>
            </a:r>
            <a:endParaRPr lang="en-US" sz="2000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Enrollment (Social Interest Solutions?)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Third Party </a:t>
            </a:r>
            <a:r>
              <a:rPr lang="en-US" dirty="0" smtClean="0">
                <a:solidFill>
                  <a:srgbClr val="00B050"/>
                </a:solidFill>
              </a:rPr>
              <a:t>Liability (Henry Chao)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dirty="0"/>
              <a:t>Case Management (Vermont)</a:t>
            </a:r>
            <a:endParaRPr lang="en-US" sz="2000" dirty="0"/>
          </a:p>
          <a:p>
            <a:pPr lvl="1"/>
            <a:r>
              <a:rPr lang="en-US" dirty="0"/>
              <a:t>Interaction with Eligibility &amp; Enrollment</a:t>
            </a:r>
            <a:endParaRPr lang="en-US" sz="2000" dirty="0"/>
          </a:p>
          <a:p>
            <a:r>
              <a:rPr lang="en-US" dirty="0"/>
              <a:t>Data Warehouse / Business Intelligence / </a:t>
            </a:r>
            <a:r>
              <a:rPr lang="en-US" dirty="0" smtClean="0"/>
              <a:t>Analytics (</a:t>
            </a:r>
            <a:r>
              <a:rPr lang="en-US" dirty="0" err="1" smtClean="0"/>
              <a:t>Blu</a:t>
            </a:r>
            <a:r>
              <a:rPr lang="en-US" dirty="0" smtClean="0"/>
              <a:t> Strategies Consulting)</a:t>
            </a:r>
            <a:endParaRPr lang="en-US" sz="2000" dirty="0"/>
          </a:p>
          <a:p>
            <a:r>
              <a:rPr lang="en-US" dirty="0">
                <a:solidFill>
                  <a:srgbClr val="FF0000"/>
                </a:solidFill>
              </a:rPr>
              <a:t>Managed Care Enrollment </a:t>
            </a:r>
            <a:r>
              <a:rPr lang="en-US" dirty="0" smtClean="0">
                <a:solidFill>
                  <a:srgbClr val="FF0000"/>
                </a:solidFill>
              </a:rPr>
              <a:t>Broker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Identity Management (Social Interest Solutions?)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Shared Services (MITRE)</a:t>
            </a:r>
            <a:endParaRPr lang="en-US" sz="2000" dirty="0"/>
          </a:p>
          <a:p>
            <a:pPr lvl="1"/>
            <a:r>
              <a:rPr lang="en-US" dirty="0"/>
              <a:t>Service registration, service discovery, messaging, </a:t>
            </a:r>
            <a:r>
              <a:rPr lang="en-US" dirty="0" smtClean="0"/>
              <a:t>security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87192</TotalTime>
  <Words>784</Words>
  <Application>Microsoft Macintosh PowerPoint</Application>
  <PresentationFormat>Widescreen</PresentationFormat>
  <Paragraphs>263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Agenda</vt:lpstr>
      <vt:lpstr>Status Roundtable - CNSI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 Consulting</vt:lpstr>
      <vt:lpstr>Status Roundtable - ONC</vt:lpstr>
      <vt:lpstr>Functional Area Update</vt:lpstr>
      <vt:lpstr>EE06: Enroll Provider – Object/Resource Model Diagram</vt:lpstr>
      <vt:lpstr>Next week</vt:lpstr>
    </vt:vector>
  </TitlesOfParts>
  <Company>The MITRE Corporation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2433</cp:revision>
  <cp:lastPrinted>2017-01-20T15:08:41Z</cp:lastPrinted>
  <dcterms:created xsi:type="dcterms:W3CDTF">2012-10-22T21:49:00Z</dcterms:created>
  <dcterms:modified xsi:type="dcterms:W3CDTF">2017-11-21T21:10:47Z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