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17"/>
  </p:notesMasterIdLst>
  <p:handoutMasterIdLst>
    <p:handoutMasterId r:id="rId18"/>
  </p:handoutMasterIdLst>
  <p:sldIdLst>
    <p:sldId id="330" r:id="rId6"/>
    <p:sldId id="343" r:id="rId7"/>
    <p:sldId id="344" r:id="rId8"/>
    <p:sldId id="367" r:id="rId9"/>
    <p:sldId id="366" r:id="rId10"/>
    <p:sldId id="378" r:id="rId11"/>
    <p:sldId id="382" r:id="rId12"/>
    <p:sldId id="377" r:id="rId13"/>
    <p:sldId id="384" r:id="rId14"/>
    <p:sldId id="383" r:id="rId15"/>
    <p:sldId id="371" r:id="rId16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5" autoAdjust="0"/>
    <p:restoredTop sz="87253" autoAdjust="0"/>
  </p:normalViewPr>
  <p:slideViewPr>
    <p:cSldViewPr>
      <p:cViewPr varScale="1">
        <p:scale>
          <a:sx n="109" d="100"/>
          <a:sy n="109" d="100"/>
        </p:scale>
        <p:origin x="592" y="19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11/17/17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11/17/17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</a:t>
            </a:r>
            <a:r>
              <a:rPr lang="en-US" dirty="0" smtClean="0"/>
              <a:t>: Completed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disenroll</a:t>
            </a:r>
            <a:r>
              <a:rPr lang="en-US" baseline="0" dirty="0" smtClean="0"/>
              <a:t> provider object diagrams, working on </a:t>
            </a:r>
            <a:r>
              <a:rPr lang="en-US" baseline="0" dirty="0" err="1" smtClean="0"/>
              <a:t>incquire</a:t>
            </a:r>
            <a:r>
              <a:rPr lang="en-US" baseline="0" dirty="0" smtClean="0"/>
              <a:t> provider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Next week: </a:t>
            </a:r>
            <a:r>
              <a:rPr lang="en-US" baseline="0" dirty="0" smtClean="0"/>
              <a:t>Complete object diagrams for EE08, defining objects as part of class diagrams instead of UML </a:t>
            </a:r>
            <a:r>
              <a:rPr lang="mr-IN" baseline="0" dirty="0" smtClean="0"/>
              <a:t>–</a:t>
            </a:r>
            <a:r>
              <a:rPr lang="en-US" baseline="0" dirty="0" smtClean="0"/>
              <a:t> will discuss next week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Blockers: None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68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Completed</a:t>
            </a:r>
            <a:r>
              <a:rPr lang="en-US" baseline="0" dirty="0" smtClean="0"/>
              <a:t> business process diagrams for pharmacy, submitted to pharmacy expert and received comments, present at next WG meeting.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43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week: Continuing</a:t>
            </a:r>
            <a:r>
              <a:rPr lang="en-US" baseline="0" dirty="0" smtClean="0"/>
              <a:t> to identify services that Case management depends on (80 services+).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week:  </a:t>
            </a:r>
            <a:r>
              <a:rPr lang="en-US" dirty="0" smtClean="0"/>
              <a:t>Continuing</a:t>
            </a:r>
            <a:r>
              <a:rPr lang="en-US" baseline="0" dirty="0" smtClean="0"/>
              <a:t> to identify services that Case management depends 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Blockers: </a:t>
            </a:r>
            <a:r>
              <a:rPr lang="en-US" baseline="0" dirty="0" smtClean="0"/>
              <a:t>Managing conflicting priorities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13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week: </a:t>
            </a:r>
            <a:r>
              <a:rPr lang="en-US" dirty="0" smtClean="0"/>
              <a:t>Awarded contract Monday?  Will be able</a:t>
            </a:r>
            <a:r>
              <a:rPr lang="en-US" baseline="0" dirty="0" smtClean="0"/>
              <a:t> to add resources.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This week</a:t>
            </a:r>
            <a:r>
              <a:rPr lang="en-US" baseline="0" dirty="0" smtClean="0"/>
              <a:t>:</a:t>
            </a:r>
            <a:endParaRPr lang="en-US" baseline="0" dirty="0" smtClean="0"/>
          </a:p>
          <a:p>
            <a:r>
              <a:rPr lang="en-US" baseline="0" dirty="0" smtClean="0"/>
              <a:t>Blockers: </a:t>
            </a:r>
            <a:r>
              <a:rPr lang="en-US" baseline="0" dirty="0" smtClean="0"/>
              <a:t>State procurement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78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</a:t>
            </a:r>
            <a:r>
              <a:rPr lang="en-US" dirty="0" smtClean="0"/>
              <a:t>:  Team is reviewing</a:t>
            </a:r>
            <a:r>
              <a:rPr lang="en-US" baseline="0" dirty="0" smtClean="0"/>
              <a:t> diagrams across FM module, decomposing FM08 and looking to incorporate, formulate schedule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week</a:t>
            </a:r>
            <a:r>
              <a:rPr lang="en-US" baseline="0" dirty="0" smtClean="0"/>
              <a:t>:  Provide schedule for next meeting and ability to track progress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Blockers?:  Getting fully ramped up and getting team’s schedules aligned.  Working </a:t>
            </a:r>
            <a:r>
              <a:rPr lang="en-US" baseline="0" dirty="0" err="1" smtClean="0"/>
              <a:t>intenrally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9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</a:t>
            </a:r>
            <a:r>
              <a:rPr lang="en-US" dirty="0" smtClean="0"/>
              <a:t>:  Continuing to work on data</a:t>
            </a:r>
            <a:r>
              <a:rPr lang="en-US" baseline="0" dirty="0" smtClean="0"/>
              <a:t> management function.  Preliminary dates.  Dec 8</a:t>
            </a:r>
            <a:r>
              <a:rPr lang="en-US" baseline="30000" dirty="0" smtClean="0"/>
              <a:t>th</a:t>
            </a:r>
            <a:r>
              <a:rPr lang="en-US" baseline="0" dirty="0" smtClean="0"/>
              <a:t> for first draft of functional taxonomy.  Final on Dec 29</a:t>
            </a:r>
            <a:r>
              <a:rPr lang="en-US" baseline="30000" dirty="0" smtClean="0"/>
              <a:t>th.</a:t>
            </a:r>
            <a:endParaRPr lang="en-US" baseline="0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</a:t>
            </a:r>
            <a:r>
              <a:rPr lang="en-US" baseline="0" dirty="0" smtClean="0"/>
              <a:t> week</a:t>
            </a:r>
            <a:r>
              <a:rPr lang="en-US" baseline="0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aseline="0" dirty="0" smtClean="0"/>
              <a:t>Blockers?: 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9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Last week</a:t>
            </a:r>
            <a:r>
              <a:rPr lang="en-US" baseline="0" dirty="0" smtClean="0"/>
              <a:t>: Introduced Al Taylor to the group, he will become the point person, began reviewing guidance document</a:t>
            </a:r>
            <a:endParaRPr lang="en-US" baseline="0" dirty="0" smtClean="0"/>
          </a:p>
          <a:p>
            <a:r>
              <a:rPr lang="en-US" baseline="0" dirty="0" smtClean="0"/>
              <a:t>Next week: review document</a:t>
            </a:r>
          </a:p>
          <a:p>
            <a:r>
              <a:rPr lang="en-US" baseline="0" dirty="0" smtClean="0"/>
              <a:t>Blockers: 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35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 dirty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 dirty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Internal</a:t>
            </a:r>
            <a:r>
              <a:rPr lang="en-US" sz="800" baseline="0" dirty="0"/>
              <a:t> Distribution—Not 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</a:t>
            </a:r>
            <a:r>
              <a:rPr lang="en-US" sz="800" baseline="0" dirty="0"/>
              <a:t>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Status </a:t>
            </a:r>
            <a:r>
              <a:rPr lang="en-US" dirty="0" smtClean="0"/>
              <a:t>roundtable</a:t>
            </a:r>
          </a:p>
          <a:p>
            <a:r>
              <a:rPr lang="en-US" dirty="0" smtClean="0"/>
              <a:t>Schedule review</a:t>
            </a:r>
            <a:endParaRPr lang="en-US" dirty="0" smtClean="0"/>
          </a:p>
          <a:p>
            <a:r>
              <a:rPr lang="en-US" dirty="0" smtClean="0"/>
              <a:t>CNSI </a:t>
            </a:r>
            <a:r>
              <a:rPr lang="en-US" dirty="0" smtClean="0"/>
              <a:t>Demo: </a:t>
            </a:r>
            <a:r>
              <a:rPr lang="en-US" dirty="0" smtClean="0"/>
              <a:t>EE07: </a:t>
            </a:r>
            <a:r>
              <a:rPr lang="en-US" dirty="0" err="1" smtClean="0"/>
              <a:t>Disenroll</a:t>
            </a:r>
            <a:r>
              <a:rPr lang="en-US" dirty="0" smtClean="0"/>
              <a:t> Provider</a:t>
            </a:r>
            <a:r>
              <a:rPr lang="en-US" dirty="0" smtClean="0"/>
              <a:t> </a:t>
            </a:r>
            <a:r>
              <a:rPr lang="en-US" dirty="0"/>
              <a:t>– Object/Resource Model Diagram</a:t>
            </a:r>
            <a:endParaRPr lang="en-US" dirty="0" smtClean="0"/>
          </a:p>
          <a:p>
            <a:r>
              <a:rPr lang="en-US" dirty="0" smtClean="0"/>
              <a:t>Next </a:t>
            </a:r>
            <a:r>
              <a:rPr lang="en-US" dirty="0" smtClean="0"/>
              <a:t>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EE07:DisenrollProvider module </a:t>
            </a:r>
            <a:r>
              <a:rPr lang="en-US" b="0" dirty="0" smtClean="0"/>
              <a:t>– </a:t>
            </a:r>
            <a:r>
              <a:rPr lang="en-US" b="0" dirty="0"/>
              <a:t>Object/Resource Model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CNSI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2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1688425"/>
            <a:ext cx="9956800" cy="4566694"/>
          </a:xfrm>
        </p:spPr>
        <p:txBody>
          <a:bodyPr/>
          <a:lstStyle/>
          <a:p>
            <a:r>
              <a:rPr lang="en-US" dirty="0" smtClean="0"/>
              <a:t>Cancel/reschedule November 24 meeting?</a:t>
            </a:r>
          </a:p>
          <a:p>
            <a:r>
              <a:rPr lang="en-US" dirty="0" smtClean="0"/>
              <a:t>Object taxonomy meeting Monday, November 20, 2pm</a:t>
            </a:r>
            <a:endParaRPr lang="en-US" dirty="0" smtClean="0"/>
          </a:p>
          <a:p>
            <a:r>
              <a:rPr lang="en-US" dirty="0" smtClean="0"/>
              <a:t>Finalize level of involvement from Social Interest Solutions, CA Technologies.</a:t>
            </a:r>
            <a:endParaRPr lang="en-US" dirty="0" smtClean="0"/>
          </a:p>
          <a:p>
            <a:r>
              <a:rPr lang="en-US" dirty="0" smtClean="0"/>
              <a:t>Ongoing work</a:t>
            </a:r>
          </a:p>
          <a:p>
            <a:pPr lvl="1"/>
            <a:r>
              <a:rPr lang="en-US" dirty="0" smtClean="0"/>
              <a:t>Continual progress on functional areas</a:t>
            </a:r>
          </a:p>
          <a:p>
            <a:pPr lvl="1"/>
            <a:r>
              <a:rPr lang="en-US" dirty="0" smtClean="0"/>
              <a:t>Make </a:t>
            </a:r>
            <a:r>
              <a:rPr lang="en-US" dirty="0" smtClean="0"/>
              <a:t>sure Pivotal Tracker is updated</a:t>
            </a:r>
          </a:p>
          <a:p>
            <a:r>
              <a:rPr lang="en-US" dirty="0" smtClean="0"/>
              <a:t>Have a great Thanksgiving holiday!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3009831"/>
            <a:ext cx="4876800" cy="324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1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062" y="737264"/>
            <a:ext cx="9956800" cy="712465"/>
          </a:xfrm>
        </p:spPr>
        <p:txBody>
          <a:bodyPr/>
          <a:lstStyle/>
          <a:p>
            <a:r>
              <a:rPr lang="en-US" dirty="0" smtClean="0"/>
              <a:t>Status Roundtable - CNSI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062" y="1692276"/>
            <a:ext cx="9308208" cy="48006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Last week: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This </a:t>
            </a:r>
            <a:r>
              <a:rPr lang="en-US" b="1" dirty="0"/>
              <a:t>week</a:t>
            </a:r>
            <a:r>
              <a:rPr lang="en-US" b="1" dirty="0" smtClean="0"/>
              <a:t>: </a:t>
            </a:r>
          </a:p>
          <a:p>
            <a:r>
              <a:rPr lang="en-US" b="1" dirty="0" smtClean="0"/>
              <a:t>Blockers?: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60024" y="6518276"/>
            <a:ext cx="2438400" cy="365125"/>
          </a:xfrm>
        </p:spPr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33900" y="1851721"/>
            <a:ext cx="118522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62793" y="2814885"/>
            <a:ext cx="124233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758821" y="19816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512888" y="2246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173400"/>
              </p:ext>
            </p:extLst>
          </p:nvPr>
        </p:nvGraphicFramePr>
        <p:xfrm>
          <a:off x="1697024" y="1692276"/>
          <a:ext cx="10190176" cy="4567239"/>
        </p:xfrm>
        <a:graphic>
          <a:graphicData uri="http://schemas.openxmlformats.org/drawingml/2006/table">
            <a:tbl>
              <a:tblPr/>
              <a:tblGrid>
                <a:gridCol w="850005"/>
                <a:gridCol w="3396571"/>
                <a:gridCol w="1447800"/>
                <a:gridCol w="838200"/>
                <a:gridCol w="762000"/>
                <a:gridCol w="533400"/>
                <a:gridCol w="830214"/>
                <a:gridCol w="1531986"/>
              </a:tblGrid>
              <a:tr h="6319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libri" charset="0"/>
                        </a:rPr>
                        <a:t>Epic #</a:t>
                      </a:r>
                      <a:endParaRPr lang="en-US" sz="800">
                        <a:effectLst/>
                        <a:latin typeface="Calibri" charset="0"/>
                      </a:endParaRP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libri" charset="0"/>
                        </a:rPr>
                        <a:t>Epic Name</a:t>
                      </a:r>
                      <a:endParaRPr lang="en-US" sz="800">
                        <a:effectLst/>
                        <a:latin typeface="Calibri" charset="0"/>
                      </a:endParaRP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Calibri" charset="0"/>
                        </a:rPr>
                        <a:t>Deliverable</a:t>
                      </a:r>
                      <a:endParaRPr lang="en-US" sz="800" dirty="0">
                        <a:effectLst/>
                        <a:latin typeface="Calibri" charset="0"/>
                      </a:endParaRP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libri" charset="0"/>
                        </a:rPr>
                        <a:t>Draft Version - Planned Release Date</a:t>
                      </a:r>
                      <a:endParaRPr lang="en-US" sz="800">
                        <a:effectLst/>
                        <a:latin typeface="Calibri" charset="0"/>
                      </a:endParaRP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libri" charset="0"/>
                        </a:rPr>
                        <a:t>Final Version - Planned Release Date</a:t>
                      </a:r>
                      <a:endParaRPr lang="en-US" sz="800">
                        <a:effectLst/>
                        <a:latin typeface="Calibri" charset="0"/>
                      </a:endParaRP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libri" charset="0"/>
                        </a:rPr>
                        <a:t>Status</a:t>
                      </a:r>
                      <a:endParaRPr lang="en-US" sz="800">
                        <a:effectLst/>
                        <a:latin typeface="Calibri" charset="0"/>
                      </a:endParaRP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Calibri" charset="0"/>
                        </a:rPr>
                        <a:t>Draft Version - Actual Released Date</a:t>
                      </a:r>
                      <a:endParaRPr lang="en-US" sz="800" dirty="0">
                        <a:effectLst/>
                        <a:latin typeface="Calibri" charset="0"/>
                      </a:endParaRP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libri" charset="0"/>
                        </a:rPr>
                        <a:t>Final Version - Actual Released Date</a:t>
                      </a:r>
                      <a:endParaRPr lang="en-US" sz="800">
                        <a:effectLst/>
                        <a:latin typeface="Calibri" charset="0"/>
                      </a:endParaRP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27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EE05 -01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EE05:DetermineProviderEligibility - Activity Information Flow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9/29/2017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10/13/2017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100%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9/29/2017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No Change from the Draft Version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EE05 -02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EE05:DetermineProviderEligibility - Functional Decomposition of Performer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11/3/2017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11/17/2017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100%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11/3/2017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No Change from the Draft Version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EE05 -03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EE05:DetermineProviderEligibility - Resource Decomposition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12/1/2017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12/15/2017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30%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EE05 -04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EE05:DetermineProviderEligibility - Service Specification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12/15/2017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12/29/2017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EE06 -01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EE06:EnrollProvider - Activity Information Flow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10/6/2017</a:t>
                      </a:r>
                    </a:p>
                  </a:txBody>
                  <a:tcPr marL="51705" marR="517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10/20/2017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100%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10/6/2017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No Change from the Draft Version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2527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EE06 -02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EE06:EnrollProvider - Functional Decomposition of Performer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11/10/2017</a:t>
                      </a:r>
                    </a:p>
                  </a:txBody>
                  <a:tcPr marL="51705" marR="517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11/24/2017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75%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11/9/2017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2527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EE06 -03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EE06:EnrollProvider - Resource Decomposition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12/8/2017</a:t>
                      </a:r>
                    </a:p>
                  </a:txBody>
                  <a:tcPr marL="51705" marR="517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12/22/2017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2527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EE06 -04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EE06:EnrollProvider - Service Specification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12/22/2017</a:t>
                      </a:r>
                    </a:p>
                  </a:txBody>
                  <a:tcPr marL="51705" marR="517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1/5/2018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2527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EE07 -01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EE07:DisenrollProvider - Activity Information Flow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10/13/2017</a:t>
                      </a:r>
                    </a:p>
                  </a:txBody>
                  <a:tcPr marL="51705" marR="517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10/27/2017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100%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10/13/2017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No Change from the Draft Version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EE07 -02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EE07:DisenrollProvider - Functional Decomposition of Performer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11/17/2017</a:t>
                      </a:r>
                    </a:p>
                  </a:txBody>
                  <a:tcPr marL="51705" marR="517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12/1/2017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75%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11/17/2017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EE07 -03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EE07:DisenrollProvider - Resource Decomposition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12/15/2017</a:t>
                      </a:r>
                    </a:p>
                  </a:txBody>
                  <a:tcPr marL="51705" marR="517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12/29/2017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EE07 -04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EE07:DisenrollProvider - Service Specification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12/29/2017</a:t>
                      </a:r>
                    </a:p>
                  </a:txBody>
                  <a:tcPr marL="51705" marR="517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1/12/2018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EE08 -01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EE08:InquireProviderInformation - Activity Information Flow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10/20/2017</a:t>
                      </a:r>
                    </a:p>
                  </a:txBody>
                  <a:tcPr marL="51705" marR="517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11/3/2017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100%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10/20/2017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No Change from the Draft Version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2527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EE08 -02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EE08:InquireProviderInformation - Functional Decomposition of Performer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11/24/2017</a:t>
                      </a:r>
                    </a:p>
                  </a:txBody>
                  <a:tcPr marL="51705" marR="517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12/8/2017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50%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2527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EE08 -03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EE08:InquireProviderInformation - Resource Decomposition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12/22/2017</a:t>
                      </a:r>
                    </a:p>
                  </a:txBody>
                  <a:tcPr marL="51705" marR="517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1/5/2018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436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EE08 -04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EE08:InquireProviderInformation - Service Specification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1/5/2018</a:t>
                      </a:r>
                    </a:p>
                  </a:txBody>
                  <a:tcPr marL="51705" marR="5170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1/19/2018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 dirty="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1705" marR="51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697358" y="1736210"/>
            <a:ext cx="125852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422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- MITRE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Last week:  </a:t>
            </a:r>
            <a:r>
              <a:rPr lang="en-US" dirty="0" smtClean="0"/>
              <a:t>Released second draft of guidance document to MITA Governance Board.  </a:t>
            </a:r>
            <a:r>
              <a:rPr lang="en-US" dirty="0" smtClean="0"/>
              <a:t>Developed schedule </a:t>
            </a:r>
            <a:r>
              <a:rPr lang="en-US" dirty="0" smtClean="0"/>
              <a:t>for security </a:t>
            </a:r>
            <a:r>
              <a:rPr lang="en-US" dirty="0"/>
              <a:t>shared </a:t>
            </a:r>
            <a:r>
              <a:rPr lang="en-US" dirty="0" smtClean="0"/>
              <a:t>service(s). </a:t>
            </a:r>
            <a:r>
              <a:rPr lang="en-US" dirty="0" smtClean="0"/>
              <a:t> Started development of security share service definition.  Completed draft of report for automating MMIS certification using Poplin.  Followed up with CA Technologies, Henry Chao.  Meeting </a:t>
            </a:r>
            <a:r>
              <a:rPr lang="en-US" dirty="0" smtClean="0"/>
              <a:t>rescheduled with </a:t>
            </a:r>
            <a:r>
              <a:rPr lang="en-US" dirty="0"/>
              <a:t>Social Interest Solutions </a:t>
            </a:r>
            <a:r>
              <a:rPr lang="en-US" dirty="0" smtClean="0"/>
              <a:t>to discuss deliverable requirements </a:t>
            </a:r>
            <a:r>
              <a:rPr lang="en-US" dirty="0"/>
              <a:t>(Enrollment, Identity Management</a:t>
            </a:r>
            <a:r>
              <a:rPr lang="en-US" dirty="0" smtClean="0"/>
              <a:t>).  </a:t>
            </a:r>
          </a:p>
          <a:p>
            <a:r>
              <a:rPr lang="en-US" b="1" dirty="0" smtClean="0"/>
              <a:t>This week: </a:t>
            </a:r>
            <a:r>
              <a:rPr lang="en-US" dirty="0"/>
              <a:t>Obtain commitments, definitive functional area selections, and schedules from Social Interest </a:t>
            </a:r>
            <a:r>
              <a:rPr lang="en-US" dirty="0" smtClean="0"/>
              <a:t>Solutions, CA Technologies, Henry Chao. </a:t>
            </a:r>
            <a:r>
              <a:rPr lang="en-US" dirty="0"/>
              <a:t> </a:t>
            </a:r>
            <a:r>
              <a:rPr lang="en-US" dirty="0" smtClean="0"/>
              <a:t>Review report for automating MMIS certification.</a:t>
            </a:r>
            <a:endParaRPr lang="en-US" b="1" dirty="0" smtClean="0"/>
          </a:p>
          <a:p>
            <a:r>
              <a:rPr lang="en-US" b="1" dirty="0" smtClean="0"/>
              <a:t>Blockers?: </a:t>
            </a:r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</a:t>
            </a:r>
            <a:r>
              <a:rPr lang="mr-IN" dirty="0" smtClean="0"/>
              <a:t>–</a:t>
            </a:r>
            <a:r>
              <a:rPr lang="en-US" dirty="0" smtClean="0"/>
              <a:t> Vermont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600200"/>
            <a:ext cx="9956800" cy="4566694"/>
          </a:xfrm>
        </p:spPr>
        <p:txBody>
          <a:bodyPr>
            <a:normAutofit/>
          </a:bodyPr>
          <a:lstStyle/>
          <a:p>
            <a:r>
              <a:rPr lang="en-US" b="1" dirty="0" smtClean="0"/>
              <a:t>Last week: </a:t>
            </a:r>
          </a:p>
          <a:p>
            <a:r>
              <a:rPr lang="en-US" b="1" dirty="0" smtClean="0"/>
              <a:t>This week: </a:t>
            </a:r>
          </a:p>
          <a:p>
            <a:r>
              <a:rPr lang="en-US" b="1" dirty="0" smtClean="0"/>
              <a:t>Blockers?: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3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</a:t>
            </a:r>
            <a:r>
              <a:rPr lang="mr-IN" dirty="0" smtClean="0"/>
              <a:t>–</a:t>
            </a:r>
            <a:r>
              <a:rPr lang="en-US" dirty="0" smtClean="0"/>
              <a:t> West Virginia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Last week:</a:t>
            </a:r>
            <a:endParaRPr lang="en-US" dirty="0" smtClean="0"/>
          </a:p>
          <a:p>
            <a:r>
              <a:rPr lang="en-US" b="1" dirty="0" smtClean="0"/>
              <a:t>This week: </a:t>
            </a:r>
          </a:p>
          <a:p>
            <a:r>
              <a:rPr lang="en-US" b="1" dirty="0" smtClean="0"/>
              <a:t>Blockers?: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</a:t>
            </a:r>
            <a:r>
              <a:rPr lang="mr-IN" dirty="0" smtClean="0"/>
              <a:t>–</a:t>
            </a:r>
            <a:r>
              <a:rPr lang="en-US" dirty="0" smtClean="0"/>
              <a:t> WEX 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</a:t>
            </a:r>
            <a:endParaRPr lang="en-US" dirty="0"/>
          </a:p>
          <a:p>
            <a:r>
              <a:rPr lang="en-US" b="1" dirty="0"/>
              <a:t>This week: </a:t>
            </a:r>
          </a:p>
          <a:p>
            <a:r>
              <a:rPr lang="en-US" b="1" dirty="0"/>
              <a:t>Blockers?: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Blu</a:t>
            </a:r>
            <a:r>
              <a:rPr lang="en-US" dirty="0" smtClean="0"/>
              <a:t> Strategies Consulting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</a:t>
            </a:r>
            <a:r>
              <a:rPr lang="en-US" b="1" dirty="0" smtClean="0"/>
              <a:t>: </a:t>
            </a:r>
            <a:r>
              <a:rPr lang="en-US" dirty="0"/>
              <a:t> </a:t>
            </a:r>
          </a:p>
          <a:p>
            <a:r>
              <a:rPr lang="en-US" b="1" dirty="0"/>
              <a:t>This </a:t>
            </a:r>
            <a:r>
              <a:rPr lang="en-US" b="1" dirty="0" smtClean="0"/>
              <a:t>week:</a:t>
            </a:r>
          </a:p>
          <a:p>
            <a:r>
              <a:rPr lang="en-US" b="1" dirty="0" smtClean="0"/>
              <a:t>Blockers?: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7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- ONC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Last week:  </a:t>
            </a:r>
          </a:p>
          <a:p>
            <a:r>
              <a:rPr lang="en-US" b="1" dirty="0" smtClean="0"/>
              <a:t>This week:</a:t>
            </a:r>
          </a:p>
          <a:p>
            <a:r>
              <a:rPr lang="en-US" b="1" dirty="0" smtClean="0"/>
              <a:t>Blockers?: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Poplin Working Group 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67758"/>
              </p:ext>
            </p:extLst>
          </p:nvPr>
        </p:nvGraphicFramePr>
        <p:xfrm>
          <a:off x="1600200" y="1664670"/>
          <a:ext cx="10210802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558"/>
                <a:gridCol w="6301353"/>
                <a:gridCol w="2189891"/>
              </a:tblGrid>
              <a:tr h="3028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Poplin</a:t>
                      </a:r>
                      <a:r>
                        <a:rPr lang="en-US" sz="1600" baseline="0" dirty="0" smtClean="0"/>
                        <a:t> Member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Deliverable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Due Date</a:t>
                      </a:r>
                      <a:endParaRPr lang="en-US" sz="16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Report: Automating MMIS Certification Using</a:t>
                      </a:r>
                      <a:r>
                        <a:rPr lang="en-US" sz="1400" baseline="0" dirty="0" smtClean="0"/>
                        <a:t> Poplin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December</a:t>
                      </a:r>
                      <a:r>
                        <a:rPr lang="en-US" sz="1400" baseline="0" dirty="0" smtClean="0"/>
                        <a:t> 5, 2017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Case</a:t>
                      </a:r>
                      <a:r>
                        <a:rPr lang="en-US" sz="1400" baseline="0" dirty="0" smtClean="0"/>
                        <a:t> Management: </a:t>
                      </a:r>
                      <a:r>
                        <a:rPr lang="en-US" sz="1400" dirty="0" smtClean="0"/>
                        <a:t>Client/Member</a:t>
                      </a:r>
                      <a:r>
                        <a:rPr lang="en-US" sz="1400" baseline="0" dirty="0" smtClean="0"/>
                        <a:t> Management Service </a:t>
                      </a:r>
                      <a:r>
                        <a:rPr lang="en-US" sz="1400" baseline="0" dirty="0" smtClean="0"/>
                        <a:t>Definition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December</a:t>
                      </a:r>
                      <a:r>
                        <a:rPr lang="en-US" sz="1400" baseline="0" dirty="0" smtClean="0"/>
                        <a:t> 29</a:t>
                      </a:r>
                      <a:r>
                        <a:rPr lang="en-US" sz="1400" dirty="0" smtClean="0"/>
                        <a:t>, 2017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Vermont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Case</a:t>
                      </a:r>
                      <a:r>
                        <a:rPr lang="en-US" sz="1400" baseline="0" dirty="0" smtClean="0"/>
                        <a:t> Management: </a:t>
                      </a:r>
                      <a:r>
                        <a:rPr lang="en-US" sz="1400" dirty="0" smtClean="0"/>
                        <a:t>Service</a:t>
                      </a:r>
                      <a:r>
                        <a:rPr lang="en-US" sz="1400" baseline="0" dirty="0" smtClean="0"/>
                        <a:t> Management Service </a:t>
                      </a:r>
                      <a:r>
                        <a:rPr lang="en-US" sz="1400" baseline="0" dirty="0" smtClean="0"/>
                        <a:t>Definition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December</a:t>
                      </a:r>
                      <a:r>
                        <a:rPr lang="en-US" sz="1400" baseline="0" dirty="0" smtClean="0"/>
                        <a:t> 29</a:t>
                      </a:r>
                      <a:r>
                        <a:rPr lang="en-US" sz="1400" dirty="0" smtClean="0"/>
                        <a:t>, 2017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Vermont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Case</a:t>
                      </a:r>
                      <a:r>
                        <a:rPr lang="en-US" sz="1400" baseline="0" dirty="0" smtClean="0"/>
                        <a:t> Management: </a:t>
                      </a:r>
                      <a:r>
                        <a:rPr lang="en-US" sz="1400" dirty="0" smtClean="0"/>
                        <a:t>Eligibility</a:t>
                      </a:r>
                      <a:r>
                        <a:rPr lang="en-US" sz="1400" baseline="0" dirty="0" smtClean="0"/>
                        <a:t> and Enrollment Service </a:t>
                      </a:r>
                      <a:r>
                        <a:rPr lang="en-US" sz="1400" baseline="0" dirty="0" smtClean="0"/>
                        <a:t>Definition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December</a:t>
                      </a:r>
                      <a:r>
                        <a:rPr lang="en-US" sz="1400" baseline="0" dirty="0" smtClean="0"/>
                        <a:t> 29</a:t>
                      </a:r>
                      <a:r>
                        <a:rPr lang="en-US" sz="1400" dirty="0" smtClean="0"/>
                        <a:t>, 2017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Determine</a:t>
                      </a:r>
                      <a:r>
                        <a:rPr lang="en-US" sz="1400" baseline="0" dirty="0" smtClean="0"/>
                        <a:t> Provider Eligibility Service Definition (EE05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December 29, 2017</a:t>
                      </a:r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CNSI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Enroll Provider Service</a:t>
                      </a:r>
                      <a:r>
                        <a:rPr lang="en-US" sz="1400" baseline="0" dirty="0" smtClean="0"/>
                        <a:t> Definition (EE06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January 5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smtClean="0"/>
                        <a:t>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CNSI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Disenroll</a:t>
                      </a:r>
                      <a:r>
                        <a:rPr lang="en-US" sz="1400" baseline="0" dirty="0" smtClean="0"/>
                        <a:t> Provider Service Definition (EE07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January 12, </a:t>
                      </a:r>
                      <a:r>
                        <a:rPr lang="en-US" sz="1400" dirty="0" smtClean="0"/>
                        <a:t>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CNSI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Inquire</a:t>
                      </a:r>
                      <a:r>
                        <a:rPr lang="en-US" sz="1400" baseline="0" dirty="0" smtClean="0"/>
                        <a:t> Provider Information Service Definition (EE08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January 19, </a:t>
                      </a:r>
                      <a:r>
                        <a:rPr lang="en-US" sz="1400" dirty="0" smtClean="0"/>
                        <a:t>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MITRE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Poplin reference </a:t>
                      </a:r>
                      <a:r>
                        <a:rPr lang="en-US" sz="1400" dirty="0" smtClean="0"/>
                        <a:t>Implementation v0.2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January 26, </a:t>
                      </a:r>
                      <a:r>
                        <a:rPr lang="en-US" sz="1400" dirty="0" smtClean="0"/>
                        <a:t>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MITRE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Security</a:t>
                      </a:r>
                      <a:r>
                        <a:rPr lang="en-US" sz="1400" baseline="0" dirty="0" smtClean="0"/>
                        <a:t> Service </a:t>
                      </a:r>
                      <a:r>
                        <a:rPr lang="en-US" sz="1400" baseline="0" dirty="0" smtClean="0"/>
                        <a:t>Definitions -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March </a:t>
                      </a:r>
                      <a:r>
                        <a:rPr lang="en-US" sz="1400" dirty="0" smtClean="0"/>
                        <a:t>2, </a:t>
                      </a:r>
                      <a:r>
                        <a:rPr lang="en-US" sz="1400" dirty="0" smtClean="0"/>
                        <a:t>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MITRE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Poplin reference </a:t>
                      </a:r>
                      <a:r>
                        <a:rPr lang="en-US" sz="1400" dirty="0" smtClean="0"/>
                        <a:t>Implementation v0.3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March</a:t>
                      </a:r>
                      <a:r>
                        <a:rPr lang="en-US" sz="1400" baseline="0" dirty="0" smtClean="0"/>
                        <a:t> 30, 2018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West Virginia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Eligibility</a:t>
                      </a:r>
                      <a:r>
                        <a:rPr lang="en-US" sz="1400" baseline="0" dirty="0" smtClean="0"/>
                        <a:t> Service Definitions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TBD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WEX</a:t>
                      </a:r>
                      <a:r>
                        <a:rPr lang="en-US" sz="1400" baseline="0" dirty="0" smtClean="0"/>
                        <a:t> Health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Financial</a:t>
                      </a:r>
                      <a:r>
                        <a:rPr lang="en-US" sz="1400" baseline="0" dirty="0" smtClean="0"/>
                        <a:t> Service Definitions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TBD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Blu</a:t>
                      </a:r>
                      <a:r>
                        <a:rPr lang="en-US" sz="1400" baseline="0" dirty="0" smtClean="0"/>
                        <a:t> Strategies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 Warehouse / Business Intelligence / Analytics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TBD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91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Props1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89685</TotalTime>
  <Words>977</Words>
  <Application>Microsoft Macintosh PowerPoint</Application>
  <PresentationFormat>Widescreen</PresentationFormat>
  <Paragraphs>295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Calibri</vt:lpstr>
      <vt:lpstr>Helvetica LT Std</vt:lpstr>
      <vt:lpstr>Mangal</vt:lpstr>
      <vt:lpstr>Times New Roman</vt:lpstr>
      <vt:lpstr>Trebuchet MS</vt:lpstr>
      <vt:lpstr>Verdana</vt:lpstr>
      <vt:lpstr>Wingdings</vt:lpstr>
      <vt:lpstr>Arial</vt:lpstr>
      <vt:lpstr>Office Theme</vt:lpstr>
      <vt:lpstr>Agenda</vt:lpstr>
      <vt:lpstr>Status Roundtable - CNSI</vt:lpstr>
      <vt:lpstr>Status Roundtable - MITRE</vt:lpstr>
      <vt:lpstr>Status Roundtable – Vermont</vt:lpstr>
      <vt:lpstr>Status Roundtable – West Virginia</vt:lpstr>
      <vt:lpstr>Status Roundtable – WEX Health</vt:lpstr>
      <vt:lpstr>Status Roundtable – Blu Strategies Consulting</vt:lpstr>
      <vt:lpstr>Status Roundtable - ONC</vt:lpstr>
      <vt:lpstr>Poplin Working Group Schedule</vt:lpstr>
      <vt:lpstr>EE07:DisenrollProvider module – Object/Resource Model Diagram</vt:lpstr>
      <vt:lpstr>Next week</vt:lpstr>
    </vt:vector>
  </TitlesOfParts>
  <Company>The MITRE Corporation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2442</cp:revision>
  <cp:lastPrinted>2017-01-20T15:08:41Z</cp:lastPrinted>
  <dcterms:created xsi:type="dcterms:W3CDTF">2012-10-22T21:49:00Z</dcterms:created>
  <dcterms:modified xsi:type="dcterms:W3CDTF">2017-11-20T16:11:34Z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