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5"/>
  </p:sldMasterIdLst>
  <p:notesMasterIdLst>
    <p:notesMasterId r:id="rId22"/>
  </p:notesMasterIdLst>
  <p:handoutMasterIdLst>
    <p:handoutMasterId r:id="rId23"/>
  </p:handoutMasterIdLst>
  <p:sldIdLst>
    <p:sldId id="330" r:id="rId6"/>
    <p:sldId id="343" r:id="rId7"/>
    <p:sldId id="344" r:id="rId8"/>
    <p:sldId id="367" r:id="rId9"/>
    <p:sldId id="366" r:id="rId10"/>
    <p:sldId id="378" r:id="rId11"/>
    <p:sldId id="382" r:id="rId12"/>
    <p:sldId id="377" r:id="rId13"/>
    <p:sldId id="384" r:id="rId14"/>
    <p:sldId id="385" r:id="rId15"/>
    <p:sldId id="389" r:id="rId16"/>
    <p:sldId id="390" r:id="rId17"/>
    <p:sldId id="391" r:id="rId18"/>
    <p:sldId id="371" r:id="rId19"/>
    <p:sldId id="388" r:id="rId20"/>
    <p:sldId id="387" r:id="rId21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L Ziegler" initials="ALZ" lastIdx="17" clrIdx="0"/>
  <p:cmAuthor id="1" name="Fisk, Tim" initials="TF" lastIdx="6" clrIdx="1"/>
  <p:cmAuthor id="2" name="Cordivano, Vincent R." initials="CVR" lastIdx="44" clrIdx="2">
    <p:extLst/>
  </p:cmAuthor>
  <p:cmAuthor id="3" name="Moharir, Gananath D." initials="MGD" lastIdx="18" clrIdx="3">
    <p:extLst/>
  </p:cmAuthor>
  <p:cmAuthor id="4" name="Mickle, Lee" initials="ML" lastIdx="1" clrIdx="4">
    <p:extLst/>
  </p:cmAuthor>
  <p:cmAuthor id="5" name="Line, Colleen M." initials="LCM" lastIdx="2" clrIdx="5">
    <p:extLst/>
  </p:cmAuthor>
  <p:cmAuthor id="6" name="Molla, Gina M" initials="MGM" lastIdx="1" clrIdx="6">
    <p:extLst/>
  </p:cmAuthor>
  <p:cmAuthor id="7" name="Patel, Sejal" initials="PS" lastIdx="1" clrIdx="7">
    <p:extLst/>
  </p:cmAuthor>
  <p:cmAuthor id="8" name="Hill, Dave" initials="HD" lastIdx="1" clrIdx="8">
    <p:extLst/>
  </p:cmAuthor>
  <p:cmAuthor id="9" name="Hill, Dave" initials="HD [2]" lastIdx="1" clrIdx="9">
    <p:extLst/>
  </p:cmAuthor>
  <p:cmAuthor id="10" name="Hill, Dave" initials="HD [3]" lastIdx="1" clrIdx="10">
    <p:extLst/>
  </p:cmAuthor>
  <p:cmAuthor id="11" name="Hill, Dave" initials="HD [4]" lastIdx="1" clrIdx="11">
    <p:extLst/>
  </p:cmAuthor>
  <p:cmAuthor id="12" name="Hill, Dave" initials="HD [5]" lastIdx="1" clrIdx="12">
    <p:extLst/>
  </p:cmAuthor>
  <p:cmAuthor id="13" name="Hill, Dave" initials="HD [6]" lastIdx="1" clrIdx="13">
    <p:extLst/>
  </p:cmAuthor>
  <p:cmAuthor id="14" name="Hill, Dave" initials="HD [7]" lastIdx="1" clrIdx="14">
    <p:extLst/>
  </p:cmAuthor>
  <p:cmAuthor id="15" name="Hill, Dave" initials="HD [8]" lastIdx="1" clrIdx="15">
    <p:extLst/>
  </p:cmAuthor>
  <p:cmAuthor id="16" name="Hill, Dave" initials="HD [9]" lastIdx="1" clrIdx="16">
    <p:extLst/>
  </p:cmAuthor>
  <p:cmAuthor id="17" name="Hill, Dave" initials="HD [10]" lastIdx="1" clrIdx="17">
    <p:extLst/>
  </p:cmAuthor>
  <p:cmAuthor id="18" name="Hill, Dave" initials="HD [11]" lastIdx="1" clrIdx="18">
    <p:extLst/>
  </p:cmAuthor>
  <p:cmAuthor id="19" name="Hill, Dave" initials="HD [12]" lastIdx="0" clrIdx="19">
    <p:extLst/>
  </p:cmAuthor>
  <p:cmAuthor id="20" name="Hill, Dave" initials="HD [13]" lastIdx="0" clrIdx="20">
    <p:extLst/>
  </p:cmAuthor>
  <p:cmAuthor id="21" name="Hill, Dave" initials="HD [14]" lastIdx="1" clrIdx="21">
    <p:extLst/>
  </p:cmAuthor>
  <p:cmAuthor id="22" name="Hill, Dave" initials="HD [15]" lastIdx="1" clrIdx="22">
    <p:extLst/>
  </p:cmAuthor>
  <p:cmAuthor id="23" name="Hill, Dave" initials="HD [16]" lastIdx="1" clrIdx="2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900"/>
    <a:srgbClr val="898989"/>
    <a:srgbClr val="005F9E"/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53" autoAdjust="0"/>
    <p:restoredTop sz="87285" autoAdjust="0"/>
  </p:normalViewPr>
  <p:slideViewPr>
    <p:cSldViewPr>
      <p:cViewPr varScale="1">
        <p:scale>
          <a:sx n="109" d="100"/>
          <a:sy n="109" d="100"/>
        </p:scale>
        <p:origin x="208" y="1920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392"/>
    </p:cViewPr>
  </p:sorterViewPr>
  <p:notesViewPr>
    <p:cSldViewPr showGuides="1">
      <p:cViewPr varScale="1">
        <p:scale>
          <a:sx n="76" d="100"/>
          <a:sy n="76" d="100"/>
        </p:scale>
        <p:origin x="2885" y="67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79" tIns="46689" rIns="93379" bIns="466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4"/>
            <a:ext cx="5621020" cy="4190524"/>
          </a:xfrm>
          <a:prstGeom prst="rect">
            <a:avLst/>
          </a:prstGeom>
        </p:spPr>
        <p:txBody>
          <a:bodyPr vert="horz" lIns="93379" tIns="46689" rIns="93379" bIns="466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week: completed activity diagram for the four MITA modules,</a:t>
            </a:r>
            <a:r>
              <a:rPr lang="en-US" baseline="0" dirty="0" smtClean="0"/>
              <a:t> started looking into object specifications working with class diagrams.  Need to address common way to produce object specifications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Next week: Continue to produce object specification for four modules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Blockers: Common way to specify objects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68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Completed</a:t>
            </a:r>
            <a:r>
              <a:rPr lang="en-US" baseline="0" smtClean="0"/>
              <a:t> business process diagrams for pharmacy, submitted to pharmacy expert and received comments, present at next WG meeting.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43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Last week:  Still looking</a:t>
            </a:r>
            <a:r>
              <a:rPr lang="en-US" baseline="0" smtClean="0"/>
              <a:t> to getting back to work on the documentation.  Still working to get wrapped up by year’s end. </a:t>
            </a:r>
          </a:p>
          <a:p>
            <a:endParaRPr lang="en-US" baseline="0" smtClean="0"/>
          </a:p>
          <a:p>
            <a:r>
              <a:rPr lang="en-US" baseline="0" smtClean="0"/>
              <a:t>This week:</a:t>
            </a:r>
          </a:p>
          <a:p>
            <a:endParaRPr lang="en-US" smtClean="0"/>
          </a:p>
          <a:p>
            <a:r>
              <a:rPr lang="en-US" smtClean="0"/>
              <a:t>Blockers: </a:t>
            </a:r>
            <a:r>
              <a:rPr lang="en-US" baseline="0" smtClean="0"/>
              <a:t>Managing conflicting priorities</a:t>
            </a:r>
          </a:p>
          <a:p>
            <a:endParaRPr lang="en-US" baseline="0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13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Last week: Contract has been awarded!</a:t>
            </a:r>
            <a:r>
              <a:rPr lang="en-US" baseline="0" smtClean="0"/>
              <a:t>  Key staff rolling in next week.  </a:t>
            </a:r>
          </a:p>
          <a:p>
            <a:endParaRPr lang="en-US" baseline="0" smtClean="0"/>
          </a:p>
          <a:p>
            <a:r>
              <a:rPr lang="en-US" baseline="0" smtClean="0"/>
              <a:t>This week: Identify right resources and start work.</a:t>
            </a:r>
          </a:p>
          <a:p>
            <a:endParaRPr lang="en-US" baseline="0" smtClean="0"/>
          </a:p>
          <a:p>
            <a:r>
              <a:rPr lang="en-US" baseline="0" smtClean="0"/>
              <a:t>Blockers: None.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78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Last week:  Major release</a:t>
            </a:r>
            <a:r>
              <a:rPr lang="en-US" baseline="0" smtClean="0"/>
              <a:t> made.  Darrell and Preston putting together a schedule through mid-Jan.  Working through terminology mapping. Identifying big pieces</a:t>
            </a:r>
          </a:p>
          <a:p>
            <a:endParaRPr lang="en-US" smtClean="0"/>
          </a:p>
          <a:p>
            <a:r>
              <a:rPr lang="en-US" smtClean="0"/>
              <a:t>This</a:t>
            </a:r>
            <a:r>
              <a:rPr lang="en-US" baseline="0" smtClean="0"/>
              <a:t> week: Working on Billing first.  Demo for Dec 8</a:t>
            </a:r>
            <a:r>
              <a:rPr lang="en-US" baseline="30000" smtClean="0"/>
              <a:t>th</a:t>
            </a:r>
            <a:r>
              <a:rPr lang="en-US" baseline="0" smtClean="0"/>
              <a:t>?  High-level flow diagrams.  Systems interchange in January.</a:t>
            </a:r>
          </a:p>
          <a:p>
            <a:endParaRPr lang="en-US" baseline="0" smtClean="0"/>
          </a:p>
          <a:p>
            <a:r>
              <a:rPr lang="en-US" baseline="0" smtClean="0"/>
              <a:t>Blockers?:  None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9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Last week:  Continuing to work on functional taxonomy aiming for first draft next week</a:t>
            </a:r>
            <a:r>
              <a:rPr lang="en-US" baseline="0" smtClean="0"/>
              <a:t>.  </a:t>
            </a:r>
          </a:p>
          <a:p>
            <a:endParaRPr lang="en-US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This</a:t>
            </a:r>
            <a:r>
              <a:rPr lang="en-US" baseline="0" smtClean="0"/>
              <a:t> week:  First draft on taxonomy next week.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smtClean="0"/>
          </a:p>
          <a:p>
            <a:r>
              <a:rPr lang="en-US" baseline="0" smtClean="0"/>
              <a:t>Blockers?: None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99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smtClean="0"/>
              <a:t>Last week:</a:t>
            </a:r>
          </a:p>
          <a:p>
            <a:r>
              <a:rPr lang="en-US" baseline="0" smtClean="0"/>
              <a:t>Next week: </a:t>
            </a:r>
          </a:p>
          <a:p>
            <a:r>
              <a:rPr lang="en-US" baseline="0" smtClean="0"/>
              <a:t>Blockers: 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35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1"/>
            <a:ext cx="94488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6400" y="6094560"/>
            <a:ext cx="1524000" cy="553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33850"/>
            <a:ext cx="1295400" cy="4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117600" y="3276600"/>
            <a:ext cx="1037336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 userDrawn="1"/>
        </p:nvSpPr>
        <p:spPr bwMode="auto">
          <a:xfrm>
            <a:off x="0" y="3352800"/>
            <a:ext cx="543099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98200" y="3463137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16000" y="1041287"/>
            <a:ext cx="966216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08800" y="6504802"/>
            <a:ext cx="497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b="1" i="0" u="none" strike="noStrike" kern="1200" baseline="0">
                <a:solidFill>
                  <a:schemeClr val="tx2"/>
                </a:solidFill>
                <a:latin typeface="Arial"/>
                <a:ea typeface="+mn-ea"/>
                <a:cs typeface="Arial"/>
              </a:rPr>
              <a:t>CMS Alliance to Modernize Healthcare</a:t>
            </a:r>
            <a:endParaRPr lang="en-US" sz="1000" b="1" i="0">
              <a:solidFill>
                <a:schemeClr val="tx2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15" name="Picture 14" descr="ppt_cover_art1_sm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638800"/>
            <a:ext cx="5689600" cy="88188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 bwMode="auto">
          <a:xfrm>
            <a:off x="0" y="0"/>
            <a:ext cx="543099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342900" indent="-2301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92876"/>
            <a:ext cx="2438400" cy="365125"/>
          </a:xfrm>
        </p:spPr>
        <p:txBody>
          <a:bodyPr/>
          <a:lstStyle>
            <a:lvl1pPr>
              <a:defRPr sz="1000"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9999" y="2971801"/>
            <a:ext cx="8786285" cy="27971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39999" y="1676402"/>
            <a:ext cx="8786284" cy="1295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193" y="1600201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766816" y="1600200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3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08000" y="428769"/>
            <a:ext cx="11324856" cy="66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78618" y="6567715"/>
            <a:ext cx="3023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Internal</a:t>
            </a:r>
            <a:r>
              <a:rPr lang="en-US" sz="800" baseline="0"/>
              <a:t> Distribution—Not for Public Release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9910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4" name="Picture 3" descr="cms_logo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6019800"/>
            <a:ext cx="24384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77000"/>
            <a:ext cx="1724837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/>
          <p:cNvCxnSpPr>
            <a:stCxn id="6" idx="3"/>
            <a:endCxn id="6" idx="3"/>
          </p:cNvCxnSpPr>
          <p:nvPr userDrawn="1"/>
        </p:nvCxnSpPr>
        <p:spPr>
          <a:xfrm>
            <a:off x="11859461" y="18348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92" y="1559470"/>
            <a:ext cx="9956800" cy="456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992" y="6492876"/>
            <a:ext cx="723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23077"/>
          <a:stretch/>
        </p:blipFill>
        <p:spPr>
          <a:xfrm>
            <a:off x="-508000" y="56828"/>
            <a:ext cx="1828800" cy="70517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284956" y="6567715"/>
            <a:ext cx="3717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Internal</a:t>
            </a:r>
            <a:r>
              <a:rPr lang="en-US" sz="800" baseline="0"/>
              <a:t> Distribution Only—Not for Public Release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8204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49" r:id="rId8"/>
    <p:sldLayoutId id="2147483650" r:id="rId9"/>
    <p:sldLayoutId id="214748365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230188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24000"/>
            <a:ext cx="99568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Status roundtable</a:t>
            </a:r>
          </a:p>
          <a:p>
            <a:r>
              <a:rPr lang="en-US" dirty="0" smtClean="0"/>
              <a:t>Schedule </a:t>
            </a:r>
            <a:r>
              <a:rPr lang="en-US" dirty="0" smtClean="0"/>
              <a:t>review</a:t>
            </a:r>
          </a:p>
          <a:p>
            <a:r>
              <a:rPr lang="en-US" dirty="0" smtClean="0"/>
              <a:t>Poplin Standards Process: A Proposal</a:t>
            </a:r>
            <a:endParaRPr lang="en-US" dirty="0" smtClean="0"/>
          </a:p>
          <a:p>
            <a:r>
              <a:rPr lang="en-US" dirty="0" smtClean="0"/>
              <a:t>Next </a:t>
            </a:r>
            <a:r>
              <a:rPr lang="en-US" dirty="0" smtClean="0"/>
              <a:t>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Poplin Standards Process: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 </a:t>
            </a:r>
            <a:r>
              <a:rPr lang="en-US"/>
              <a:t>Proposal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8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Poplin Standards Process</a:t>
            </a:r>
            <a:br>
              <a:rPr lang="en-US" smtClean="0"/>
            </a:br>
            <a:r>
              <a:rPr lang="en-US" smtClean="0"/>
              <a:t>Goals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008" y="1981200"/>
            <a:ext cx="9956800" cy="3317330"/>
          </a:xfrm>
        </p:spPr>
        <p:txBody>
          <a:bodyPr/>
          <a:lstStyle/>
          <a:p>
            <a:r>
              <a:rPr lang="en-US" dirty="0" smtClean="0"/>
              <a:t>Fair</a:t>
            </a:r>
          </a:p>
          <a:p>
            <a:r>
              <a:rPr lang="en-US" dirty="0" smtClean="0"/>
              <a:t>Repeatable</a:t>
            </a:r>
          </a:p>
          <a:p>
            <a:r>
              <a:rPr lang="en-US" dirty="0" smtClean="0"/>
              <a:t>100% consensus on process</a:t>
            </a:r>
          </a:p>
          <a:p>
            <a:r>
              <a:rPr lang="en-US" dirty="0" smtClean="0"/>
              <a:t>Reviewable</a:t>
            </a:r>
          </a:p>
          <a:p>
            <a:r>
              <a:rPr lang="en-US" dirty="0" smtClean="0"/>
              <a:t>Consistent with Poplin goals and principles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Results in service definitions that become standards</a:t>
            </a:r>
          </a:p>
          <a:p>
            <a:pPr lvl="1"/>
            <a:r>
              <a:rPr lang="en-US" dirty="0" smtClean="0"/>
              <a:t>Broad adoption</a:t>
            </a:r>
          </a:p>
          <a:p>
            <a:pPr lvl="1"/>
            <a:r>
              <a:rPr lang="en-US" dirty="0" smtClean="0"/>
              <a:t>Increasing maturity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6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Poplin Standards Process</a:t>
            </a:r>
            <a:br>
              <a:rPr lang="en-US" dirty="0" smtClean="0"/>
            </a:b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828800"/>
            <a:ext cx="9956800" cy="4566694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Step 1</a:t>
            </a:r>
            <a:r>
              <a:rPr lang="en-US" dirty="0" smtClean="0"/>
              <a:t> - Poplin Service Definition Proposal</a:t>
            </a:r>
          </a:p>
          <a:p>
            <a:pPr lvl="1"/>
            <a:r>
              <a:rPr lang="en-US" dirty="0" smtClean="0"/>
              <a:t>Working group member creates service definition</a:t>
            </a:r>
          </a:p>
          <a:p>
            <a:pPr lvl="1"/>
            <a:r>
              <a:rPr lang="en-US" dirty="0" smtClean="0"/>
              <a:t>Discussed and reviewed by Poplin Working Group</a:t>
            </a:r>
          </a:p>
          <a:p>
            <a:pPr lvl="1"/>
            <a:r>
              <a:rPr lang="en-US" dirty="0" smtClean="0"/>
              <a:t>Build consensus and vote (for, against, abstentions)</a:t>
            </a:r>
          </a:p>
          <a:p>
            <a:pPr lvl="2"/>
            <a:r>
              <a:rPr lang="en-US" dirty="0" smtClean="0"/>
              <a:t>100%, 80%, 75%, 50% majority to accept?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Step 2</a:t>
            </a:r>
            <a:r>
              <a:rPr lang="en-US" dirty="0" smtClean="0"/>
              <a:t> - Poplin Service Definition Draft</a:t>
            </a:r>
          </a:p>
          <a:p>
            <a:pPr lvl="1"/>
            <a:r>
              <a:rPr lang="en-US" dirty="0" smtClean="0"/>
              <a:t>Publish on GitHub and socialize for comment</a:t>
            </a:r>
          </a:p>
          <a:p>
            <a:pPr lvl="1"/>
            <a:r>
              <a:rPr lang="en-US" dirty="0" smtClean="0"/>
              <a:t>Integrate changes</a:t>
            </a:r>
          </a:p>
          <a:p>
            <a:pPr lvl="1"/>
            <a:r>
              <a:rPr lang="en-US" dirty="0"/>
              <a:t>Build consensus and vote </a:t>
            </a:r>
            <a:endParaRPr lang="en-US" dirty="0" smtClean="0"/>
          </a:p>
          <a:p>
            <a:pPr lvl="2"/>
            <a:r>
              <a:rPr lang="en-US" dirty="0" smtClean="0"/>
              <a:t>100%, 80%, 75%, 50% majority to accept?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39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Poplin Standards Process</a:t>
            </a:r>
            <a:br>
              <a:rPr lang="en-US" dirty="0"/>
            </a:br>
            <a:r>
              <a:rPr lang="en-US" dirty="0" smtClean="0"/>
              <a:t>Steps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828800"/>
            <a:ext cx="9956800" cy="456669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3</a:t>
            </a:r>
            <a:r>
              <a:rPr lang="en-US" dirty="0" smtClean="0"/>
              <a:t> - Poplin </a:t>
            </a:r>
            <a:r>
              <a:rPr lang="en-US" dirty="0"/>
              <a:t>Service Definition </a:t>
            </a:r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Existence of at least one implementation service definition </a:t>
            </a:r>
          </a:p>
          <a:p>
            <a:pPr lvl="1"/>
            <a:r>
              <a:rPr lang="en-US" dirty="0" smtClean="0"/>
              <a:t>Integrate feedback into service definition</a:t>
            </a:r>
          </a:p>
          <a:p>
            <a:pPr lvl="1"/>
            <a:r>
              <a:rPr lang="en-US" dirty="0"/>
              <a:t>Build consensus and vote </a:t>
            </a:r>
            <a:endParaRPr lang="en-US" dirty="0" smtClean="0"/>
          </a:p>
          <a:p>
            <a:pPr lvl="2"/>
            <a:r>
              <a:rPr lang="en-US" dirty="0" smtClean="0"/>
              <a:t>100</a:t>
            </a:r>
            <a:r>
              <a:rPr lang="en-US" dirty="0"/>
              <a:t>%, 80%, 75%, 50% majority to accept?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Step 4</a:t>
            </a:r>
            <a:r>
              <a:rPr lang="en-US" dirty="0" smtClean="0"/>
              <a:t> - Poplin </a:t>
            </a:r>
            <a:r>
              <a:rPr lang="en-US" dirty="0"/>
              <a:t>Service Definition </a:t>
            </a:r>
            <a:r>
              <a:rPr lang="en-US" dirty="0" smtClean="0"/>
              <a:t>Standard</a:t>
            </a:r>
          </a:p>
          <a:p>
            <a:pPr lvl="1"/>
            <a:r>
              <a:rPr lang="en-US" dirty="0" smtClean="0"/>
              <a:t>Review success of implementations and service definition</a:t>
            </a:r>
          </a:p>
          <a:p>
            <a:pPr lvl="1"/>
            <a:r>
              <a:rPr lang="en-US" dirty="0"/>
              <a:t>Build consensus and vote </a:t>
            </a:r>
            <a:r>
              <a:rPr lang="en-US" dirty="0" smtClean="0"/>
              <a:t>on service definition becoming Poplin standard</a:t>
            </a:r>
          </a:p>
          <a:p>
            <a:pPr lvl="2"/>
            <a:r>
              <a:rPr lang="en-US" dirty="0"/>
              <a:t>100%, 80%, 75%, 50% majority to accept? </a:t>
            </a:r>
          </a:p>
          <a:p>
            <a:r>
              <a:rPr lang="en-US" dirty="0" smtClean="0"/>
              <a:t>Appeals</a:t>
            </a:r>
          </a:p>
          <a:p>
            <a:pPr lvl="1"/>
            <a:r>
              <a:rPr lang="en-US" dirty="0" smtClean="0"/>
              <a:t>Must be submitted within three weeks of the decision</a:t>
            </a:r>
          </a:p>
          <a:p>
            <a:pPr lvl="1"/>
            <a:r>
              <a:rPr lang="en-US" dirty="0" smtClean="0"/>
              <a:t>Appealer presents their case, working group votes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44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0" y="1688425"/>
            <a:ext cx="9956800" cy="4566694"/>
          </a:xfrm>
        </p:spPr>
        <p:txBody>
          <a:bodyPr>
            <a:normAutofit/>
          </a:bodyPr>
          <a:lstStyle/>
          <a:p>
            <a:r>
              <a:rPr lang="en-US" sz="2400"/>
              <a:t>Read the drafts &amp; contribute </a:t>
            </a:r>
          </a:p>
          <a:p>
            <a:r>
              <a:rPr lang="en-US" sz="2400"/>
              <a:t>Don’t be shy (but do not come on too strong)</a:t>
            </a:r>
          </a:p>
          <a:p>
            <a:r>
              <a:rPr lang="en-US" sz="2400"/>
              <a:t>Talk with (not just to) people</a:t>
            </a:r>
          </a:p>
          <a:p>
            <a:r>
              <a:rPr lang="en-US" sz="2400"/>
              <a:t>Treat everyone with respect, even if you disagree</a:t>
            </a:r>
          </a:p>
          <a:p>
            <a:r>
              <a:rPr lang="en-US" sz="2400"/>
              <a:t>Look for common ground</a:t>
            </a:r>
          </a:p>
          <a:p>
            <a:r>
              <a:rPr lang="en-US" sz="2400"/>
              <a:t>Don’t settle for second-rate discussion or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1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Current Members (8)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54996"/>
            <a:ext cx="9956800" cy="3393530"/>
          </a:xfrm>
        </p:spPr>
        <p:txBody>
          <a:bodyPr>
            <a:normAutofit fontScale="92500" lnSpcReduction="20000"/>
          </a:bodyPr>
          <a:lstStyle/>
          <a:p>
            <a:r>
              <a:rPr lang="en-US" sz="2400" err="1" smtClean="0"/>
              <a:t>Blu</a:t>
            </a:r>
            <a:r>
              <a:rPr lang="en-US" sz="2400" smtClean="0"/>
              <a:t> Strategies Consulting</a:t>
            </a:r>
          </a:p>
          <a:p>
            <a:r>
              <a:rPr lang="en-US" sz="2400" smtClean="0"/>
              <a:t>CMS</a:t>
            </a:r>
          </a:p>
          <a:p>
            <a:r>
              <a:rPr lang="en-US" sz="2400" smtClean="0"/>
              <a:t>CNSI</a:t>
            </a:r>
          </a:p>
          <a:p>
            <a:r>
              <a:rPr lang="en-US" sz="2400" smtClean="0"/>
              <a:t>MITRE</a:t>
            </a:r>
          </a:p>
          <a:p>
            <a:r>
              <a:rPr lang="en-US" sz="2400" smtClean="0"/>
              <a:t>ONC</a:t>
            </a:r>
          </a:p>
          <a:p>
            <a:r>
              <a:rPr lang="en-US" sz="2400" smtClean="0"/>
              <a:t>Vermont</a:t>
            </a:r>
          </a:p>
          <a:p>
            <a:r>
              <a:rPr lang="en-US" sz="2400" smtClean="0"/>
              <a:t>West Virginia</a:t>
            </a:r>
          </a:p>
          <a:p>
            <a:r>
              <a:rPr lang="en-US" sz="2400" smtClean="0"/>
              <a:t>WEX Health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86400" y="2819400"/>
            <a:ext cx="503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One Vote Per Organization</a:t>
            </a:r>
            <a:endParaRPr lang="en-US" sz="3200"/>
          </a:p>
        </p:txBody>
      </p:sp>
      <p:sp>
        <p:nvSpPr>
          <p:cNvPr id="6" name="Rectangle 5"/>
          <p:cNvSpPr/>
          <p:nvPr/>
        </p:nvSpPr>
        <p:spPr>
          <a:xfrm>
            <a:off x="5486400" y="3335560"/>
            <a:ext cx="5477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Each organization must designate a voting member</a:t>
            </a:r>
          </a:p>
        </p:txBody>
      </p:sp>
    </p:spTree>
    <p:extLst>
      <p:ext uri="{BB962C8B-B14F-4D97-AF65-F5344CB8AC3E}">
        <p14:creationId xmlns:p14="http://schemas.microsoft.com/office/powerpoint/2010/main" val="1569286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week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0" y="1688425"/>
            <a:ext cx="9956800" cy="4566694"/>
          </a:xfrm>
        </p:spPr>
        <p:txBody>
          <a:bodyPr/>
          <a:lstStyle/>
          <a:p>
            <a:r>
              <a:rPr lang="en-US" dirty="0" smtClean="0"/>
              <a:t>Holiday meeting schedule (12/22, 12/29)</a:t>
            </a:r>
          </a:p>
          <a:p>
            <a:r>
              <a:rPr lang="en-US" dirty="0" smtClean="0"/>
              <a:t>Follow-up discussion on Object </a:t>
            </a:r>
            <a:r>
              <a:rPr lang="en-US" dirty="0"/>
              <a:t>Specification Representation </a:t>
            </a:r>
            <a:r>
              <a:rPr lang="en-US" dirty="0" smtClean="0"/>
              <a:t>tool/repository (12/18)</a:t>
            </a:r>
          </a:p>
          <a:p>
            <a:r>
              <a:rPr lang="en-US" dirty="0" smtClean="0"/>
              <a:t>Follow-up discussion on Object Taxonomy (12/18)</a:t>
            </a:r>
            <a:endParaRPr lang="en-US" dirty="0" smtClean="0"/>
          </a:p>
          <a:p>
            <a:r>
              <a:rPr lang="en-US" dirty="0"/>
              <a:t>Meeting with </a:t>
            </a:r>
            <a:r>
              <a:rPr lang="en-US" dirty="0" err="1" smtClean="0"/>
              <a:t>HealthTech</a:t>
            </a:r>
            <a:r>
              <a:rPr lang="en-US" dirty="0" smtClean="0"/>
              <a:t> Solutions (HTS </a:t>
            </a:r>
            <a:r>
              <a:rPr lang="mr-IN" dirty="0" smtClean="0"/>
              <a:t>–</a:t>
            </a:r>
            <a:r>
              <a:rPr lang="en-US" dirty="0" smtClean="0"/>
              <a:t> 12/18), Social </a:t>
            </a:r>
            <a:r>
              <a:rPr lang="en-US" dirty="0"/>
              <a:t>Interest </a:t>
            </a:r>
            <a:r>
              <a:rPr lang="en-US" dirty="0" smtClean="0"/>
              <a:t>Solutions (12/20)</a:t>
            </a:r>
            <a:endParaRPr lang="en-US" dirty="0"/>
          </a:p>
          <a:p>
            <a:r>
              <a:rPr lang="en-US" dirty="0" smtClean="0"/>
              <a:t>Schedule meeting with CSRA about joining Poplin</a:t>
            </a:r>
          </a:p>
          <a:p>
            <a:r>
              <a:rPr lang="en-US" dirty="0" smtClean="0"/>
              <a:t>Finalize </a:t>
            </a:r>
            <a:r>
              <a:rPr lang="en-US" dirty="0" smtClean="0"/>
              <a:t>level of commitment from </a:t>
            </a:r>
            <a:r>
              <a:rPr lang="en-US" dirty="0" smtClean="0"/>
              <a:t>CA Technologies, CAQH</a:t>
            </a:r>
            <a:endParaRPr lang="en-US" dirty="0" smtClean="0"/>
          </a:p>
          <a:p>
            <a:r>
              <a:rPr lang="en-US" dirty="0" smtClean="0"/>
              <a:t>Ongoing work</a:t>
            </a:r>
          </a:p>
          <a:p>
            <a:pPr lvl="1"/>
            <a:r>
              <a:rPr lang="en-US" dirty="0" smtClean="0"/>
              <a:t>Continual progress on functional areas</a:t>
            </a:r>
          </a:p>
          <a:p>
            <a:pPr lvl="1"/>
            <a:r>
              <a:rPr lang="en-US" dirty="0" smtClean="0"/>
              <a:t>Make sure Pivotal Tracker is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062" y="737264"/>
            <a:ext cx="9956800" cy="712465"/>
          </a:xfrm>
        </p:spPr>
        <p:txBody>
          <a:bodyPr/>
          <a:lstStyle/>
          <a:p>
            <a:r>
              <a:rPr lang="en-US" dirty="0" smtClean="0"/>
              <a:t>Status Roundtable - CNSI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062" y="1692276"/>
            <a:ext cx="9308208" cy="48006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Last week: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This </a:t>
            </a:r>
            <a:r>
              <a:rPr lang="en-US" b="1" dirty="0"/>
              <a:t>week</a:t>
            </a:r>
            <a:r>
              <a:rPr lang="en-US" b="1" dirty="0" smtClean="0"/>
              <a:t>: </a:t>
            </a:r>
          </a:p>
          <a:p>
            <a:r>
              <a:rPr lang="en-US" b="1" dirty="0" smtClean="0"/>
              <a:t>Blockers?: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60024" y="6518276"/>
            <a:ext cx="2438400" cy="365125"/>
          </a:xfrm>
        </p:spPr>
        <p:txBody>
          <a:bodyPr/>
          <a:lstStyle/>
          <a:p>
            <a:fld id="{295008BC-DA31-4D19-837B-EFA4386B05F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33900" y="1851721"/>
            <a:ext cx="118522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62793" y="2814885"/>
            <a:ext cx="124233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758821" y="19816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512888" y="2246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697358" y="1736210"/>
            <a:ext cx="125852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563113" y="1253452"/>
            <a:ext cx="13791972" cy="656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760929"/>
              </p:ext>
            </p:extLst>
          </p:nvPr>
        </p:nvGraphicFramePr>
        <p:xfrm>
          <a:off x="1652941" y="1449732"/>
          <a:ext cx="10081861" cy="5043144"/>
        </p:xfrm>
        <a:graphic>
          <a:graphicData uri="http://schemas.openxmlformats.org/drawingml/2006/table">
            <a:tbl>
              <a:tblPr/>
              <a:tblGrid>
                <a:gridCol w="835513"/>
                <a:gridCol w="2172334"/>
                <a:gridCol w="1318254"/>
                <a:gridCol w="649844"/>
                <a:gridCol w="640561"/>
                <a:gridCol w="334205"/>
                <a:gridCol w="714829"/>
                <a:gridCol w="919065"/>
                <a:gridCol w="2497256"/>
              </a:tblGrid>
              <a:tr h="5954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effectLst/>
                          <a:latin typeface="Calibri" charset="0"/>
                        </a:rPr>
                        <a:t>Epic #</a:t>
                      </a:r>
                      <a:endParaRPr lang="en-US" sz="700" dirty="0">
                        <a:effectLst/>
                        <a:latin typeface="Calibri" charset="0"/>
                      </a:endParaRP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effectLst/>
                          <a:latin typeface="Calibri" charset="0"/>
                        </a:rPr>
                        <a:t>Epic Name</a:t>
                      </a:r>
                      <a:endParaRPr lang="en-US" sz="700" dirty="0">
                        <a:effectLst/>
                        <a:latin typeface="Calibri" charset="0"/>
                      </a:endParaRP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effectLst/>
                          <a:latin typeface="Calibri" charset="0"/>
                        </a:rPr>
                        <a:t>Deliverable</a:t>
                      </a:r>
                      <a:endParaRPr lang="en-US" sz="700" dirty="0">
                        <a:effectLst/>
                        <a:latin typeface="Calibri" charset="0"/>
                      </a:endParaRP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effectLst/>
                          <a:latin typeface="Calibri" charset="0"/>
                        </a:rPr>
                        <a:t>Draft Version - Planned Release Date</a:t>
                      </a:r>
                      <a:endParaRPr lang="en-US" sz="700" dirty="0">
                        <a:effectLst/>
                        <a:latin typeface="Calibri" charset="0"/>
                      </a:endParaRP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effectLst/>
                          <a:latin typeface="Calibri" charset="0"/>
                        </a:rPr>
                        <a:t>Final Version - Planned Release Date</a:t>
                      </a:r>
                      <a:endParaRPr lang="en-US" sz="700" dirty="0">
                        <a:effectLst/>
                        <a:latin typeface="Calibri" charset="0"/>
                      </a:endParaRP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effectLst/>
                          <a:latin typeface="Calibri" charset="0"/>
                        </a:rPr>
                        <a:t>Status</a:t>
                      </a:r>
                      <a:endParaRPr lang="en-US" sz="700" dirty="0">
                        <a:effectLst/>
                        <a:latin typeface="Calibri" charset="0"/>
                      </a:endParaRP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effectLst/>
                          <a:latin typeface="Calibri" charset="0"/>
                        </a:rPr>
                        <a:t>Draft Version - Actual Released Date</a:t>
                      </a:r>
                      <a:endParaRPr lang="en-US" sz="700" dirty="0">
                        <a:effectLst/>
                        <a:latin typeface="Calibri" charset="0"/>
                      </a:endParaRP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effectLst/>
                          <a:latin typeface="Calibri" charset="0"/>
                        </a:rPr>
                        <a:t>Final Version - Actual Released Date</a:t>
                      </a:r>
                      <a:endParaRPr lang="en-US" sz="700" dirty="0">
                        <a:effectLst/>
                        <a:latin typeface="Calibri" charset="0"/>
                      </a:endParaRP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effectLst/>
                          <a:latin typeface="Calibri" charset="0"/>
                        </a:rPr>
                        <a:t>Risks/Issues</a:t>
                      </a:r>
                      <a:endParaRPr lang="en-US" sz="700" dirty="0">
                        <a:effectLst/>
                        <a:latin typeface="Calibri" charset="0"/>
                      </a:endParaRP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616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RA-PE - EE05 -01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charset="0"/>
                        </a:rPr>
                        <a:t>EE05:DetermineProviderEligibility - Activity Information Flow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9/29/2017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10/13/2017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100%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9/29/2017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charset="0"/>
                        </a:rPr>
                        <a:t>No Change from the Draft Version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 dirty="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6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RA-PE - EE05 -02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charset="0"/>
                        </a:rPr>
                        <a:t>EE05:DetermineProviderEligibility - Functional Decomposition of Performer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11/3/2017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11/17/2017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100%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11/3/2017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charset="0"/>
                        </a:rPr>
                        <a:t>No Change from the Draft Version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 dirty="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4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RA-PE - EE05 -03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charset="0"/>
                        </a:rPr>
                        <a:t>EE05:DetermineProviderEligibility - Resource Decomposition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12/1/2017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12/15/2017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75%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12/1/2017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 dirty="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effectLst/>
                          <a:latin typeface="Calibri" charset="0"/>
                        </a:rPr>
                        <a:t>Issue:</a:t>
                      </a:r>
                      <a:r>
                        <a:rPr lang="en-US" sz="700" dirty="0">
                          <a:effectLst/>
                          <a:latin typeface="Calibri" charset="0"/>
                        </a:rPr>
                        <a:t> Object Specification Representation tool/repository yet to be finalized by the working group.</a:t>
                      </a:r>
                      <a:br>
                        <a:rPr lang="en-US" sz="700" dirty="0">
                          <a:effectLst/>
                          <a:latin typeface="Calibri" charset="0"/>
                        </a:rPr>
                      </a:br>
                      <a:r>
                        <a:rPr lang="en-US" sz="700" b="1" dirty="0">
                          <a:effectLst/>
                          <a:latin typeface="Calibri" charset="0"/>
                        </a:rPr>
                        <a:t>Mitigation: </a:t>
                      </a:r>
                      <a:r>
                        <a:rPr lang="en-US" sz="700" dirty="0">
                          <a:effectLst/>
                          <a:latin typeface="Calibri" charset="0"/>
                        </a:rPr>
                        <a:t>CNSI uses Class Diagram to represent it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6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RA-PE - EE05 -04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charset="0"/>
                        </a:rPr>
                        <a:t>EE05:DetermineProviderEligibility - Service Specification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12/15/2017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12/29/2017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25%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 dirty="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 dirty="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 dirty="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6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RA-PE - EE06 -01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charset="0"/>
                        </a:rPr>
                        <a:t>EE06:EnrollProvider - Activity Information Flow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10/6/2017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10/20/2017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100%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10/6/2017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charset="0"/>
                        </a:rPr>
                        <a:t>No Change from the Draft Version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 dirty="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2616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RA-PE - EE06 -02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charset="0"/>
                        </a:rPr>
                        <a:t>EE06:EnrollProvider - Functional Decomposition of Performer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11/10/2017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11/24/2017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100%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11/9/2017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charset="0"/>
                        </a:rPr>
                        <a:t>No Change from the Draft Version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 dirty="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3924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RA-PE - EE06 -03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charset="0"/>
                        </a:rPr>
                        <a:t>EE06:EnrollProvider - Resource Decomposition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12/8/2017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12/22/2017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75%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12/1/2017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 dirty="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effectLst/>
                          <a:latin typeface="Calibri" charset="0"/>
                        </a:rPr>
                        <a:t>Issue: </a:t>
                      </a:r>
                      <a:r>
                        <a:rPr lang="en-US" sz="700" dirty="0">
                          <a:effectLst/>
                          <a:latin typeface="Calibri" charset="0"/>
                        </a:rPr>
                        <a:t>Object Specification Representation tool/repository yet to be finalized by the working group.</a:t>
                      </a:r>
                      <a:br>
                        <a:rPr lang="en-US" sz="700" dirty="0">
                          <a:effectLst/>
                          <a:latin typeface="Calibri" charset="0"/>
                        </a:rPr>
                      </a:br>
                      <a:r>
                        <a:rPr lang="en-US" sz="700" b="1" dirty="0">
                          <a:effectLst/>
                          <a:latin typeface="Calibri" charset="0"/>
                        </a:rPr>
                        <a:t>Mitigation</a:t>
                      </a:r>
                      <a:r>
                        <a:rPr lang="en-US" sz="700" dirty="0">
                          <a:effectLst/>
                          <a:latin typeface="Calibri" charset="0"/>
                        </a:rPr>
                        <a:t>: CNSI uses Class Diagram to represent it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308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RA-PE - EE06 -04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charset="0"/>
                        </a:rPr>
                        <a:t>EE06:EnrollProvider - Service Specification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12/22/2017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1/5/2018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 dirty="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 dirty="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 dirty="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 dirty="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2616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RA-PE - EE07 -01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charset="0"/>
                        </a:rPr>
                        <a:t>EE07:DisenrollProvider - Activity Information Flow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10/13/2017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10/27/2017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100%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10/13/2017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charset="0"/>
                        </a:rPr>
                        <a:t>No Change from the Draft Version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 dirty="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6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RA-PE - EE07 -02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charset="0"/>
                        </a:rPr>
                        <a:t>EE07:DisenrollProvider - Functional Decomposition of Performer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11/17/2017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12/1/2017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100%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11/17/2017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charset="0"/>
                        </a:rPr>
                        <a:t>No Change from the Draft Version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 dirty="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4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RA-PE - EE07 -03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charset="0"/>
                        </a:rPr>
                        <a:t>EE07:DisenrollProvider - Resource Decomposition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12/15/2017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12/29/2017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75%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12/1/2017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 dirty="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effectLst/>
                          <a:latin typeface="Calibri" charset="0"/>
                        </a:rPr>
                        <a:t>Issue:</a:t>
                      </a:r>
                      <a:r>
                        <a:rPr lang="en-US" sz="700" dirty="0">
                          <a:effectLst/>
                          <a:latin typeface="Calibri" charset="0"/>
                        </a:rPr>
                        <a:t> Object Specification Representation tool/repository yet to be finalized by the working group.</a:t>
                      </a:r>
                      <a:br>
                        <a:rPr lang="en-US" sz="700" dirty="0">
                          <a:effectLst/>
                          <a:latin typeface="Calibri" charset="0"/>
                        </a:rPr>
                      </a:br>
                      <a:r>
                        <a:rPr lang="en-US" sz="700" b="1" dirty="0">
                          <a:effectLst/>
                          <a:latin typeface="Calibri" charset="0"/>
                        </a:rPr>
                        <a:t>Mitigation: </a:t>
                      </a:r>
                      <a:r>
                        <a:rPr lang="en-US" sz="700" dirty="0">
                          <a:effectLst/>
                          <a:latin typeface="Calibri" charset="0"/>
                        </a:rPr>
                        <a:t>CNSI uses Class Diagram to represent it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8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RA-PE - EE07 -04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charset="0"/>
                        </a:rPr>
                        <a:t>EE07:DisenrollProvider - Service Specification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12/29/2017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1/12/2018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 dirty="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 dirty="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 dirty="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 dirty="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6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RA-PE - EE08 -01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charset="0"/>
                        </a:rPr>
                        <a:t>EE08:InquireProviderInformation - Activity Information Flow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10/20/2017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11/3/2017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100%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10/20/2017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charset="0"/>
                        </a:rPr>
                        <a:t>No Change from the Draft Version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 dirty="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2616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RA-PE - EE08 -02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charset="0"/>
                        </a:rPr>
                        <a:t>EE08:InquireProviderInformation - Functional Decomposition of Performer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11/24/2017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12/8/2017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75%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11/24/2017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 dirty="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 dirty="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3924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RA-PE - EE08 -03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charset="0"/>
                        </a:rPr>
                        <a:t>EE08:InquireProviderInformation - Resource Decomposition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12/22/2017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1/5/2018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75%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12/1/2017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 dirty="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effectLst/>
                          <a:latin typeface="Calibri" charset="0"/>
                        </a:rPr>
                        <a:t>Issue: </a:t>
                      </a:r>
                      <a:r>
                        <a:rPr lang="en-US" sz="700" dirty="0">
                          <a:effectLst/>
                          <a:latin typeface="Calibri" charset="0"/>
                        </a:rPr>
                        <a:t>Object Specification Representation tool/repository yet to be finalized by the working group.</a:t>
                      </a:r>
                      <a:br>
                        <a:rPr lang="en-US" sz="700" dirty="0">
                          <a:effectLst/>
                          <a:latin typeface="Calibri" charset="0"/>
                        </a:rPr>
                      </a:br>
                      <a:r>
                        <a:rPr lang="en-US" sz="700" b="1" dirty="0">
                          <a:effectLst/>
                          <a:latin typeface="Calibri" charset="0"/>
                        </a:rPr>
                        <a:t>Mitigation</a:t>
                      </a:r>
                      <a:r>
                        <a:rPr lang="en-US" sz="700" dirty="0">
                          <a:effectLst/>
                          <a:latin typeface="Calibri" charset="0"/>
                        </a:rPr>
                        <a:t>: CNSI uses Class Diagram to represent it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2616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RA-PE - EE08 -04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charset="0"/>
                        </a:rPr>
                        <a:t>EE08:InquireProviderInformation - Service Specification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1/5/2018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700" dirty="0">
                          <a:effectLst/>
                          <a:latin typeface="Calibri" charset="0"/>
                        </a:rPr>
                        <a:t>1/19/2018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 dirty="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 dirty="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 dirty="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700" dirty="0"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44120" marR="441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652390" y="1703656"/>
            <a:ext cx="138530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4229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- MITRE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Last week:  </a:t>
            </a:r>
            <a:r>
              <a:rPr lang="en-US" dirty="0" smtClean="0"/>
              <a:t>Submitted </a:t>
            </a:r>
            <a:r>
              <a:rPr lang="en-US" dirty="0" smtClean="0"/>
              <a:t>draft of Poplin additions to MITA 3.0 Release 2 documents to MITA Governance Board. Conducted Poplin </a:t>
            </a:r>
            <a:r>
              <a:rPr lang="en-US" dirty="0" smtClean="0"/>
              <a:t>object representation tool discussion.  </a:t>
            </a:r>
            <a:r>
              <a:rPr lang="en-US" dirty="0" smtClean="0"/>
              <a:t>Met </a:t>
            </a:r>
            <a:r>
              <a:rPr lang="en-US" dirty="0"/>
              <a:t>with CAQH (Council for Affordable Quality Healthcare) to discuss potential collaboration with Poplin. </a:t>
            </a:r>
            <a:r>
              <a:rPr lang="en-US" dirty="0" smtClean="0"/>
              <a:t> Scheduled meetings with Social Interest Solutions and </a:t>
            </a:r>
            <a:r>
              <a:rPr lang="en-US" dirty="0" err="1" smtClean="0"/>
              <a:t>HealthTech</a:t>
            </a:r>
            <a:r>
              <a:rPr lang="en-US" dirty="0" smtClean="0"/>
              <a:t> Solutions (HTS).   </a:t>
            </a:r>
            <a:r>
              <a:rPr lang="en-US" dirty="0" smtClean="0"/>
              <a:t>Continuing to progress on the Pharmacy </a:t>
            </a:r>
            <a:r>
              <a:rPr lang="en-US" dirty="0" smtClean="0"/>
              <a:t>and Security service </a:t>
            </a:r>
            <a:r>
              <a:rPr lang="en-US" dirty="0" smtClean="0"/>
              <a:t>definitions.</a:t>
            </a:r>
            <a:endParaRPr lang="en-US" dirty="0"/>
          </a:p>
          <a:p>
            <a:r>
              <a:rPr lang="en-US" b="1" dirty="0"/>
              <a:t>This week: </a:t>
            </a:r>
            <a:r>
              <a:rPr lang="en-US" b="1" dirty="0" smtClean="0"/>
              <a:t> </a:t>
            </a:r>
            <a:r>
              <a:rPr lang="en-US" dirty="0" smtClean="0"/>
              <a:t>Conduct follow-up meetings on object taxonomy and object representation tools. </a:t>
            </a:r>
            <a:r>
              <a:rPr lang="en-US" dirty="0" smtClean="0"/>
              <a:t>Meet </a:t>
            </a:r>
            <a:r>
              <a:rPr lang="en-US" dirty="0" smtClean="0"/>
              <a:t>with </a:t>
            </a:r>
            <a:r>
              <a:rPr lang="en-US" dirty="0" smtClean="0"/>
              <a:t>Social Interest Solutions, HTS on joining Poplin.  Schedule meeting with CSRA.  Obtain </a:t>
            </a:r>
            <a:r>
              <a:rPr lang="en-US" dirty="0"/>
              <a:t>commitments, definitive functional area selections, and schedules from </a:t>
            </a:r>
            <a:r>
              <a:rPr lang="en-US" dirty="0" smtClean="0"/>
              <a:t>CA Technologies, CAQH.  </a:t>
            </a:r>
            <a:endParaRPr lang="en-US" b="1" dirty="0"/>
          </a:p>
          <a:p>
            <a:r>
              <a:rPr lang="en-US" b="1" dirty="0"/>
              <a:t>Blockers</a:t>
            </a:r>
            <a:r>
              <a:rPr lang="en-US" b="1" dirty="0" smtClean="0"/>
              <a:t>?: </a:t>
            </a:r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Status Roundtable </a:t>
            </a:r>
            <a:r>
              <a:rPr lang="mr-IN" smtClean="0"/>
              <a:t>–</a:t>
            </a:r>
            <a:r>
              <a:rPr lang="en-US" smtClean="0"/>
              <a:t> Vermont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600200"/>
            <a:ext cx="9956800" cy="4566694"/>
          </a:xfrm>
        </p:spPr>
        <p:txBody>
          <a:bodyPr>
            <a:normAutofit/>
          </a:bodyPr>
          <a:lstStyle/>
          <a:p>
            <a:r>
              <a:rPr lang="en-US" b="1" smtClean="0"/>
              <a:t>Last week: </a:t>
            </a:r>
          </a:p>
          <a:p>
            <a:r>
              <a:rPr lang="en-US" b="1" smtClean="0"/>
              <a:t>This week: </a:t>
            </a:r>
          </a:p>
          <a:p>
            <a:r>
              <a:rPr lang="en-US" b="1" smtClean="0"/>
              <a:t>Blockers?: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3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Status Roundtable </a:t>
            </a:r>
            <a:r>
              <a:rPr lang="mr-IN" smtClean="0"/>
              <a:t>–</a:t>
            </a:r>
            <a:r>
              <a:rPr lang="en-US" smtClean="0"/>
              <a:t> West Virginia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Last week:</a:t>
            </a:r>
            <a:endParaRPr lang="en-US" smtClean="0"/>
          </a:p>
          <a:p>
            <a:r>
              <a:rPr lang="en-US" b="1" smtClean="0"/>
              <a:t>This week: </a:t>
            </a:r>
          </a:p>
          <a:p>
            <a:r>
              <a:rPr lang="en-US" b="1" smtClean="0"/>
              <a:t>Blockers?: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Status Roundtable </a:t>
            </a:r>
            <a:r>
              <a:rPr lang="mr-IN" smtClean="0"/>
              <a:t>–</a:t>
            </a:r>
            <a:r>
              <a:rPr lang="en-US" smtClean="0"/>
              <a:t> WEX Health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Last week:</a:t>
            </a:r>
            <a:endParaRPr lang="en-US"/>
          </a:p>
          <a:p>
            <a:r>
              <a:rPr lang="en-US" b="1"/>
              <a:t>This week: </a:t>
            </a:r>
          </a:p>
          <a:p>
            <a:r>
              <a:rPr lang="en-US" b="1"/>
              <a:t>Blockers?: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Status Roundtable </a:t>
            </a:r>
            <a:r>
              <a:rPr lang="mr-IN" smtClean="0"/>
              <a:t>–</a:t>
            </a:r>
            <a:r>
              <a:rPr lang="en-US" smtClean="0"/>
              <a:t> </a:t>
            </a:r>
            <a:r>
              <a:rPr lang="en-US" err="1" smtClean="0"/>
              <a:t>Blu</a:t>
            </a:r>
            <a:r>
              <a:rPr lang="en-US" smtClean="0"/>
              <a:t> Strategies Consulting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Last week</a:t>
            </a:r>
            <a:r>
              <a:rPr lang="en-US" b="1" smtClean="0"/>
              <a:t>: </a:t>
            </a:r>
            <a:r>
              <a:rPr lang="en-US"/>
              <a:t> </a:t>
            </a:r>
          </a:p>
          <a:p>
            <a:r>
              <a:rPr lang="en-US" b="1"/>
              <a:t>This </a:t>
            </a:r>
            <a:r>
              <a:rPr lang="en-US" b="1" smtClean="0"/>
              <a:t>week:</a:t>
            </a:r>
          </a:p>
          <a:p>
            <a:r>
              <a:rPr lang="en-US" b="1" smtClean="0"/>
              <a:t>Blockers?: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7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Status Roundtable - ONC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Last week:  </a:t>
            </a:r>
          </a:p>
          <a:p>
            <a:r>
              <a:rPr lang="en-US" b="1" smtClean="0"/>
              <a:t>This week:</a:t>
            </a:r>
          </a:p>
          <a:p>
            <a:r>
              <a:rPr lang="en-US" b="1" smtClean="0"/>
              <a:t>Blockers?: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Poplin Working Group Schedule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803086"/>
              </p:ext>
            </p:extLst>
          </p:nvPr>
        </p:nvGraphicFramePr>
        <p:xfrm>
          <a:off x="1600200" y="1463358"/>
          <a:ext cx="10210802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558"/>
                <a:gridCol w="6510042"/>
                <a:gridCol w="1981202"/>
              </a:tblGrid>
              <a:tr h="302863">
                <a:tc>
                  <a:txBody>
                    <a:bodyPr/>
                    <a:lstStyle/>
                    <a:p>
                      <a:r>
                        <a:rPr lang="en-US" sz="1600" smtClean="0"/>
                        <a:t>Poplin</a:t>
                      </a:r>
                      <a:r>
                        <a:rPr lang="en-US" sz="1600" baseline="0" smtClean="0"/>
                        <a:t> Member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Deliverable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Due Date</a:t>
                      </a:r>
                      <a:endParaRPr lang="en-US" sz="160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Report: Automating MMIS Certification Using</a:t>
                      </a:r>
                      <a:r>
                        <a:rPr lang="en-US" sz="1400" baseline="0" smtClean="0"/>
                        <a:t> Poplin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December</a:t>
                      </a:r>
                      <a:r>
                        <a:rPr lang="en-US" sz="1400" baseline="0" smtClean="0"/>
                        <a:t> 5, 2017</a:t>
                      </a:r>
                      <a:endParaRPr lang="en-US" sz="140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Case</a:t>
                      </a:r>
                      <a:r>
                        <a:rPr lang="en-US" sz="1400" baseline="0" smtClean="0"/>
                        <a:t> Management: </a:t>
                      </a:r>
                      <a:r>
                        <a:rPr lang="en-US" sz="1400" smtClean="0"/>
                        <a:t>Client/Member</a:t>
                      </a:r>
                      <a:r>
                        <a:rPr lang="en-US" sz="1400" baseline="0" smtClean="0"/>
                        <a:t> Management Service Definition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December</a:t>
                      </a:r>
                      <a:r>
                        <a:rPr lang="en-US" sz="1400" baseline="0" smtClean="0"/>
                        <a:t> 29</a:t>
                      </a:r>
                      <a:r>
                        <a:rPr lang="en-US" sz="1400" smtClean="0"/>
                        <a:t>, 2017</a:t>
                      </a:r>
                      <a:endParaRPr lang="en-US" sz="140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Vermont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Case</a:t>
                      </a:r>
                      <a:r>
                        <a:rPr lang="en-US" sz="1400" baseline="0" smtClean="0"/>
                        <a:t> Management: </a:t>
                      </a:r>
                      <a:r>
                        <a:rPr lang="en-US" sz="1400" smtClean="0"/>
                        <a:t>Service</a:t>
                      </a:r>
                      <a:r>
                        <a:rPr lang="en-US" sz="1400" baseline="0" smtClean="0"/>
                        <a:t> Management Service Definition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December</a:t>
                      </a:r>
                      <a:r>
                        <a:rPr lang="en-US" sz="1400" baseline="0" smtClean="0"/>
                        <a:t> 29</a:t>
                      </a:r>
                      <a:r>
                        <a:rPr lang="en-US" sz="1400" smtClean="0"/>
                        <a:t>, 2017</a:t>
                      </a:r>
                      <a:endParaRPr lang="en-US" sz="140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Vermont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Case</a:t>
                      </a:r>
                      <a:r>
                        <a:rPr lang="en-US" sz="1400" baseline="0" smtClean="0"/>
                        <a:t> Management: </a:t>
                      </a:r>
                      <a:r>
                        <a:rPr lang="en-US" sz="1400" smtClean="0"/>
                        <a:t>Eligibility</a:t>
                      </a:r>
                      <a:r>
                        <a:rPr lang="en-US" sz="1400" baseline="0" smtClean="0"/>
                        <a:t> and Enrollment Service Definition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December</a:t>
                      </a:r>
                      <a:r>
                        <a:rPr lang="en-US" sz="1400" baseline="0" smtClean="0"/>
                        <a:t> 29</a:t>
                      </a:r>
                      <a:r>
                        <a:rPr lang="en-US" sz="1400" smtClean="0"/>
                        <a:t>, 2017</a:t>
                      </a:r>
                      <a:endParaRPr lang="en-US" sz="140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CNSI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Provider Management: Determine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/>
                        <a:t>Provider Eligibility Service Definition (EE05)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December 29, 2017</a:t>
                      </a:r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CNSI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Provider Management: Enroll </a:t>
                      </a:r>
                      <a:r>
                        <a:rPr lang="en-US" sz="1400" dirty="0" smtClean="0"/>
                        <a:t>Provider Service</a:t>
                      </a:r>
                      <a:r>
                        <a:rPr lang="en-US" sz="1400" baseline="0" dirty="0" smtClean="0"/>
                        <a:t> Definition (EE06)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January 5</a:t>
                      </a:r>
                      <a:r>
                        <a:rPr lang="en-US" sz="1400" baseline="0" smtClean="0"/>
                        <a:t>, 2018</a:t>
                      </a:r>
                      <a:endParaRPr lang="en-US" sz="140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CNSI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Provider Management: </a:t>
                      </a:r>
                      <a:r>
                        <a:rPr lang="en-US" sz="1400" dirty="0" err="1" smtClean="0"/>
                        <a:t>Disenroll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/>
                        <a:t>Provider Service Definition (EE07)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January 12, 2018</a:t>
                      </a:r>
                      <a:endParaRPr lang="en-US" sz="140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WEX</a:t>
                      </a:r>
                      <a:r>
                        <a:rPr lang="en-US" sz="1400" baseline="0" dirty="0" smtClean="0"/>
                        <a:t> Health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Financial Management: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Member</a:t>
                      </a:r>
                      <a:r>
                        <a:rPr lang="en-US" sz="1400" baseline="0" dirty="0" smtClean="0"/>
                        <a:t> Billing Service Definition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January</a:t>
                      </a:r>
                      <a:r>
                        <a:rPr lang="en-US" sz="1400" baseline="0" dirty="0" smtClean="0"/>
                        <a:t> 15, 2018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WEX Health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Financial</a:t>
                      </a:r>
                      <a:r>
                        <a:rPr lang="en-US" sz="1400" baseline="0" dirty="0" smtClean="0"/>
                        <a:t> Management: </a:t>
                      </a:r>
                      <a:r>
                        <a:rPr lang="en-US" sz="1400" dirty="0" smtClean="0"/>
                        <a:t>Member Payment Service Definition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January 15, 2018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WEX Health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Financial Management: State Plan Remittance Service Definition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January 15, 2018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CNSI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Provider Management: Inquire</a:t>
                      </a:r>
                      <a:r>
                        <a:rPr lang="en-US" sz="1400" baseline="0" dirty="0" smtClean="0"/>
                        <a:t> Provider Information Service Definition (EE08)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January 19, 2018</a:t>
                      </a:r>
                      <a:endParaRPr lang="en-US" sz="140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MITRE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Poplin reference Implementation v0.2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January 26, 2018</a:t>
                      </a:r>
                      <a:endParaRPr lang="en-US" sz="140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MITRE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Security</a:t>
                      </a:r>
                      <a:r>
                        <a:rPr lang="en-US" sz="1400" baseline="0" dirty="0" smtClean="0"/>
                        <a:t> Service Definitions -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March 2, 2018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MITRE 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Poplin reference Implementation v0.3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March</a:t>
                      </a:r>
                      <a:r>
                        <a:rPr lang="en-US" sz="1400" baseline="0" smtClean="0"/>
                        <a:t> 30, 2018</a:t>
                      </a:r>
                      <a:endParaRPr lang="en-US" sz="140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West Virginia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Eligibility</a:t>
                      </a:r>
                      <a:r>
                        <a:rPr lang="en-US" sz="1400" baseline="0" smtClean="0"/>
                        <a:t> Service Definitions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TBD</a:t>
                      </a:r>
                      <a:endParaRPr lang="en-US" sz="140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Blu</a:t>
                      </a:r>
                      <a:r>
                        <a:rPr lang="en-US" sz="1400" baseline="0" dirty="0" smtClean="0"/>
                        <a:t> Strategies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Data Warehouse / Business Intelligence / Analytics 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TBD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91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CFDEEA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rtlCol="0" anchor="t"/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MH Partnership--Template 20150212.potx" id="{E3E7DF17-9915-4A0A-8A69-379FC87FA219}" vid="{3B648C31-F8F5-4679-A9E6-11D93A2C8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58962E164FD14646B65BD0D4BDD40A0E" ma:contentTypeVersion="1" ma:contentTypeDescription="Materials and documents that contain MITRE authored content and other content directly attributable to MITRE and its work" ma:contentTypeScope="" ma:versionID="ab73289778e83d0700725df461c3689b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e207f629e9ef5d09050449f69355977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Props1.xml><?xml version="1.0" encoding="utf-8"?>
<ds:datastoreItem xmlns:ds="http://schemas.openxmlformats.org/officeDocument/2006/customXml" ds:itemID="{6952A377-355C-48AD-9C1C-8BDCECEA82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9D1AB3-61E6-49CE-A202-6C87A7ACF11F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09EA95C7-BE2A-4286-8E71-7F1724D23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0F987F4-B58D-4CA5-980A-F3CE4EC64D31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/field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89936</TotalTime>
  <Words>1364</Words>
  <Application>Microsoft Macintosh PowerPoint</Application>
  <PresentationFormat>Widescreen</PresentationFormat>
  <Paragraphs>378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Calibri</vt:lpstr>
      <vt:lpstr>Helvetica LT Std</vt:lpstr>
      <vt:lpstr>Mangal</vt:lpstr>
      <vt:lpstr>Trebuchet MS</vt:lpstr>
      <vt:lpstr>Verdana</vt:lpstr>
      <vt:lpstr>Wingdings</vt:lpstr>
      <vt:lpstr>Arial</vt:lpstr>
      <vt:lpstr>Times New Roman</vt:lpstr>
      <vt:lpstr>Office Theme</vt:lpstr>
      <vt:lpstr>Agenda</vt:lpstr>
      <vt:lpstr>Status Roundtable - CNSI</vt:lpstr>
      <vt:lpstr>Status Roundtable - MITRE</vt:lpstr>
      <vt:lpstr>Status Roundtable – Vermont</vt:lpstr>
      <vt:lpstr>Status Roundtable – West Virginia</vt:lpstr>
      <vt:lpstr>Status Roundtable – WEX Health</vt:lpstr>
      <vt:lpstr>Status Roundtable – Blu Strategies Consulting</vt:lpstr>
      <vt:lpstr>Status Roundtable - ONC</vt:lpstr>
      <vt:lpstr>Poplin Working Group Schedule</vt:lpstr>
      <vt:lpstr>Poplin Standards Process:  A Proposal</vt:lpstr>
      <vt:lpstr>Poplin Standards Process Goals</vt:lpstr>
      <vt:lpstr>Poplin Standards Process Steps</vt:lpstr>
      <vt:lpstr>Poplin Standards Process Steps (continued)</vt:lpstr>
      <vt:lpstr>Member Responsibilities</vt:lpstr>
      <vt:lpstr>Current Members (8)</vt:lpstr>
      <vt:lpstr>Next week</vt:lpstr>
    </vt:vector>
  </TitlesOfParts>
  <Company>The MITRE Corporation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Medicaid IT Enterprise DSG Director Quarterly Status 2017-01-27 wip 01-13</dc:title>
  <dc:creator>Vince Cordivano</dc:creator>
  <dc:description/>
  <cp:lastModifiedBy>Hill, Dave</cp:lastModifiedBy>
  <cp:revision>2473</cp:revision>
  <cp:lastPrinted>2017-01-20T15:08:41Z</cp:lastPrinted>
  <dcterms:created xsi:type="dcterms:W3CDTF">2012-10-22T21:49:00Z</dcterms:created>
  <dcterms:modified xsi:type="dcterms:W3CDTF">2017-12-15T17:43:32Z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0x010100823A99C636F7423283FB0D200866C6130058962E164FD14646B65BD0D4BDD40A0E</vt:lpwstr>
  </property>
  <property fmtid="{D5CDD505-2E9C-101B-9397-08002B2CF9AE}" pid="3" name="Deliverable Month">
    <vt:lpwstr>2012 October</vt:lpwstr>
  </property>
  <property fmtid="{D5CDD505-2E9C-101B-9397-08002B2CF9AE}" pid="4" name="Deliverable Type">
    <vt:lpwstr>Monthly Status Report</vt:lpwstr>
  </property>
  <property fmtid="{D5CDD505-2E9C-101B-9397-08002B2CF9AE}" pid="5" name="Document Owner">
    <vt:lpwstr>Gana Moharir</vt:lpwstr>
  </property>
</Properties>
</file>