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4"/>
  </p:notesMasterIdLst>
  <p:handoutMasterIdLst>
    <p:handoutMasterId r:id="rId25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384" r:id="rId14"/>
    <p:sldId id="394" r:id="rId15"/>
    <p:sldId id="387" r:id="rId16"/>
    <p:sldId id="392" r:id="rId17"/>
    <p:sldId id="385" r:id="rId18"/>
    <p:sldId id="389" r:id="rId19"/>
    <p:sldId id="390" r:id="rId20"/>
    <p:sldId id="391" r:id="rId21"/>
    <p:sldId id="371" r:id="rId22"/>
    <p:sldId id="388" r:id="rId2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736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completed activity diagram for the four MITA modules,</a:t>
            </a:r>
            <a:r>
              <a:rPr lang="en-US" baseline="0" dirty="0" smtClean="0"/>
              <a:t> started looking into object specifications working with class diagrams.  Need to address common way to produce object specifications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Next week: Continue to produce object specification for four modules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Common way to specify objects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End</a:t>
            </a:r>
            <a:r>
              <a:rPr lang="en-US" baseline="0" dirty="0" smtClean="0"/>
              <a:t> of year activities (legislature) took up most of our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week:  Getting back to service definition specifications.</a:t>
            </a:r>
          </a:p>
          <a:p>
            <a:endParaRPr lang="en-US" dirty="0" smtClean="0"/>
          </a:p>
          <a:p>
            <a:r>
              <a:rPr lang="en-US" dirty="0" smtClean="0"/>
              <a:t>Blockers: </a:t>
            </a:r>
            <a:r>
              <a:rPr lang="en-US" baseline="0" dirty="0" smtClean="0"/>
              <a:t>Managing conflicting priorities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still finalizing the staffing structure and complete the onboarding of the new resources.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week: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we get that completed in the next couple weeks, we will be able spend a bit more time on defining the use cases. We will have a better update from Jan 26th onwards.</a:t>
            </a:r>
            <a:r>
              <a:rPr lang="en-US" dirty="0" smtClean="0">
                <a:effectLst/>
              </a:rPr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Blockers: None.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Last week:  Major release</a:t>
            </a:r>
            <a:r>
              <a:rPr lang="en-US" baseline="0" smtClean="0"/>
              <a:t> made.  Darrell and Preston putting together a schedule through mid-Jan.  Working through terminology mapping. Identifying big pieces</a:t>
            </a:r>
          </a:p>
          <a:p>
            <a:endParaRPr lang="en-US" smtClean="0"/>
          </a:p>
          <a:p>
            <a:r>
              <a:rPr lang="en-US" smtClean="0"/>
              <a:t>This</a:t>
            </a:r>
            <a:r>
              <a:rPr lang="en-US" baseline="0" smtClean="0"/>
              <a:t> week: Working on Billing first.  Demo for Dec 8</a:t>
            </a:r>
            <a:r>
              <a:rPr lang="en-US" baseline="30000" smtClean="0"/>
              <a:t>th</a:t>
            </a:r>
            <a:r>
              <a:rPr lang="en-US" baseline="0" smtClean="0"/>
              <a:t>?  High-level flow diagrams.  Systems interchange in January.</a:t>
            </a:r>
          </a:p>
          <a:p>
            <a:endParaRPr lang="en-US" baseline="0" smtClean="0"/>
          </a:p>
          <a:p>
            <a:r>
              <a:rPr lang="en-US" baseline="0" smtClean="0"/>
              <a:t>Blockers?:  None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week:  Very close</a:t>
            </a:r>
            <a:r>
              <a:rPr lang="en-US" baseline="0" dirty="0" smtClean="0"/>
              <a:t> on taxonomy.  One last review this evening.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week:  Post on GitHub.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 week: Met on object taxonomy.  Focus on clinical terminology</a:t>
            </a:r>
          </a:p>
          <a:p>
            <a:r>
              <a:rPr lang="en-US" baseline="0" dirty="0" smtClean="0"/>
              <a:t>Next week: </a:t>
            </a:r>
          </a:p>
          <a:p>
            <a:r>
              <a:rPr lang="en-US" baseline="0" dirty="0" smtClean="0"/>
              <a:t>Blockers: 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Schedule review</a:t>
            </a:r>
          </a:p>
          <a:p>
            <a:r>
              <a:rPr lang="en-US" dirty="0" smtClean="0"/>
              <a:t>Poplin Standards Process</a:t>
            </a:r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Poplin Standards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review backup slides in this slide deck and comment.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week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/>
          <a:lstStyle/>
          <a:p>
            <a:r>
              <a:rPr lang="en-US" dirty="0" smtClean="0"/>
              <a:t>Follow-up discussion on Object Taxonomy (next week)</a:t>
            </a:r>
          </a:p>
          <a:p>
            <a:r>
              <a:rPr lang="en-US" dirty="0" smtClean="0"/>
              <a:t>Meet with CSRA about joining Poplin</a:t>
            </a:r>
          </a:p>
          <a:p>
            <a:r>
              <a:rPr lang="en-US" dirty="0" smtClean="0"/>
              <a:t>Draft analytics taxonomy proposal</a:t>
            </a:r>
          </a:p>
          <a:p>
            <a:r>
              <a:rPr lang="en-US" dirty="0" smtClean="0"/>
              <a:t>Draft object representation tool proposal</a:t>
            </a:r>
          </a:p>
          <a:p>
            <a:r>
              <a:rPr lang="en-US" dirty="0" smtClean="0"/>
              <a:t>Finalize level of commitment from CA Technologies, CAQH, Social Interest Solutions, HTS</a:t>
            </a:r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Continual progress on functional areas</a:t>
            </a:r>
          </a:p>
          <a:p>
            <a:pPr lvl="1"/>
            <a:r>
              <a:rPr lang="en-US" dirty="0" smtClean="0"/>
              <a:t>Make sure Pivotal Tracker is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Poplin Standards Process: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</a:t>
            </a:r>
            <a:r>
              <a:rPr lang="en-US"/>
              <a:t>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Poplin Standards Process</a:t>
            </a:r>
            <a:br>
              <a:rPr lang="en-US" smtClean="0"/>
            </a:br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 smtClean="0"/>
              <a:t>Fair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100% consensus on process</a:t>
            </a:r>
          </a:p>
          <a:p>
            <a:r>
              <a:rPr lang="en-US" dirty="0" smtClean="0"/>
              <a:t>Reviewable</a:t>
            </a:r>
          </a:p>
          <a:p>
            <a:r>
              <a:rPr lang="en-US" dirty="0" smtClean="0"/>
              <a:t>Consistent with Poplin goals and principles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Results in service definitions that become standards</a:t>
            </a:r>
          </a:p>
          <a:p>
            <a:pPr lvl="1"/>
            <a:r>
              <a:rPr lang="en-US" dirty="0" smtClean="0"/>
              <a:t>Broad adoption</a:t>
            </a:r>
          </a:p>
          <a:p>
            <a:pPr lvl="1"/>
            <a:r>
              <a:rPr lang="en-US" dirty="0" smtClean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Poplin Standards Process</a:t>
            </a:r>
            <a:br>
              <a:rPr lang="en-US" dirty="0" smtClean="0"/>
            </a:b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 - Poplin Service Definition Proposal</a:t>
            </a:r>
          </a:p>
          <a:p>
            <a:pPr lvl="1"/>
            <a:r>
              <a:rPr lang="en-US" dirty="0" smtClean="0"/>
              <a:t>Working group member creates service definition</a:t>
            </a:r>
          </a:p>
          <a:p>
            <a:pPr lvl="1"/>
            <a:r>
              <a:rPr lang="en-US" dirty="0" smtClean="0"/>
              <a:t>Discussed and reviewed by Poplin Working Group</a:t>
            </a:r>
          </a:p>
          <a:p>
            <a:pPr lvl="1"/>
            <a:r>
              <a:rPr lang="en-US" dirty="0" smtClean="0"/>
              <a:t>Build consensus and vote (for, against, abstentions)</a:t>
            </a:r>
          </a:p>
          <a:p>
            <a:pPr lvl="2"/>
            <a:r>
              <a:rPr lang="en-US" dirty="0" smtClean="0"/>
              <a:t>100%, 80%, 75%, 50% majority to accept?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</a:t>
            </a:r>
            <a:r>
              <a:rPr lang="en-US" dirty="0" smtClean="0"/>
              <a:t> - Poplin Service Definition Draft</a:t>
            </a:r>
          </a:p>
          <a:p>
            <a:pPr lvl="1"/>
            <a:r>
              <a:rPr lang="en-US" dirty="0" smtClean="0"/>
              <a:t>Publish on GitHub and socialize for comment</a:t>
            </a:r>
          </a:p>
          <a:p>
            <a:pPr lvl="1"/>
            <a:r>
              <a:rPr lang="en-US" dirty="0" smtClean="0"/>
              <a:t>Integrate changes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/>
              <a:t>100%, 80%, 75%, 50% majority to accept?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 smtClean="0"/>
              <a:t>Steps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 smtClean="0"/>
              <a:t> - Poplin </a:t>
            </a:r>
            <a:r>
              <a:rPr lang="en-US" dirty="0"/>
              <a:t>Service Definition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Existence of at least one implementation service definition </a:t>
            </a:r>
          </a:p>
          <a:p>
            <a:pPr lvl="1"/>
            <a:r>
              <a:rPr lang="en-US" dirty="0" smtClean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  <a:endParaRPr lang="en-US" dirty="0" smtClean="0"/>
          </a:p>
          <a:p>
            <a:pPr lvl="2"/>
            <a:r>
              <a:rPr lang="en-US" dirty="0" smtClean="0"/>
              <a:t>100</a:t>
            </a:r>
            <a:r>
              <a:rPr lang="en-US" dirty="0"/>
              <a:t>%, 80%, 75%, 50% majority to accept?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4</a:t>
            </a:r>
            <a:r>
              <a:rPr lang="en-US" dirty="0" smtClean="0"/>
              <a:t> - Poplin </a:t>
            </a:r>
            <a:r>
              <a:rPr lang="en-US" dirty="0"/>
              <a:t>Service Definition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Review success of implementations and service definition</a:t>
            </a:r>
          </a:p>
          <a:p>
            <a:pPr lvl="1"/>
            <a:r>
              <a:rPr lang="en-US" dirty="0"/>
              <a:t>Build consensus and vote </a:t>
            </a:r>
            <a:r>
              <a:rPr lang="en-US" dirty="0" smtClean="0"/>
              <a:t>on service definition becoming Poplin standard</a:t>
            </a:r>
          </a:p>
          <a:p>
            <a:pPr lvl="2"/>
            <a:r>
              <a:rPr lang="en-US" dirty="0"/>
              <a:t>100%, 80%, 75%, 50% majority to accept? </a:t>
            </a:r>
          </a:p>
          <a:p>
            <a:r>
              <a:rPr lang="en-US" dirty="0" smtClean="0"/>
              <a:t>Appeals</a:t>
            </a:r>
          </a:p>
          <a:p>
            <a:pPr lvl="1"/>
            <a:r>
              <a:rPr lang="en-US" dirty="0" smtClean="0"/>
              <a:t>Must be submitted within three weeks of the decision</a:t>
            </a:r>
          </a:p>
          <a:p>
            <a:pPr lvl="1"/>
            <a:r>
              <a:rPr lang="en-US" dirty="0" smtClean="0"/>
              <a:t>Appealer presents their case, working group votes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4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Members (8)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4996"/>
            <a:ext cx="9956800" cy="3393530"/>
          </a:xfrm>
        </p:spPr>
        <p:txBody>
          <a:bodyPr>
            <a:normAutofit fontScale="92500" lnSpcReduction="20000"/>
          </a:bodyPr>
          <a:lstStyle/>
          <a:p>
            <a:r>
              <a:rPr lang="en-US" sz="2400" err="1" smtClean="0"/>
              <a:t>Blu</a:t>
            </a:r>
            <a:r>
              <a:rPr lang="en-US" sz="2400" smtClean="0"/>
              <a:t> Strategies Consulting</a:t>
            </a:r>
          </a:p>
          <a:p>
            <a:r>
              <a:rPr lang="en-US" sz="2400" smtClean="0"/>
              <a:t>CMS</a:t>
            </a:r>
          </a:p>
          <a:p>
            <a:r>
              <a:rPr lang="en-US" sz="2400" smtClean="0"/>
              <a:t>CNSI</a:t>
            </a:r>
          </a:p>
          <a:p>
            <a:r>
              <a:rPr lang="en-US" sz="2400" smtClean="0"/>
              <a:t>MITRE</a:t>
            </a:r>
          </a:p>
          <a:p>
            <a:r>
              <a:rPr lang="en-US" sz="2400" smtClean="0"/>
              <a:t>ONC</a:t>
            </a:r>
          </a:p>
          <a:p>
            <a:r>
              <a:rPr lang="en-US" sz="2400" smtClean="0"/>
              <a:t>Vermont</a:t>
            </a:r>
          </a:p>
          <a:p>
            <a:r>
              <a:rPr lang="en-US" sz="2400" smtClean="0"/>
              <a:t>West Virginia</a:t>
            </a:r>
          </a:p>
          <a:p>
            <a:r>
              <a:rPr lang="en-US" sz="2400" smtClean="0"/>
              <a:t>WEX Health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2819400"/>
            <a:ext cx="503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One Vote Per Organization</a:t>
            </a:r>
            <a:endParaRPr lang="en-US" sz="3200"/>
          </a:p>
        </p:txBody>
      </p:sp>
      <p:sp>
        <p:nvSpPr>
          <p:cNvPr id="6" name="Rectangle 5"/>
          <p:cNvSpPr/>
          <p:nvPr/>
        </p:nvSpPr>
        <p:spPr>
          <a:xfrm>
            <a:off x="5486400" y="3335560"/>
            <a:ext cx="5477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organization must designate a voting member</a:t>
            </a:r>
          </a:p>
        </p:txBody>
      </p:sp>
    </p:spTree>
    <p:extLst>
      <p:ext uri="{BB962C8B-B14F-4D97-AF65-F5344CB8AC3E}">
        <p14:creationId xmlns:p14="http://schemas.microsoft.com/office/powerpoint/2010/main" val="15692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</a:t>
            </a:r>
            <a:r>
              <a:rPr lang="en-US" b="1" dirty="0" smtClean="0"/>
              <a:t>:  Working on product release, back January 22</a:t>
            </a:r>
            <a:endParaRPr lang="en-US" b="1" dirty="0"/>
          </a:p>
          <a:p>
            <a:r>
              <a:rPr lang="en-US" b="1" dirty="0"/>
              <a:t>This week: </a:t>
            </a:r>
            <a:r>
              <a:rPr lang="en-US" b="1" dirty="0" smtClean="0"/>
              <a:t> Working on product release, back January 22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Common way to specify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 smtClean="0"/>
              <a:t>Conducted follow-up meeting on object representation tools.  Met with Social Interest Solutions and </a:t>
            </a:r>
            <a:r>
              <a:rPr lang="en-US" dirty="0" err="1" smtClean="0"/>
              <a:t>HealthTech</a:t>
            </a:r>
            <a:r>
              <a:rPr lang="en-US" dirty="0" smtClean="0"/>
              <a:t> Solutions (HTS).  Worked on searchable object repository based on GitHub.  Continuing to progress on the Pharmacy and Security service definitions.</a:t>
            </a:r>
            <a:endParaRPr lang="en-US" dirty="0"/>
          </a:p>
          <a:p>
            <a:r>
              <a:rPr lang="en-US" b="1" dirty="0"/>
              <a:t>This week: </a:t>
            </a:r>
            <a:r>
              <a:rPr lang="en-US" b="1" dirty="0" smtClean="0"/>
              <a:t> </a:t>
            </a:r>
            <a:r>
              <a:rPr lang="en-US" dirty="0" smtClean="0"/>
              <a:t>Propose definitive object representation tool chain for approval.  Meet with CSRA on joining Poplin effort.  Nail down approval process for service definitions for Poplin Working Group.  Obtain </a:t>
            </a:r>
            <a:r>
              <a:rPr lang="en-US" dirty="0"/>
              <a:t>commitments, definitive functional area selections, and schedules from </a:t>
            </a:r>
            <a:r>
              <a:rPr lang="en-US" dirty="0" smtClean="0"/>
              <a:t>CA Technologies, CAQH, Social Interest Solutions, HTS.  Internal review on object specifications, present at next Poplin meeting</a:t>
            </a:r>
            <a:endParaRPr lang="en-US" b="1" dirty="0"/>
          </a:p>
          <a:p>
            <a:r>
              <a:rPr lang="en-US" b="1" dirty="0"/>
              <a:t>Blockers</a:t>
            </a:r>
            <a:r>
              <a:rPr lang="en-US" b="1" dirty="0" smtClean="0"/>
              <a:t>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Vermont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 smtClean="0"/>
              <a:t>Last week: </a:t>
            </a:r>
          </a:p>
          <a:p>
            <a:r>
              <a:rPr lang="en-US" b="1" dirty="0" smtClean="0"/>
              <a:t>This week: </a:t>
            </a:r>
          </a:p>
          <a:p>
            <a:r>
              <a:rPr lang="en-US" b="1" dirty="0" smtClean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West Virginia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Last week:</a:t>
            </a:r>
            <a:endParaRPr lang="en-US" smtClean="0"/>
          </a:p>
          <a:p>
            <a:r>
              <a:rPr lang="en-US" b="1" smtClean="0"/>
              <a:t>This week: 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WEX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</a:t>
            </a:r>
            <a:endParaRPr lang="en-US"/>
          </a:p>
          <a:p>
            <a:r>
              <a:rPr lang="en-US" b="1"/>
              <a:t>This week: </a:t>
            </a:r>
          </a:p>
          <a:p>
            <a:r>
              <a:rPr lang="en-US" b="1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</a:t>
            </a:r>
            <a:r>
              <a:rPr lang="mr-IN" smtClean="0"/>
              <a:t>–</a:t>
            </a:r>
            <a:r>
              <a:rPr lang="en-US" smtClean="0"/>
              <a:t> </a:t>
            </a:r>
            <a:r>
              <a:rPr lang="en-US" err="1" smtClean="0"/>
              <a:t>Blu</a:t>
            </a:r>
            <a:r>
              <a:rPr lang="en-US" smtClean="0"/>
              <a:t> Strategies Consulting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</a:t>
            </a:r>
            <a:r>
              <a:rPr lang="en-US" b="1" smtClean="0"/>
              <a:t>: </a:t>
            </a:r>
            <a:r>
              <a:rPr lang="en-US"/>
              <a:t> </a:t>
            </a:r>
          </a:p>
          <a:p>
            <a:r>
              <a:rPr lang="en-US" b="1"/>
              <a:t>This </a:t>
            </a:r>
            <a:r>
              <a:rPr lang="en-US" b="1" smtClean="0"/>
              <a:t>week:</a:t>
            </a:r>
          </a:p>
          <a:p>
            <a:r>
              <a:rPr lang="en-US" b="1" smtClean="0"/>
              <a:t>Blockers?: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Status Roundtable - ONC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Last week:  </a:t>
            </a:r>
          </a:p>
          <a:p>
            <a:r>
              <a:rPr lang="en-US" b="1" smtClean="0"/>
              <a:t>This week:</a:t>
            </a:r>
          </a:p>
          <a:p>
            <a:r>
              <a:rPr lang="en-US" b="1" smtClean="0"/>
              <a:t>Blockers?: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 smtClean="0"/>
              <a:t>Poplin Working Group Schedule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81294"/>
              </p:ext>
            </p:extLst>
          </p:nvPr>
        </p:nvGraphicFramePr>
        <p:xfrm>
          <a:off x="1600200" y="1077525"/>
          <a:ext cx="1021080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/>
                <a:gridCol w="6510042"/>
                <a:gridCol w="1981202"/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 smtClean="0"/>
                        <a:t>Poplin</a:t>
                      </a:r>
                      <a:r>
                        <a:rPr lang="en-US" sz="1600" baseline="0" smtClean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Deliverable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Due Date</a:t>
                      </a:r>
                      <a:endParaRPr lang="en-US" sz="16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Determine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December 29, 2017</a:t>
                      </a: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Enroll Provider Service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Definition (EE06)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5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Disenroll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Service Definition (EE07)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12,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Analytics Taxonomy Draft Proposal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r>
                        <a:rPr lang="en-US" sz="1400" baseline="0" dirty="0" smtClean="0"/>
                        <a:t> Representation Tool Proposal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</a:t>
                      </a:r>
                      <a:r>
                        <a:rPr lang="en-US" sz="1400" baseline="0" dirty="0" smtClean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Member</a:t>
                      </a:r>
                      <a:r>
                        <a:rPr lang="en-US" sz="1400" baseline="0" dirty="0" smtClean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</a:t>
                      </a:r>
                      <a:r>
                        <a:rPr lang="en-US" sz="1400" baseline="0" dirty="0" smtClean="0"/>
                        <a:t>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Member Payment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WEX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Financial Management: State Plan Remittance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15,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CNSI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Provider Management: Inquire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Provider Information Service Definition (EE08)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January 19, 2018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Client/Member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Vermont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Service</a:t>
                      </a:r>
                      <a:r>
                        <a:rPr lang="en-US" sz="1400" baseline="0" dirty="0" smtClean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Vermont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Management: </a:t>
                      </a:r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January 26,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January 26, 2018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MITRE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Security</a:t>
                      </a:r>
                      <a:r>
                        <a:rPr lang="en-US" sz="1400" baseline="0" dirty="0" smtClean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 2,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MITRE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Poplin Reference Implementation v0.3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March</a:t>
                      </a:r>
                      <a:r>
                        <a:rPr lang="en-US" sz="1400" baseline="0" dirty="0" smtClean="0"/>
                        <a:t> 30, 2018</a:t>
                      </a:r>
                      <a:endParaRPr lang="en-US" sz="1400" dirty="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West Virginia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Eligibility</a:t>
                      </a:r>
                      <a:r>
                        <a:rPr lang="en-US" sz="1400" baseline="0" dirty="0" smtClean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TBD</a:t>
                      </a:r>
                      <a:endParaRPr lang="en-US" sz="1400"/>
                    </a:p>
                  </a:txBody>
                  <a:tcPr/>
                </a:tc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Blu</a:t>
                      </a:r>
                      <a:r>
                        <a:rPr lang="en-US" sz="1400" baseline="0" dirty="0" smtClean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Warehouse / Business Intelligence / Analytics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TBD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125772</TotalTime>
  <Words>1039</Words>
  <Application>Microsoft Macintosh PowerPoint</Application>
  <PresentationFormat>Widescreen</PresentationFormat>
  <Paragraphs>215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 Consulting</vt:lpstr>
      <vt:lpstr>Status Roundtable - ONC</vt:lpstr>
      <vt:lpstr>Poplin Working Group Schedule</vt:lpstr>
      <vt:lpstr>Poplin Standards Process</vt:lpstr>
      <vt:lpstr>Next week</vt:lpstr>
      <vt:lpstr>Backup Slides</vt:lpstr>
      <vt:lpstr>Poplin Standards Process:  A Proposal</vt:lpstr>
      <vt:lpstr>Poplin Standards Process Goals</vt:lpstr>
      <vt:lpstr>Poplin Standards Process Steps</vt:lpstr>
      <vt:lpstr>Poplin Standards Process Steps (continued)</vt:lpstr>
      <vt:lpstr>Member Responsibilities</vt:lpstr>
      <vt:lpstr>Current Members (8)</vt:lpstr>
    </vt:vector>
  </TitlesOfParts>
  <Company>The MITRE Corporation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2485</cp:revision>
  <cp:lastPrinted>2017-01-20T15:08:41Z</cp:lastPrinted>
  <dcterms:created xsi:type="dcterms:W3CDTF">2012-10-22T21:49:00Z</dcterms:created>
  <dcterms:modified xsi:type="dcterms:W3CDTF">2018-01-12T16:07:37Z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