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5"/>
  </p:notesMasterIdLst>
  <p:handoutMasterIdLst>
    <p:handoutMasterId r:id="rId26"/>
  </p:handoutMasterIdLst>
  <p:sldIdLst>
    <p:sldId id="330" r:id="rId6"/>
    <p:sldId id="343" r:id="rId7"/>
    <p:sldId id="344" r:id="rId8"/>
    <p:sldId id="367" r:id="rId9"/>
    <p:sldId id="366" r:id="rId10"/>
    <p:sldId id="378" r:id="rId11"/>
    <p:sldId id="382" r:id="rId12"/>
    <p:sldId id="377" r:id="rId13"/>
    <p:sldId id="384" r:id="rId14"/>
    <p:sldId id="397" r:id="rId15"/>
    <p:sldId id="395" r:id="rId16"/>
    <p:sldId id="396" r:id="rId17"/>
    <p:sldId id="388" r:id="rId18"/>
    <p:sldId id="398" r:id="rId19"/>
    <p:sldId id="399" r:id="rId20"/>
    <p:sldId id="392" r:id="rId21"/>
    <p:sldId id="385" r:id="rId22"/>
    <p:sldId id="389" r:id="rId23"/>
    <p:sldId id="371" r:id="rId24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 autoAdjust="0"/>
    <p:restoredTop sz="87293" autoAdjust="0"/>
  </p:normalViewPr>
  <p:slideViewPr>
    <p:cSldViewPr>
      <p:cViewPr varScale="1">
        <p:scale>
          <a:sx n="109" d="100"/>
          <a:sy n="109" d="100"/>
        </p:scale>
        <p:origin x="840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completed activity diagram for the four MITA modules,</a:t>
            </a:r>
            <a:r>
              <a:rPr lang="en-US" baseline="0" dirty="0" smtClean="0"/>
              <a:t> started looking into object specifications working with class diagrams.  Need to address common way to produce object specifications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Next week: Continue to produce object specification for four modules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Blockers: Common way to specify objects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 Getting back into</a:t>
            </a:r>
            <a:r>
              <a:rPr lang="en-US" baseline="0" dirty="0" smtClean="0"/>
              <a:t> the work.  Bulk is on object definitions </a:t>
            </a:r>
            <a:r>
              <a:rPr lang="mr-IN" baseline="0" dirty="0" smtClean="0"/>
              <a:t>–</a:t>
            </a:r>
            <a:r>
              <a:rPr lang="en-US" baseline="0" dirty="0" smtClean="0"/>
              <a:t> somewhat of a challenge.  Lots or partial standards.  Don’t completely cover case management (many deal more directly with care management).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week:  Continuing to define objects this week.</a:t>
            </a:r>
          </a:p>
          <a:p>
            <a:endParaRPr lang="en-US" dirty="0" smtClean="0"/>
          </a:p>
          <a:p>
            <a:r>
              <a:rPr lang="en-US" dirty="0" smtClean="0"/>
              <a:t>Blockers: </a:t>
            </a:r>
            <a:r>
              <a:rPr lang="en-US" baseline="0" dirty="0" smtClean="0"/>
              <a:t>Managing conflicting priorities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still finalizing the staffing structure and complete the onboarding of the new resources.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week: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we get that completed in the next couple weeks, we will be able spend a bit more time on defining the use cases. We will have a better update from Jan 26th onwards.</a:t>
            </a:r>
            <a:r>
              <a:rPr lang="en-US" dirty="0" smtClean="0">
                <a:effectLst/>
              </a:rPr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Blockers: None.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Cathcing</a:t>
            </a:r>
            <a:r>
              <a:rPr lang="en-US" baseline="0" dirty="0" smtClean="0"/>
              <a:t> up after vacation.  Working on specifications for items shared last time to add carriers and members to the system.  Have some documentation to share on specifications.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week: Continue to work on specifications.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Blockers?: 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 Presenting taxonomy</a:t>
            </a:r>
            <a:r>
              <a:rPr lang="en-US" baseline="0" dirty="0" smtClean="0"/>
              <a:t> approach today.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week:  Adjustments from meeting and put it out for everyone’s review.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Blockers?: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Last week: Met on object taxonomy.  Focus on clinical terminology</a:t>
            </a:r>
          </a:p>
          <a:p>
            <a:r>
              <a:rPr lang="en-US" baseline="0" dirty="0" smtClean="0"/>
              <a:t>Next week: </a:t>
            </a:r>
          </a:p>
          <a:p>
            <a:r>
              <a:rPr lang="en-US" baseline="0" dirty="0" smtClean="0"/>
              <a:t>Blockers: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3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Status roundtable</a:t>
            </a:r>
          </a:p>
          <a:p>
            <a:r>
              <a:rPr lang="en-US" dirty="0" smtClean="0"/>
              <a:t>Schedule review</a:t>
            </a:r>
          </a:p>
          <a:p>
            <a:r>
              <a:rPr lang="en-US" dirty="0" smtClean="0"/>
              <a:t>Poplin </a:t>
            </a:r>
            <a:r>
              <a:rPr lang="en-US" dirty="0" smtClean="0"/>
              <a:t>Standards </a:t>
            </a:r>
            <a:r>
              <a:rPr lang="en-US" dirty="0" smtClean="0"/>
              <a:t>Process Vote</a:t>
            </a:r>
            <a:endParaRPr lang="en-US" dirty="0" smtClean="0"/>
          </a:p>
          <a:p>
            <a:r>
              <a:rPr lang="en-US" dirty="0" err="1" smtClean="0"/>
              <a:t>SysML</a:t>
            </a:r>
            <a:r>
              <a:rPr lang="en-US" dirty="0" smtClean="0"/>
              <a:t>/UML Tool Survey</a:t>
            </a:r>
          </a:p>
          <a:p>
            <a:r>
              <a:rPr lang="en-US" dirty="0" smtClean="0"/>
              <a:t>Next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Poplin Standards </a:t>
            </a:r>
            <a:r>
              <a:rPr lang="en-US" dirty="0" smtClean="0"/>
              <a:t>Approval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Poplin Standards Process</a:t>
            </a:r>
            <a:br>
              <a:rPr lang="en-US" dirty="0" smtClean="0"/>
            </a:b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828800"/>
            <a:ext cx="9956800" cy="4566694"/>
          </a:xfrm>
        </p:spPr>
        <p:txBody>
          <a:bodyPr/>
          <a:lstStyle/>
          <a:p>
            <a:r>
              <a:rPr lang="en-US" b="1" dirty="0" smtClean="0"/>
              <a:t>Step 1 - Poplin Service Definition Proposal</a:t>
            </a:r>
          </a:p>
          <a:p>
            <a:pPr lvl="1"/>
            <a:r>
              <a:rPr lang="en-US" dirty="0" smtClean="0"/>
              <a:t>Working group member creates service definition</a:t>
            </a:r>
          </a:p>
          <a:p>
            <a:pPr lvl="1"/>
            <a:r>
              <a:rPr lang="en-US" dirty="0" smtClean="0"/>
              <a:t>Discussed and reviewed by Poplin Working Group</a:t>
            </a:r>
          </a:p>
          <a:p>
            <a:pPr lvl="1"/>
            <a:r>
              <a:rPr lang="en-US" dirty="0" smtClean="0"/>
              <a:t>Build consensus and vote (for, against, abstentions)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67% super-majority to accept </a:t>
            </a:r>
          </a:p>
          <a:p>
            <a:r>
              <a:rPr lang="en-US" b="1" dirty="0" smtClean="0"/>
              <a:t>Step 2 - Poplin Service Definition Draft</a:t>
            </a:r>
          </a:p>
          <a:p>
            <a:pPr lvl="1"/>
            <a:r>
              <a:rPr lang="en-US" dirty="0" smtClean="0"/>
              <a:t>Publish on GitHub and socialize for comment</a:t>
            </a:r>
          </a:p>
          <a:p>
            <a:pPr lvl="1"/>
            <a:r>
              <a:rPr lang="en-US" dirty="0" smtClean="0"/>
              <a:t>Integrate changes</a:t>
            </a:r>
          </a:p>
          <a:p>
            <a:pPr lvl="1"/>
            <a:r>
              <a:rPr lang="en-US" dirty="0"/>
              <a:t>Build consensus and vote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75% super-majority to accept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0" y="942368"/>
            <a:ext cx="292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Quorum Requirement: 67%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41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Poplin Standards Process</a:t>
            </a:r>
            <a:br>
              <a:rPr lang="en-US" dirty="0"/>
            </a:br>
            <a:r>
              <a:rPr lang="en-US" dirty="0" smtClean="0"/>
              <a:t>Steps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828800"/>
            <a:ext cx="9956800" cy="456669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Step 3 - Poplin </a:t>
            </a:r>
            <a:r>
              <a:rPr lang="en-US" b="1" dirty="0"/>
              <a:t>Service Definition </a:t>
            </a:r>
            <a:r>
              <a:rPr lang="en-US" b="1" dirty="0" smtClean="0"/>
              <a:t>Implementation</a:t>
            </a:r>
          </a:p>
          <a:p>
            <a:pPr lvl="1"/>
            <a:r>
              <a:rPr lang="en-US" dirty="0" smtClean="0"/>
              <a:t>Existence of at least one implementation service definition </a:t>
            </a:r>
          </a:p>
          <a:p>
            <a:pPr lvl="1"/>
            <a:r>
              <a:rPr lang="en-US" dirty="0" smtClean="0"/>
              <a:t>Integrate feedback into service definition</a:t>
            </a:r>
          </a:p>
          <a:p>
            <a:pPr lvl="1"/>
            <a:r>
              <a:rPr lang="en-US" dirty="0"/>
              <a:t>Build consensus and vote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80% super-majority to accept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/>
              <a:t>Step 4 - Poplin </a:t>
            </a:r>
            <a:r>
              <a:rPr lang="en-US" b="1" dirty="0"/>
              <a:t>Service Definition </a:t>
            </a:r>
            <a:r>
              <a:rPr lang="en-US" b="1" dirty="0" smtClean="0"/>
              <a:t>Standard</a:t>
            </a:r>
          </a:p>
          <a:p>
            <a:pPr lvl="1"/>
            <a:r>
              <a:rPr lang="en-US" dirty="0" smtClean="0"/>
              <a:t>Review success of implementations and service definition</a:t>
            </a:r>
          </a:p>
          <a:p>
            <a:pPr lvl="1"/>
            <a:r>
              <a:rPr lang="en-US" dirty="0"/>
              <a:t>Build consensus and vote </a:t>
            </a:r>
            <a:r>
              <a:rPr lang="en-US" dirty="0" smtClean="0"/>
              <a:t>on service definition becoming Poplin standard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85% </a:t>
            </a:r>
            <a:r>
              <a:rPr lang="en-US" dirty="0">
                <a:solidFill>
                  <a:srgbClr val="FF0000"/>
                </a:solidFill>
              </a:rPr>
              <a:t>super-</a:t>
            </a:r>
            <a:r>
              <a:rPr lang="en-US" dirty="0" smtClean="0">
                <a:solidFill>
                  <a:srgbClr val="FF0000"/>
                </a:solidFill>
              </a:rPr>
              <a:t>majority </a:t>
            </a: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 smtClean="0">
                <a:solidFill>
                  <a:srgbClr val="FF0000"/>
                </a:solidFill>
              </a:rPr>
              <a:t>accept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/>
              <a:t>Appeals</a:t>
            </a:r>
          </a:p>
          <a:p>
            <a:pPr lvl="1"/>
            <a:r>
              <a:rPr lang="en-US" dirty="0" smtClean="0"/>
              <a:t>Must be submitted within two weeks of the decision</a:t>
            </a:r>
          </a:p>
          <a:p>
            <a:pPr lvl="1"/>
            <a:r>
              <a:rPr lang="en-US" dirty="0" smtClean="0"/>
              <a:t>Appealer presents their case, working group votes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0" y="942368"/>
            <a:ext cx="292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Quorum Requirement: 67%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81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749" y="724082"/>
            <a:ext cx="9956800" cy="712465"/>
          </a:xfrm>
        </p:spPr>
        <p:txBody>
          <a:bodyPr/>
          <a:lstStyle/>
          <a:p>
            <a:r>
              <a:rPr lang="en-US" dirty="0" smtClean="0"/>
              <a:t>Vote on Poplin Standards Approval Process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66903"/>
              </p:ext>
            </p:extLst>
          </p:nvPr>
        </p:nvGraphicFramePr>
        <p:xfrm>
          <a:off x="1625601" y="1575796"/>
          <a:ext cx="99567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933"/>
                <a:gridCol w="3318933"/>
                <a:gridCol w="3318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Blu</a:t>
                      </a:r>
                      <a:r>
                        <a:rPr lang="en-US" baseline="0" dirty="0" smtClean="0"/>
                        <a:t> Strategies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MITRE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Vermont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West Virginia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WEX</a:t>
                      </a:r>
                      <a:r>
                        <a:rPr lang="en-US" baseline="0" dirty="0" smtClean="0"/>
                        <a:t> 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5260370"/>
            <a:ext cx="503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One Vote Per Organization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810000" y="5776530"/>
            <a:ext cx="5477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Each organization must designate a voting member</a:t>
            </a:r>
          </a:p>
        </p:txBody>
      </p:sp>
    </p:spTree>
    <p:extLst>
      <p:ext uri="{BB962C8B-B14F-4D97-AF65-F5344CB8AC3E}">
        <p14:creationId xmlns:p14="http://schemas.microsoft.com/office/powerpoint/2010/main" val="156928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Object Representation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choices</a:t>
            </a:r>
          </a:p>
          <a:p>
            <a:pPr lvl="1"/>
            <a:r>
              <a:rPr lang="en-US" dirty="0" smtClean="0"/>
              <a:t>Focus on exchange formats rather than tools</a:t>
            </a:r>
          </a:p>
          <a:p>
            <a:pPr lvl="2"/>
            <a:r>
              <a:rPr lang="en-US" dirty="0" smtClean="0"/>
              <a:t>Members have flexibility to do work in familiar tools</a:t>
            </a:r>
          </a:p>
          <a:p>
            <a:pPr lvl="2"/>
            <a:r>
              <a:rPr lang="en-US" dirty="0" smtClean="0"/>
              <a:t>Must go with lowest common denominator (e.g. pure UML 2.x)</a:t>
            </a:r>
          </a:p>
          <a:p>
            <a:pPr lvl="1"/>
            <a:r>
              <a:rPr lang="en-US" dirty="0" smtClean="0"/>
              <a:t>All members do Poplin work using open source tool</a:t>
            </a:r>
          </a:p>
          <a:p>
            <a:pPr lvl="2"/>
            <a:r>
              <a:rPr lang="en-US" dirty="0" err="1" smtClean="0"/>
              <a:t>Modelio</a:t>
            </a:r>
            <a:endParaRPr lang="en-US" dirty="0" smtClean="0"/>
          </a:p>
          <a:p>
            <a:pPr lvl="3"/>
            <a:r>
              <a:rPr lang="en-US" dirty="0" smtClean="0"/>
              <a:t>Plug-in architecture for additional capabilities (e.g. </a:t>
            </a:r>
            <a:r>
              <a:rPr lang="en-US" dirty="0" err="1" smtClean="0"/>
              <a:t>SysML</a:t>
            </a:r>
            <a:r>
              <a:rPr lang="en-US" smtClean="0"/>
              <a:t>)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8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7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Poplin Standards Process: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 </a:t>
            </a:r>
            <a:r>
              <a:rPr lang="en-US"/>
              <a:t>Proposal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Poplin Standards Process</a:t>
            </a:r>
            <a:br>
              <a:rPr lang="en-US" smtClean="0"/>
            </a:br>
            <a:r>
              <a:rPr lang="en-US" smtClean="0"/>
              <a:t>Goals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008" y="1981200"/>
            <a:ext cx="9956800" cy="3317330"/>
          </a:xfrm>
        </p:spPr>
        <p:txBody>
          <a:bodyPr/>
          <a:lstStyle/>
          <a:p>
            <a:r>
              <a:rPr lang="en-US" dirty="0" smtClean="0"/>
              <a:t>Fair</a:t>
            </a:r>
          </a:p>
          <a:p>
            <a:r>
              <a:rPr lang="en-US" dirty="0" smtClean="0"/>
              <a:t>Repeatable</a:t>
            </a:r>
          </a:p>
          <a:p>
            <a:r>
              <a:rPr lang="en-US" dirty="0" smtClean="0"/>
              <a:t>100% consensus on process</a:t>
            </a:r>
          </a:p>
          <a:p>
            <a:r>
              <a:rPr lang="en-US" dirty="0" smtClean="0"/>
              <a:t>Reviewable</a:t>
            </a:r>
          </a:p>
          <a:p>
            <a:r>
              <a:rPr lang="en-US" dirty="0" smtClean="0"/>
              <a:t>Consistent with Poplin goals and principles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Results in service definitions that become standards</a:t>
            </a:r>
          </a:p>
          <a:p>
            <a:pPr lvl="1"/>
            <a:r>
              <a:rPr lang="en-US" dirty="0" smtClean="0"/>
              <a:t>Broad adoption</a:t>
            </a:r>
          </a:p>
          <a:p>
            <a:pPr lvl="1"/>
            <a:r>
              <a:rPr lang="en-US" dirty="0" smtClean="0"/>
              <a:t>Increasing maturity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6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88425"/>
            <a:ext cx="9956800" cy="4566694"/>
          </a:xfrm>
        </p:spPr>
        <p:txBody>
          <a:bodyPr>
            <a:normAutofit/>
          </a:bodyPr>
          <a:lstStyle/>
          <a:p>
            <a:r>
              <a:rPr lang="en-US" sz="2400"/>
              <a:t>Read the drafts &amp; contribute </a:t>
            </a:r>
          </a:p>
          <a:p>
            <a:r>
              <a:rPr lang="en-US" sz="2400"/>
              <a:t>Don’t be shy (but do not come on too strong)</a:t>
            </a:r>
          </a:p>
          <a:p>
            <a:r>
              <a:rPr lang="en-US" sz="2400"/>
              <a:t>Talk with (not just to) people</a:t>
            </a:r>
          </a:p>
          <a:p>
            <a:r>
              <a:rPr lang="en-US" sz="2400"/>
              <a:t>Treat everyone with respect, even if you disagree</a:t>
            </a:r>
          </a:p>
          <a:p>
            <a:r>
              <a:rPr lang="en-US" sz="2400"/>
              <a:t>Look for common ground</a:t>
            </a:r>
          </a:p>
          <a:p>
            <a:r>
              <a:rPr lang="en-US" sz="2400"/>
              <a:t>Don’t settle for second-rate discussion or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062" y="737264"/>
            <a:ext cx="9956800" cy="712465"/>
          </a:xfrm>
        </p:spPr>
        <p:txBody>
          <a:bodyPr/>
          <a:lstStyle/>
          <a:p>
            <a:r>
              <a:rPr lang="en-US" dirty="0" smtClean="0"/>
              <a:t>Status Roundtable - CNSI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062" y="1692276"/>
            <a:ext cx="9308208" cy="4800600"/>
          </a:xfrm>
        </p:spPr>
        <p:txBody>
          <a:bodyPr>
            <a:normAutofit/>
          </a:bodyPr>
          <a:lstStyle/>
          <a:p>
            <a:r>
              <a:rPr lang="en-US" b="1" dirty="0"/>
              <a:t>Last week</a:t>
            </a:r>
            <a:r>
              <a:rPr lang="en-US" b="1" dirty="0" smtClean="0"/>
              <a:t>:  Working on product release, back January 22</a:t>
            </a:r>
            <a:endParaRPr lang="en-US" b="1" dirty="0"/>
          </a:p>
          <a:p>
            <a:r>
              <a:rPr lang="en-US" b="1" dirty="0"/>
              <a:t>This week: </a:t>
            </a:r>
            <a:r>
              <a:rPr lang="en-US" b="1" dirty="0" smtClean="0"/>
              <a:t> Working on product release, back January 22</a:t>
            </a:r>
            <a:endParaRPr lang="en-US" b="1" dirty="0"/>
          </a:p>
          <a:p>
            <a:r>
              <a:rPr lang="en-US" b="1" dirty="0"/>
              <a:t>Blockers</a:t>
            </a:r>
            <a:r>
              <a:rPr lang="en-US" b="1" dirty="0" smtClean="0"/>
              <a:t>?: Common way to specify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0024" y="6518276"/>
            <a:ext cx="24384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3900" y="1851721"/>
            <a:ext cx="11852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62793" y="2814885"/>
            <a:ext cx="1242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58821" y="19816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12888" y="2246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697358" y="1736210"/>
            <a:ext cx="125852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63113" y="1253452"/>
            <a:ext cx="13791972" cy="65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652390" y="1703656"/>
            <a:ext cx="13853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2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MITRE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Last week:  </a:t>
            </a:r>
            <a:endParaRPr lang="en-US" b="1" dirty="0" smtClean="0"/>
          </a:p>
          <a:p>
            <a:pPr lvl="1"/>
            <a:r>
              <a:rPr lang="en-US" dirty="0" smtClean="0"/>
              <a:t>KRM Associates will be joining Poplin!</a:t>
            </a:r>
            <a:endParaRPr lang="en-US" dirty="0" smtClean="0"/>
          </a:p>
          <a:p>
            <a:pPr lvl="1"/>
            <a:r>
              <a:rPr lang="en-US" dirty="0" smtClean="0"/>
              <a:t>Continuing to investigate Trust </a:t>
            </a:r>
            <a:r>
              <a:rPr lang="en-US" dirty="0" smtClean="0"/>
              <a:t>Exchange Framework impact on </a:t>
            </a:r>
            <a:r>
              <a:rPr lang="en-US" dirty="0" smtClean="0"/>
              <a:t>Poplin.  </a:t>
            </a:r>
            <a:endParaRPr lang="en-US" dirty="0" smtClean="0"/>
          </a:p>
          <a:p>
            <a:pPr lvl="1"/>
            <a:r>
              <a:rPr lang="en-US" dirty="0" smtClean="0"/>
              <a:t>Continued discussions with MITA-TAC group on potential MESC demo.  </a:t>
            </a:r>
            <a:endParaRPr lang="en-US" dirty="0" smtClean="0"/>
          </a:p>
          <a:p>
            <a:pPr lvl="1"/>
            <a:r>
              <a:rPr lang="en-US" dirty="0" smtClean="0"/>
              <a:t>Continued to look for a good object representation tool chain solution.  </a:t>
            </a:r>
          </a:p>
          <a:p>
            <a:pPr lvl="1"/>
            <a:r>
              <a:rPr lang="en-US" dirty="0" smtClean="0"/>
              <a:t>Object </a:t>
            </a:r>
            <a:r>
              <a:rPr lang="en-US" dirty="0" smtClean="0"/>
              <a:t>specifications for Pharmacy module </a:t>
            </a:r>
            <a:r>
              <a:rPr lang="en-US" dirty="0" smtClean="0"/>
              <a:t>in review.</a:t>
            </a:r>
            <a:endParaRPr lang="en-US" dirty="0"/>
          </a:p>
          <a:p>
            <a:r>
              <a:rPr lang="en-US" b="1" dirty="0"/>
              <a:t>This week: 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Side </a:t>
            </a:r>
            <a:r>
              <a:rPr lang="en-US" dirty="0" smtClean="0"/>
              <a:t>meeting to discuss potential Poplin demonstration use case.  </a:t>
            </a:r>
          </a:p>
          <a:p>
            <a:pPr lvl="1"/>
            <a:r>
              <a:rPr lang="en-US" dirty="0" smtClean="0"/>
              <a:t>Obtain </a:t>
            </a:r>
            <a:r>
              <a:rPr lang="en-US" dirty="0"/>
              <a:t>commitments, definitive functional area selections, and schedules from </a:t>
            </a:r>
            <a:r>
              <a:rPr lang="en-US" dirty="0" smtClean="0"/>
              <a:t>pending members.  </a:t>
            </a:r>
          </a:p>
          <a:p>
            <a:pPr lvl="1"/>
            <a:r>
              <a:rPr lang="en-US" dirty="0" smtClean="0"/>
              <a:t>Complete Pharmacy object specifications and present at next Poplin </a:t>
            </a:r>
            <a:r>
              <a:rPr lang="en-US" dirty="0" smtClean="0"/>
              <a:t>meeting.</a:t>
            </a:r>
          </a:p>
          <a:p>
            <a:r>
              <a:rPr lang="en-US" b="1" dirty="0" smtClean="0"/>
              <a:t>Blockers</a:t>
            </a:r>
            <a:r>
              <a:rPr lang="en-US" b="1" dirty="0" smtClean="0"/>
              <a:t>?: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</a:t>
            </a:r>
            <a:r>
              <a:rPr lang="mr-IN" smtClean="0"/>
              <a:t>–</a:t>
            </a:r>
            <a:r>
              <a:rPr lang="en-US" smtClean="0"/>
              <a:t> Vermont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 smtClean="0"/>
              <a:t>Last week: </a:t>
            </a:r>
          </a:p>
          <a:p>
            <a:r>
              <a:rPr lang="en-US" b="1" dirty="0" smtClean="0"/>
              <a:t>This week: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</a:t>
            </a:r>
            <a:r>
              <a:rPr lang="mr-IN" smtClean="0"/>
              <a:t>–</a:t>
            </a:r>
            <a:r>
              <a:rPr lang="en-US" smtClean="0"/>
              <a:t> West Virginia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Last week:</a:t>
            </a:r>
            <a:endParaRPr lang="en-US" smtClean="0"/>
          </a:p>
          <a:p>
            <a:r>
              <a:rPr lang="en-US" b="1" smtClean="0"/>
              <a:t>This week: </a:t>
            </a:r>
          </a:p>
          <a:p>
            <a:r>
              <a:rPr lang="en-US" b="1" smtClean="0"/>
              <a:t>Blockers?: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</a:t>
            </a:r>
            <a:r>
              <a:rPr lang="mr-IN" smtClean="0"/>
              <a:t>–</a:t>
            </a:r>
            <a:r>
              <a:rPr lang="en-US" smtClean="0"/>
              <a:t> WEX Health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Last week:</a:t>
            </a:r>
            <a:endParaRPr lang="en-US"/>
          </a:p>
          <a:p>
            <a:r>
              <a:rPr lang="en-US" b="1"/>
              <a:t>This week: </a:t>
            </a:r>
          </a:p>
          <a:p>
            <a:r>
              <a:rPr lang="en-US" b="1"/>
              <a:t>Blockers?: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</a:t>
            </a:r>
            <a:r>
              <a:rPr lang="mr-IN" smtClean="0"/>
              <a:t>–</a:t>
            </a:r>
            <a:r>
              <a:rPr lang="en-US" smtClean="0"/>
              <a:t> </a:t>
            </a:r>
            <a:r>
              <a:rPr lang="en-US" err="1" smtClean="0"/>
              <a:t>Blu</a:t>
            </a:r>
            <a:r>
              <a:rPr lang="en-US" smtClean="0"/>
              <a:t> Strategies Consulting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Last week</a:t>
            </a:r>
            <a:r>
              <a:rPr lang="en-US" b="1" smtClean="0"/>
              <a:t>: </a:t>
            </a:r>
            <a:r>
              <a:rPr lang="en-US"/>
              <a:t> </a:t>
            </a:r>
          </a:p>
          <a:p>
            <a:r>
              <a:rPr lang="en-US" b="1"/>
              <a:t>This </a:t>
            </a:r>
            <a:r>
              <a:rPr lang="en-US" b="1" smtClean="0"/>
              <a:t>week:</a:t>
            </a:r>
          </a:p>
          <a:p>
            <a:r>
              <a:rPr lang="en-US" b="1" smtClean="0"/>
              <a:t>Blockers?: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- ONC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Last week:  </a:t>
            </a:r>
          </a:p>
          <a:p>
            <a:r>
              <a:rPr lang="en-US" b="1" smtClean="0"/>
              <a:t>This week:</a:t>
            </a:r>
          </a:p>
          <a:p>
            <a:r>
              <a:rPr lang="en-US" b="1" smtClean="0"/>
              <a:t>Blockers?: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 smtClean="0"/>
              <a:t>Poplin Working Group Schedule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8123"/>
              </p:ext>
            </p:extLst>
          </p:nvPr>
        </p:nvGraphicFramePr>
        <p:xfrm>
          <a:off x="1600200" y="1077525"/>
          <a:ext cx="1021080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58"/>
                <a:gridCol w="6510042"/>
                <a:gridCol w="1981202"/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 smtClean="0"/>
                        <a:t>Poplin</a:t>
                      </a:r>
                      <a:r>
                        <a:rPr lang="en-US" sz="1600" baseline="0" smtClean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Deliverable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Due Date</a:t>
                      </a:r>
                      <a:endParaRPr lang="en-US" sz="16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Provider Management: Determine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Provider Eligibility Service Definition (EE05)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December 29, 2017</a:t>
                      </a:r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CNSI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Provider Management: Enroll Provider Service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Definition (EE06)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January 5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, 2018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CNSI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Provider Management: 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Disenroll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Provider Service Definition (EE07)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January 12, 2018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Blu</a:t>
                      </a:r>
                      <a:r>
                        <a:rPr lang="en-US" sz="1400" dirty="0" smtClean="0"/>
                        <a:t> Strategies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Analytics Taxonomy Draft Proposal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12,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WEX</a:t>
                      </a:r>
                      <a:r>
                        <a:rPr lang="en-US" sz="1400" baseline="0" dirty="0" smtClean="0"/>
                        <a:t> 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Financial Management: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Member</a:t>
                      </a:r>
                      <a:r>
                        <a:rPr lang="en-US" sz="1400" baseline="0" dirty="0" smtClean="0"/>
                        <a:t> Billing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</a:t>
                      </a:r>
                      <a:r>
                        <a:rPr lang="en-US" sz="1400" baseline="0" dirty="0" smtClean="0"/>
                        <a:t> 15, 2018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WEX 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Financial</a:t>
                      </a:r>
                      <a:r>
                        <a:rPr lang="en-US" sz="1400" baseline="0" dirty="0" smtClean="0"/>
                        <a:t> Management: </a:t>
                      </a:r>
                      <a:r>
                        <a:rPr lang="en-US" sz="1400" dirty="0" smtClean="0"/>
                        <a:t>Member Payment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15,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WEX 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Financial Management: State Plan Remittance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15,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</a:t>
                      </a:r>
                      <a:r>
                        <a:rPr lang="en-US" sz="1400" baseline="0" dirty="0" smtClean="0"/>
                        <a:t> Representation Tool Proposal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19,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CNSI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Provider Management: Inquire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Provider Information Service Definition (EE08)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January 19, 2018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</a:t>
                      </a:r>
                      <a:r>
                        <a:rPr lang="en-US" sz="1400" baseline="0" dirty="0" smtClean="0"/>
                        <a:t> Management: </a:t>
                      </a:r>
                      <a:r>
                        <a:rPr lang="en-US" sz="1400" dirty="0" smtClean="0"/>
                        <a:t>Client/Member</a:t>
                      </a:r>
                      <a:r>
                        <a:rPr lang="en-US" sz="1400" baseline="0" dirty="0" smtClean="0"/>
                        <a:t> Management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26,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Vermont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</a:t>
                      </a:r>
                      <a:r>
                        <a:rPr lang="en-US" sz="1400" baseline="0" dirty="0" smtClean="0"/>
                        <a:t> Management: </a:t>
                      </a:r>
                      <a:r>
                        <a:rPr lang="en-US" sz="1400" dirty="0" smtClean="0"/>
                        <a:t>Service</a:t>
                      </a:r>
                      <a:r>
                        <a:rPr lang="en-US" sz="1400" baseline="0" dirty="0" smtClean="0"/>
                        <a:t> Management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26,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Vermont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</a:t>
                      </a:r>
                      <a:r>
                        <a:rPr lang="en-US" sz="1400" baseline="0" dirty="0" smtClean="0"/>
                        <a:t> Management: </a:t>
                      </a:r>
                      <a:r>
                        <a:rPr lang="en-US" sz="1400" dirty="0" smtClean="0"/>
                        <a:t>Eligibility</a:t>
                      </a:r>
                      <a:r>
                        <a:rPr lang="en-US" sz="1400" baseline="0" dirty="0" smtClean="0"/>
                        <a:t> and Enrollment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26,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Poplin Reference Implementation v0.2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January 26, 2018</a:t>
                      </a:r>
                      <a:endParaRPr lang="en-US" sz="14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Security</a:t>
                      </a:r>
                      <a:r>
                        <a:rPr lang="en-US" sz="1400" baseline="0" dirty="0" smtClean="0"/>
                        <a:t>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March 2,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MITRE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Poplin Reference Implementation v0.3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March</a:t>
                      </a:r>
                      <a:r>
                        <a:rPr lang="en-US" sz="1400" baseline="0" dirty="0" smtClean="0"/>
                        <a:t> 30, 2018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West Virginia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Eligibility</a:t>
                      </a:r>
                      <a:r>
                        <a:rPr lang="en-US" sz="1400" baseline="0" dirty="0" smtClean="0"/>
                        <a:t> Service Definitions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TBD</a:t>
                      </a:r>
                      <a:endParaRPr lang="en-US" sz="14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Blu</a:t>
                      </a:r>
                      <a:r>
                        <a:rPr lang="en-US" sz="1400" baseline="0" dirty="0" smtClean="0"/>
                        <a:t> Strategies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Warehouse / Business Intelligence / Analytics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TBD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133303</TotalTime>
  <Words>1020</Words>
  <Application>Microsoft Macintosh PowerPoint</Application>
  <PresentationFormat>Widescreen</PresentationFormat>
  <Paragraphs>229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Arial</vt:lpstr>
      <vt:lpstr>Office Theme</vt:lpstr>
      <vt:lpstr>Agenda</vt:lpstr>
      <vt:lpstr>Status Roundtable - CNSI</vt:lpstr>
      <vt:lpstr>Status Roundtable - MITRE</vt:lpstr>
      <vt:lpstr>Status Roundtable – Vermont</vt:lpstr>
      <vt:lpstr>Status Roundtable – West Virginia</vt:lpstr>
      <vt:lpstr>Status Roundtable – WEX Health</vt:lpstr>
      <vt:lpstr>Status Roundtable – Blu Strategies Consulting</vt:lpstr>
      <vt:lpstr>Status Roundtable - ONC</vt:lpstr>
      <vt:lpstr>Poplin Working Group Schedule</vt:lpstr>
      <vt:lpstr>Poplin Standards Approval Process</vt:lpstr>
      <vt:lpstr>Poplin Standards Process Steps</vt:lpstr>
      <vt:lpstr>Poplin Standards Process Steps (continued)</vt:lpstr>
      <vt:lpstr>Vote on Poplin Standards Approval Process</vt:lpstr>
      <vt:lpstr>Standard Object Representation Tools</vt:lpstr>
      <vt:lpstr>PowerPoint Presentation</vt:lpstr>
      <vt:lpstr>Backup Slides</vt:lpstr>
      <vt:lpstr>Poplin Standards Process:  A Proposal</vt:lpstr>
      <vt:lpstr>Poplin Standards Process Goals</vt:lpstr>
      <vt:lpstr>Member Responsibilities</vt:lpstr>
    </vt:vector>
  </TitlesOfParts>
  <Company>The MITRE Corporation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2498</cp:revision>
  <cp:lastPrinted>2017-01-20T15:08:41Z</cp:lastPrinted>
  <dcterms:created xsi:type="dcterms:W3CDTF">2012-10-22T21:49:00Z</dcterms:created>
  <dcterms:modified xsi:type="dcterms:W3CDTF">2018-01-19T17:46:36Z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