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6"/>
  </p:notesMasterIdLst>
  <p:handoutMasterIdLst>
    <p:handoutMasterId r:id="rId27"/>
  </p:handoutMasterIdLst>
  <p:sldIdLst>
    <p:sldId id="330" r:id="rId6"/>
    <p:sldId id="343" r:id="rId7"/>
    <p:sldId id="344" r:id="rId8"/>
    <p:sldId id="367" r:id="rId9"/>
    <p:sldId id="366" r:id="rId10"/>
    <p:sldId id="378" r:id="rId11"/>
    <p:sldId id="382" r:id="rId12"/>
    <p:sldId id="377" r:id="rId13"/>
    <p:sldId id="399" r:id="rId14"/>
    <p:sldId id="384" r:id="rId15"/>
    <p:sldId id="388" r:id="rId16"/>
    <p:sldId id="398" r:id="rId17"/>
    <p:sldId id="400" r:id="rId18"/>
    <p:sldId id="401" r:id="rId19"/>
    <p:sldId id="392" r:id="rId20"/>
    <p:sldId id="385" r:id="rId21"/>
    <p:sldId id="395" r:id="rId22"/>
    <p:sldId id="396" r:id="rId23"/>
    <p:sldId id="389" r:id="rId24"/>
    <p:sldId id="371" r:id="rId25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0" autoAdjust="0"/>
    <p:restoredTop sz="87303" autoAdjust="0"/>
  </p:normalViewPr>
  <p:slideViewPr>
    <p:cSldViewPr>
      <p:cViewPr varScale="1">
        <p:scale>
          <a:sx n="197" d="100"/>
          <a:sy n="197" d="100"/>
        </p:scale>
        <p:origin x="672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week: completed activity diagram for the four MITA modules,</a:t>
            </a:r>
            <a:r>
              <a:rPr lang="en-US" baseline="0" dirty="0"/>
              <a:t> started looking into object specifications working with class diagrams.  Need to address common way to produce object specifications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Next week: Continue to produce object specification for four modules</a:t>
            </a:r>
          </a:p>
          <a:p>
            <a:endParaRPr lang="en-US" baseline="0" dirty="0"/>
          </a:p>
          <a:p>
            <a:r>
              <a:rPr lang="en-US" baseline="0" dirty="0"/>
              <a:t>Blockers: Common way to specify objects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week:  Still working on object diagrams</a:t>
            </a:r>
            <a:r>
              <a:rPr lang="en-US" baseline="0" dirty="0"/>
              <a:t> for Case management.  </a:t>
            </a:r>
          </a:p>
          <a:p>
            <a:endParaRPr lang="en-US" baseline="0" dirty="0"/>
          </a:p>
          <a:p>
            <a:r>
              <a:rPr lang="en-US" baseline="0" dirty="0"/>
              <a:t>This week:  Getting things wrapped up by the end of the month.</a:t>
            </a:r>
          </a:p>
          <a:p>
            <a:endParaRPr lang="en-US" dirty="0"/>
          </a:p>
          <a:p>
            <a:r>
              <a:rPr lang="en-US" dirty="0"/>
              <a:t>Blockers: </a:t>
            </a:r>
            <a:r>
              <a:rPr lang="en-US" baseline="0" dirty="0"/>
              <a:t>Managing conflicting priorities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week: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still finalizing the staffing structure and complete the onboarding of the new resources. 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This week: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 to discuss use-case for MESC based on Opioids.  Tie that use-case back into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eligilibity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piede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>
              <a:effectLst/>
            </a:endParaRPr>
          </a:p>
          <a:p>
            <a:endParaRPr lang="en-US" baseline="0" dirty="0"/>
          </a:p>
          <a:p>
            <a:r>
              <a:rPr lang="en-US" baseline="0" dirty="0"/>
              <a:t>Blockers: None.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week:</a:t>
            </a:r>
            <a:r>
              <a:rPr lang="en-US" baseline="0" dirty="0"/>
              <a:t> </a:t>
            </a:r>
            <a:r>
              <a:rPr lang="en-US" baseline="0" dirty="0" err="1"/>
              <a:t>Cathcing</a:t>
            </a:r>
            <a:r>
              <a:rPr lang="en-US" baseline="0" dirty="0"/>
              <a:t> up after vacation.  Working on specifications for items shared last time to add carriers and members to the system.  Have some documentation to share on specifications.</a:t>
            </a:r>
          </a:p>
          <a:p>
            <a:endParaRPr lang="en-US" dirty="0"/>
          </a:p>
          <a:p>
            <a:r>
              <a:rPr lang="en-US" dirty="0"/>
              <a:t>This</a:t>
            </a:r>
            <a:r>
              <a:rPr lang="en-US" baseline="0" dirty="0"/>
              <a:t> week: Continue to work on specifications.</a:t>
            </a:r>
          </a:p>
          <a:p>
            <a:endParaRPr lang="en-US" baseline="0" dirty="0"/>
          </a:p>
          <a:p>
            <a:r>
              <a:rPr lang="en-US" baseline="0" dirty="0"/>
              <a:t>Blockers?: 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week:  Gearing</a:t>
            </a:r>
            <a:r>
              <a:rPr lang="en-US" baseline="0" dirty="0"/>
              <a:t> up on new contract, so didn’t have time to convert document into the template.</a:t>
            </a:r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week:  Convert document into the template.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r>
              <a:rPr lang="en-US" baseline="0" dirty="0"/>
              <a:t>Blockers?: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Last week: Met on object taxonomy.  Focus on clinical terminology</a:t>
            </a:r>
          </a:p>
          <a:p>
            <a:r>
              <a:rPr lang="en-US" baseline="0" dirty="0"/>
              <a:t>Next week: </a:t>
            </a:r>
          </a:p>
          <a:p>
            <a:r>
              <a:rPr lang="en-US" baseline="0" dirty="0"/>
              <a:t>Blockers: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Status roundtable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Poplin Standards Process Vote</a:t>
            </a:r>
          </a:p>
          <a:p>
            <a:r>
              <a:rPr lang="en-US" dirty="0"/>
              <a:t>WEX Health – Financial Management Services</a:t>
            </a:r>
          </a:p>
          <a:p>
            <a:r>
              <a:rPr lang="en-US" dirty="0"/>
              <a:t>Vermont – Case Management Services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79135"/>
              </p:ext>
            </p:extLst>
          </p:nvPr>
        </p:nvGraphicFramePr>
        <p:xfrm>
          <a:off x="1600200" y="1077525"/>
          <a:ext cx="10210802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</a:t>
                      </a:r>
                      <a:r>
                        <a:rPr lang="en-US" sz="1400" baseline="0" dirty="0"/>
                        <a:t>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Management: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Member</a:t>
                      </a:r>
                      <a:r>
                        <a:rPr lang="en-US" sz="1400" baseline="0" dirty="0"/>
                        <a:t> Billing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January</a:t>
                      </a:r>
                      <a:r>
                        <a:rPr lang="en-US" sz="1400" baseline="0" dirty="0"/>
                        <a:t> 26, 2018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Member Payment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February 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Management: State Plan Remittance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February 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February 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February 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February 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Poplin Reference Implementation v0.2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February 23,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Security</a:t>
                      </a:r>
                      <a:r>
                        <a:rPr lang="en-US" sz="1400" baseline="0" dirty="0"/>
                        <a:t> Shared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MITRE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Poplin Reference Implementation v0.3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</a:t>
                      </a:r>
                      <a:r>
                        <a:rPr lang="en-US" sz="1400" baseline="0" dirty="0"/>
                        <a:t> 30, 2018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Service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Pending analytic taxonomy strategy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Service Definitions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1197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Management: Determine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Provider Eligibility Service Definition (EE05)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9145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Management: Enroll Provider Service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Definition (EE06)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59677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Management: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Disenroll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Provider Service Definition (EE07)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305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Management: Inquire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Provider Information Service Definition (EE08)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490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749" y="724082"/>
            <a:ext cx="9956800" cy="712465"/>
          </a:xfrm>
        </p:spPr>
        <p:txBody>
          <a:bodyPr/>
          <a:lstStyle/>
          <a:p>
            <a:r>
              <a:rPr lang="en-US" dirty="0"/>
              <a:t>Vote on Poplin Standards Approval Process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578470"/>
              </p:ext>
            </p:extLst>
          </p:nvPr>
        </p:nvGraphicFramePr>
        <p:xfrm>
          <a:off x="1752600" y="1597788"/>
          <a:ext cx="9829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Blu</a:t>
                      </a:r>
                      <a:r>
                        <a:rPr lang="en-US" baseline="0" dirty="0"/>
                        <a:t>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Dwayne Carter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 Novak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 </a:t>
                      </a:r>
                      <a:r>
                        <a:rPr lang="en-US" dirty="0" err="1"/>
                        <a:t>Palanisamy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KRM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 Shaffer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7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Dave 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 Taylor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CJ Hebert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 Cain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WEX</a:t>
                      </a:r>
                      <a:r>
                        <a:rPr lang="en-US" baseline="0" dirty="0"/>
                        <a:t> 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Darryl 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5423445"/>
            <a:ext cx="503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Vote Per Organization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5939605"/>
            <a:ext cx="547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Each organization must designate a voting member</a:t>
            </a:r>
          </a:p>
        </p:txBody>
      </p:sp>
    </p:spTree>
    <p:extLst>
      <p:ext uri="{BB962C8B-B14F-4D97-AF65-F5344CB8AC3E}">
        <p14:creationId xmlns:p14="http://schemas.microsoft.com/office/powerpoint/2010/main" val="156928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Management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WEX 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Management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Vermont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Please vote on Service Definition Approval Process!</a:t>
            </a:r>
          </a:p>
          <a:p>
            <a:r>
              <a:rPr lang="en-US" sz="2400" b="1" dirty="0"/>
              <a:t>Review demonstration use case documents</a:t>
            </a:r>
          </a:p>
          <a:p>
            <a:r>
              <a:rPr lang="en-US" sz="2400" b="1" dirty="0"/>
              <a:t>Review and provide feedback on service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Poplin Standards Process: </a:t>
            </a:r>
            <a:br>
              <a:rPr lang="en-US"/>
            </a:br>
            <a:r>
              <a:rPr lang="en-US"/>
              <a:t>A Proposal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Poplin Standards Process</a:t>
            </a:r>
            <a:br>
              <a:rPr lang="en-US" dirty="0"/>
            </a:br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/>
          <a:lstStyle/>
          <a:p>
            <a:r>
              <a:rPr lang="en-US" b="1" dirty="0"/>
              <a:t>Step 1 - Poplin Service Definition Proposal</a:t>
            </a:r>
          </a:p>
          <a:p>
            <a:pPr lvl="1"/>
            <a:r>
              <a:rPr lang="en-US" dirty="0"/>
              <a:t>Working group member creates service definition</a:t>
            </a:r>
          </a:p>
          <a:p>
            <a:pPr lvl="1"/>
            <a:r>
              <a:rPr lang="en-US" dirty="0"/>
              <a:t>Discussed and reviewed by Poplin Working Group</a:t>
            </a:r>
          </a:p>
          <a:p>
            <a:pPr lvl="1"/>
            <a:r>
              <a:rPr lang="en-US" dirty="0"/>
              <a:t>Build consensus and vote (for, against, abstentions)</a:t>
            </a:r>
          </a:p>
          <a:p>
            <a:pPr lvl="2"/>
            <a:r>
              <a:rPr lang="en-US" dirty="0"/>
              <a:t>67% super-majority to accept </a:t>
            </a:r>
          </a:p>
          <a:p>
            <a:r>
              <a:rPr lang="en-US" b="1" dirty="0"/>
              <a:t>Step 2 - Poplin Service Definition Draft</a:t>
            </a:r>
          </a:p>
          <a:p>
            <a:pPr lvl="1"/>
            <a:r>
              <a:rPr lang="en-US" dirty="0"/>
              <a:t>Publish on GitHub and socialize for comment</a:t>
            </a:r>
          </a:p>
          <a:p>
            <a:pPr lvl="1"/>
            <a:r>
              <a:rPr lang="en-US" dirty="0"/>
              <a:t>Integrate changes</a:t>
            </a:r>
          </a:p>
          <a:p>
            <a:pPr lvl="1"/>
            <a:r>
              <a:rPr lang="en-US" dirty="0"/>
              <a:t>Build consensus and vote </a:t>
            </a:r>
          </a:p>
          <a:p>
            <a:pPr lvl="2"/>
            <a:r>
              <a:rPr lang="en-US" dirty="0"/>
              <a:t>75% super-majority to accept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0" y="942368"/>
            <a:ext cx="291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Quorum Requirement: 2/3</a:t>
            </a:r>
          </a:p>
        </p:txBody>
      </p:sp>
    </p:spTree>
    <p:extLst>
      <p:ext uri="{BB962C8B-B14F-4D97-AF65-F5344CB8AC3E}">
        <p14:creationId xmlns:p14="http://schemas.microsoft.com/office/powerpoint/2010/main" val="120041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Poplin Standards Process</a:t>
            </a:r>
            <a:br>
              <a:rPr lang="en-US" dirty="0"/>
            </a:br>
            <a:r>
              <a:rPr lang="en-US" dirty="0"/>
              <a:t>Steps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Step 3 - Poplin Service Definition Implementation</a:t>
            </a:r>
          </a:p>
          <a:p>
            <a:pPr lvl="1"/>
            <a:r>
              <a:rPr lang="en-US" dirty="0"/>
              <a:t>Existence of at least one implementation service definition </a:t>
            </a:r>
          </a:p>
          <a:p>
            <a:pPr lvl="1"/>
            <a:r>
              <a:rPr lang="en-US" dirty="0"/>
              <a:t>Integrate feedback into service definition</a:t>
            </a:r>
          </a:p>
          <a:p>
            <a:pPr lvl="1"/>
            <a:r>
              <a:rPr lang="en-US" dirty="0"/>
              <a:t>Build consensus and vote </a:t>
            </a:r>
          </a:p>
          <a:p>
            <a:pPr lvl="2"/>
            <a:r>
              <a:rPr lang="en-US" dirty="0"/>
              <a:t>80% super-majority to accept</a:t>
            </a:r>
          </a:p>
          <a:p>
            <a:r>
              <a:rPr lang="en-US" b="1" dirty="0"/>
              <a:t>Step 4 - Poplin Service Definition Standard</a:t>
            </a:r>
          </a:p>
          <a:p>
            <a:pPr lvl="1"/>
            <a:r>
              <a:rPr lang="en-US" dirty="0"/>
              <a:t>Review success of implementations and service definition</a:t>
            </a:r>
          </a:p>
          <a:p>
            <a:pPr lvl="1"/>
            <a:r>
              <a:rPr lang="en-US" dirty="0"/>
              <a:t>Build consensus and vote on service definition becoming Poplin standard</a:t>
            </a:r>
          </a:p>
          <a:p>
            <a:pPr lvl="2"/>
            <a:r>
              <a:rPr lang="en-US" dirty="0"/>
              <a:t>85% super-majority to accept</a:t>
            </a:r>
          </a:p>
          <a:p>
            <a:r>
              <a:rPr lang="en-US" b="1" dirty="0"/>
              <a:t>Appeals</a:t>
            </a:r>
          </a:p>
          <a:p>
            <a:pPr lvl="1"/>
            <a:r>
              <a:rPr lang="en-US" dirty="0"/>
              <a:t>Must be submitted within two weeks of the decision</a:t>
            </a:r>
          </a:p>
          <a:p>
            <a:pPr lvl="1"/>
            <a:r>
              <a:rPr lang="en-US" dirty="0"/>
              <a:t>Appealer presents their case, working group votes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0" y="942368"/>
            <a:ext cx="291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Quorum Requirement: 2/3</a:t>
            </a:r>
          </a:p>
        </p:txBody>
      </p:sp>
    </p:spTree>
    <p:extLst>
      <p:ext uri="{BB962C8B-B14F-4D97-AF65-F5344CB8AC3E}">
        <p14:creationId xmlns:p14="http://schemas.microsoft.com/office/powerpoint/2010/main" val="199418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Poplin Standards Process</a:t>
            </a:r>
            <a:br>
              <a:rPr lang="en-US"/>
            </a:br>
            <a:r>
              <a:rPr lang="en-US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008" y="1981200"/>
            <a:ext cx="9956800" cy="3317330"/>
          </a:xfrm>
        </p:spPr>
        <p:txBody>
          <a:bodyPr/>
          <a:lstStyle/>
          <a:p>
            <a:r>
              <a:rPr lang="en-US" dirty="0"/>
              <a:t>Fair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100% consensus on process</a:t>
            </a:r>
          </a:p>
          <a:p>
            <a:r>
              <a:rPr lang="en-US" dirty="0"/>
              <a:t>Reviewable</a:t>
            </a:r>
          </a:p>
          <a:p>
            <a:r>
              <a:rPr lang="en-US" dirty="0"/>
              <a:t>Consistent with Poplin goals and principles</a:t>
            </a:r>
          </a:p>
          <a:p>
            <a:r>
              <a:rPr lang="en-US" b="1" dirty="0"/>
              <a:t>Results in service definitions that become standards</a:t>
            </a:r>
          </a:p>
          <a:p>
            <a:pPr lvl="1"/>
            <a:r>
              <a:rPr lang="en-US" dirty="0"/>
              <a:t>Broad adoption</a:t>
            </a:r>
          </a:p>
          <a:p>
            <a:pPr lvl="1"/>
            <a:r>
              <a:rPr lang="en-US" dirty="0"/>
              <a:t>Increasing maturity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/>
              <a:t>Status Roundtable - CNSI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/>
          </a:bodyPr>
          <a:lstStyle/>
          <a:p>
            <a:r>
              <a:rPr lang="en-US" b="1" dirty="0"/>
              <a:t>Last week:  Unable to participate at the moment</a:t>
            </a:r>
          </a:p>
          <a:p>
            <a:r>
              <a:rPr lang="en-US" b="1" dirty="0"/>
              <a:t>This week:  Unable to participate at the moment</a:t>
            </a:r>
          </a:p>
          <a:p>
            <a:r>
              <a:rPr lang="en-US" b="1" dirty="0"/>
              <a:t>Blockers?:  Competing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97358" y="1736210"/>
            <a:ext cx="12585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63113" y="1253452"/>
            <a:ext cx="13791972" cy="65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652390" y="1703656"/>
            <a:ext cx="13853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>
            <a:normAutofit/>
          </a:bodyPr>
          <a:lstStyle/>
          <a:p>
            <a:r>
              <a:rPr lang="en-US" sz="2400"/>
              <a:t>Read the drafts &amp; contribute </a:t>
            </a:r>
          </a:p>
          <a:p>
            <a:r>
              <a:rPr lang="en-US" sz="2400"/>
              <a:t>Don’t be shy (but do not come on too strong)</a:t>
            </a:r>
          </a:p>
          <a:p>
            <a:r>
              <a:rPr lang="en-US" sz="2400"/>
              <a:t>Talk with (not just to) people</a:t>
            </a:r>
          </a:p>
          <a:p>
            <a:r>
              <a:rPr lang="en-US" sz="2400"/>
              <a:t>Treat everyone with respect, even if you disagree</a:t>
            </a:r>
          </a:p>
          <a:p>
            <a:r>
              <a:rPr lang="en-US" sz="2400"/>
              <a:t>Look for common ground</a:t>
            </a:r>
          </a:p>
          <a:p>
            <a:r>
              <a:rPr lang="en-US" sz="2400"/>
              <a:t>Don’t settle for second-rate discussion or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Continuing to investigate Trust Exchange Framework impact on Poplin.  </a:t>
            </a:r>
          </a:p>
          <a:p>
            <a:pPr lvl="1"/>
            <a:r>
              <a:rPr lang="en-US" dirty="0"/>
              <a:t>Continued discussions with MITA-TAC group and WV on potential MESC demo.  </a:t>
            </a:r>
          </a:p>
          <a:p>
            <a:pPr lvl="1"/>
            <a:r>
              <a:rPr lang="en-US" dirty="0"/>
              <a:t>Documenting object representation tool chain solution.  </a:t>
            </a:r>
          </a:p>
          <a:p>
            <a:pPr lvl="1"/>
            <a:r>
              <a:rPr lang="en-US" dirty="0"/>
              <a:t>Object specifications for Pharmacy module in review.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More discussions to nail down Poplin demonstration use case for MESC 2018.</a:t>
            </a:r>
          </a:p>
          <a:p>
            <a:pPr lvl="1"/>
            <a:r>
              <a:rPr lang="en-US" dirty="0"/>
              <a:t>Security shared service definition business process models, object models.</a:t>
            </a:r>
          </a:p>
          <a:p>
            <a:pPr lvl="1"/>
            <a:r>
              <a:rPr lang="en-US" dirty="0"/>
              <a:t>Obtain commitments, definitive functional area selections, and schedules from pending members.  </a:t>
            </a:r>
          </a:p>
          <a:p>
            <a:pPr lvl="1"/>
            <a:r>
              <a:rPr lang="en-US" dirty="0"/>
              <a:t>Complete Pharmacy object specifications and present at next Poplin meeting.</a:t>
            </a:r>
          </a:p>
          <a:p>
            <a:r>
              <a:rPr lang="en-US" b="1" dirty="0"/>
              <a:t>Blockers?: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Reworking service definitions to reflect latest </a:t>
            </a:r>
            <a:r>
              <a:rPr lang="en-US" dirty="0" err="1"/>
              <a:t>microservice</a:t>
            </a:r>
            <a:r>
              <a:rPr lang="en-US" dirty="0"/>
              <a:t> discussions, exploring data standards available, watching FHIR updates with OMG – ways to get involved?</a:t>
            </a:r>
          </a:p>
          <a:p>
            <a:r>
              <a:rPr lang="en-US" b="1" dirty="0"/>
              <a:t>This week: </a:t>
            </a:r>
            <a:r>
              <a:rPr lang="en-US" dirty="0"/>
              <a:t>Data objects work</a:t>
            </a:r>
          </a:p>
          <a:p>
            <a:r>
              <a:rPr lang="en-US" b="1" dirty="0"/>
              <a:t>Blockers?: </a:t>
            </a:r>
            <a:r>
              <a:rPr lang="en-US" dirty="0"/>
              <a:t>Competing priorities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West Virginia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 Use case</a:t>
            </a:r>
            <a:endParaRPr lang="en-US" dirty="0"/>
          </a:p>
          <a:p>
            <a:r>
              <a:rPr lang="en-US" b="1" dirty="0"/>
              <a:t>This week: Use case, eligibility work schedule</a:t>
            </a:r>
          </a:p>
          <a:p>
            <a:r>
              <a:rPr lang="en-US" b="1" dirty="0"/>
              <a:t>Blockers?: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WEX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Refining specifications for service definitions for enrollment of a member, started service specification for payment services</a:t>
            </a:r>
            <a:endParaRPr lang="en-US" dirty="0"/>
          </a:p>
          <a:p>
            <a:r>
              <a:rPr lang="en-US" b="1" dirty="0"/>
              <a:t>This week: Continue payment services, present next week</a:t>
            </a:r>
          </a:p>
          <a:p>
            <a:r>
              <a:rPr lang="en-US" b="1" dirty="0"/>
              <a:t>Blockers?: Competing priorities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</a:t>
            </a:r>
            <a:r>
              <a:rPr lang="en-US" err="1"/>
              <a:t>Blu</a:t>
            </a:r>
            <a:r>
              <a:rPr lang="en-US"/>
              <a:t> Strategies Consulting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Last week: </a:t>
            </a:r>
            <a:r>
              <a:rPr lang="en-US"/>
              <a:t> </a:t>
            </a:r>
          </a:p>
          <a:p>
            <a:r>
              <a:rPr lang="en-US" b="1"/>
              <a:t>This week:</a:t>
            </a:r>
          </a:p>
          <a:p>
            <a:r>
              <a:rPr lang="en-US" b="1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- ONC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Last week:  </a:t>
            </a:r>
          </a:p>
          <a:p>
            <a:r>
              <a:rPr lang="en-US" b="1"/>
              <a:t>This week:</a:t>
            </a:r>
          </a:p>
          <a:p>
            <a:r>
              <a:rPr lang="en-US" b="1"/>
              <a:t>Blockers?: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– KRM Associates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Last week:  </a:t>
            </a:r>
          </a:p>
          <a:p>
            <a:r>
              <a:rPr lang="en-US" b="1"/>
              <a:t>This week:</a:t>
            </a:r>
          </a:p>
          <a:p>
            <a:r>
              <a:rPr lang="en-US" b="1"/>
              <a:t>Blockers?: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139030</TotalTime>
  <Words>1044</Words>
  <Application>Microsoft Macintosh PowerPoint</Application>
  <PresentationFormat>Widescreen</PresentationFormat>
  <Paragraphs>243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Status Roundtable - CNSI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 Consulting</vt:lpstr>
      <vt:lpstr>Status Roundtable - ONC</vt:lpstr>
      <vt:lpstr>Status Roundtable – KRM Associates</vt:lpstr>
      <vt:lpstr>Poplin Working Group Schedule</vt:lpstr>
      <vt:lpstr>Vote on Poplin Standards Approval Process</vt:lpstr>
      <vt:lpstr>Financial Management Services</vt:lpstr>
      <vt:lpstr>Case Management Services</vt:lpstr>
      <vt:lpstr>Wrap Up</vt:lpstr>
      <vt:lpstr>Backup Slides</vt:lpstr>
      <vt:lpstr>Poplin Standards Process:  A Proposal</vt:lpstr>
      <vt:lpstr>Poplin Standards Process Steps</vt:lpstr>
      <vt:lpstr>Poplin Standards Process Steps (continued)</vt:lpstr>
      <vt:lpstr>Poplin Standards Process Goals</vt:lpstr>
      <vt:lpstr>Member Responsibilities</vt:lpstr>
    </vt:vector>
  </TitlesOfParts>
  <Company>The MITRE Corporation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2514</cp:revision>
  <cp:lastPrinted>2017-01-20T15:08:41Z</cp:lastPrinted>
  <dcterms:created xsi:type="dcterms:W3CDTF">2012-10-22T21:49:00Z</dcterms:created>
  <dcterms:modified xsi:type="dcterms:W3CDTF">2018-01-26T19:33:26Z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