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27"/>
  </p:notesMasterIdLst>
  <p:handoutMasterIdLst>
    <p:handoutMasterId r:id="rId28"/>
  </p:handoutMasterIdLst>
  <p:sldIdLst>
    <p:sldId id="330" r:id="rId6"/>
    <p:sldId id="402" r:id="rId7"/>
    <p:sldId id="343" r:id="rId8"/>
    <p:sldId id="344" r:id="rId9"/>
    <p:sldId id="367" r:id="rId10"/>
    <p:sldId id="366" r:id="rId11"/>
    <p:sldId id="378" r:id="rId12"/>
    <p:sldId id="382" r:id="rId13"/>
    <p:sldId id="377" r:id="rId14"/>
    <p:sldId id="384" r:id="rId15"/>
    <p:sldId id="388" r:id="rId16"/>
    <p:sldId id="403" r:id="rId17"/>
    <p:sldId id="398" r:id="rId18"/>
    <p:sldId id="401" r:id="rId19"/>
    <p:sldId id="404" r:id="rId20"/>
    <p:sldId id="392" r:id="rId21"/>
    <p:sldId id="385" r:id="rId22"/>
    <p:sldId id="395" r:id="rId23"/>
    <p:sldId id="396" r:id="rId24"/>
    <p:sldId id="389" r:id="rId25"/>
    <p:sldId id="371" r:id="rId26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79" autoAdjust="0"/>
    <p:restoredTop sz="87303" autoAdjust="0"/>
  </p:normalViewPr>
  <p:slideViewPr>
    <p:cSldViewPr>
      <p:cViewPr varScale="1">
        <p:scale>
          <a:sx n="197" d="100"/>
          <a:sy n="197" d="100"/>
        </p:scale>
        <p:origin x="928" y="19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22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00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week: completed activity diagram for the four MITA modules,</a:t>
            </a:r>
            <a:r>
              <a:rPr lang="en-US" baseline="0" dirty="0"/>
              <a:t> started looking into object specifications working with class diagrams.  Need to address common way to produce object specifications</a:t>
            </a:r>
            <a:endParaRPr lang="en-US" dirty="0"/>
          </a:p>
          <a:p>
            <a:endParaRPr lang="en-US" baseline="0" dirty="0"/>
          </a:p>
          <a:p>
            <a:r>
              <a:rPr lang="en-US" baseline="0" dirty="0"/>
              <a:t>Next week: Continue to produce object specification for four modules</a:t>
            </a:r>
          </a:p>
          <a:p>
            <a:endParaRPr lang="en-US" baseline="0" dirty="0"/>
          </a:p>
          <a:p>
            <a:r>
              <a:rPr lang="en-US" baseline="0" dirty="0"/>
              <a:t>Blockers: Common way to specify objects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68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3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3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78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9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9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35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Internal</a:t>
            </a:r>
            <a:r>
              <a:rPr lang="en-US" sz="800" baseline="0"/>
              <a:t> Distribution—Not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TA-Governance-Board/Poplin/tree/master/service_definitions/analytic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github.com/MITA-Governance-Board/Poplin/tree/master/service_definitions/case_management" TargetMode="External"/><Relationship Id="rId4" Type="http://schemas.openxmlformats.org/officeDocument/2006/relationships/hyperlink" Target="https://github.com/MITA-Governance-Board/Poplin/tree/master/service_definitions/financial_managemen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800600"/>
          </a:xfrm>
        </p:spPr>
        <p:txBody>
          <a:bodyPr>
            <a:normAutofit/>
          </a:bodyPr>
          <a:lstStyle/>
          <a:p>
            <a:r>
              <a:rPr lang="en-US" dirty="0"/>
              <a:t>Welcome New Members</a:t>
            </a:r>
          </a:p>
          <a:p>
            <a:r>
              <a:rPr lang="en-US" dirty="0"/>
              <a:t>Status roundtable</a:t>
            </a:r>
          </a:p>
          <a:p>
            <a:r>
              <a:rPr lang="en-US" dirty="0"/>
              <a:t>Schedule review</a:t>
            </a:r>
          </a:p>
          <a:p>
            <a:r>
              <a:rPr lang="en-US" dirty="0"/>
              <a:t>Poplin Standards Process Vote Update</a:t>
            </a:r>
          </a:p>
          <a:p>
            <a:r>
              <a:rPr lang="en-US" dirty="0"/>
              <a:t>Functional Area Review</a:t>
            </a:r>
          </a:p>
          <a:p>
            <a:r>
              <a:rPr lang="en-US" dirty="0"/>
              <a:t>Update on Pharmacy Functional Area</a:t>
            </a:r>
          </a:p>
          <a:p>
            <a:r>
              <a:rPr lang="en-US" dirty="0"/>
              <a:t>Open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0A81-FDCD-B841-98BD-87A215B9F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9956800" cy="712465"/>
          </a:xfrm>
        </p:spPr>
        <p:txBody>
          <a:bodyPr/>
          <a:lstStyle/>
          <a:p>
            <a:r>
              <a:rPr lang="en-US"/>
              <a:t>Poplin Working Group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179135"/>
              </p:ext>
            </p:extLst>
          </p:nvPr>
        </p:nvGraphicFramePr>
        <p:xfrm>
          <a:off x="1600200" y="1077525"/>
          <a:ext cx="10210802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0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863">
                <a:tc>
                  <a:txBody>
                    <a:bodyPr/>
                    <a:lstStyle/>
                    <a:p>
                      <a:r>
                        <a:rPr lang="en-US" sz="1600"/>
                        <a:t>Poplin</a:t>
                      </a:r>
                      <a:r>
                        <a:rPr lang="en-US" sz="1600" baseline="0"/>
                        <a:t> Member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WEX</a:t>
                      </a:r>
                      <a:r>
                        <a:rPr lang="en-US" sz="1400" baseline="0" dirty="0"/>
                        <a:t> Health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Financial Management: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Member</a:t>
                      </a:r>
                      <a:r>
                        <a:rPr lang="en-US" sz="1400" baseline="0" dirty="0"/>
                        <a:t> Billing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January</a:t>
                      </a:r>
                      <a:r>
                        <a:rPr lang="en-US" sz="1400" baseline="0" dirty="0"/>
                        <a:t> 26, 2018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WEX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Financial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Member Payment Service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February 9,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WEX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Financial Management: State Plan Remittance Service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February 9,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Client/Member</a:t>
                      </a:r>
                      <a:r>
                        <a:rPr lang="en-US" sz="1400" baseline="0" dirty="0"/>
                        <a:t> Management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February 9,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Service</a:t>
                      </a:r>
                      <a:r>
                        <a:rPr lang="en-US" sz="1400" baseline="0" dirty="0"/>
                        <a:t> Management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February 9,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Eligibility</a:t>
                      </a:r>
                      <a:r>
                        <a:rPr lang="en-US" sz="1400" baseline="0" dirty="0"/>
                        <a:t> and Enrollment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February 9,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Poplin Reference Implementation v0.2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February 23,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Security</a:t>
                      </a:r>
                      <a:r>
                        <a:rPr lang="en-US" sz="1400" baseline="0" dirty="0"/>
                        <a:t> Shared Service Definitions -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March 2,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MITRE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Poplin Reference Implementation v0.3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March</a:t>
                      </a:r>
                      <a:r>
                        <a:rPr lang="en-US" sz="1400" baseline="0" dirty="0"/>
                        <a:t> 30, 2018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Blu</a:t>
                      </a:r>
                      <a:r>
                        <a:rPr lang="en-US" sz="1400" baseline="0" dirty="0"/>
                        <a:t> Strategies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Warehouse / Business Intelligence / Analytics Service 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Pending analytic taxonomy strategy approval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Eligibility</a:t>
                      </a:r>
                      <a:r>
                        <a:rPr lang="en-US" sz="1400" baseline="0" dirty="0"/>
                        <a:t> Service Definitions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11979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Provider Management: Determine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Provider Eligibility Service Definition (EE05)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91453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CNSI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Provider Management: Enroll Provider Service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Definition (EE06)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596775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CNSI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Provider Management: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Disenroll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Provider Service Definition (EE07)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3054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Provider Management: Inquire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Provider Information Service Definition (EE08)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49054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62ACFF3-BB03-F145-A2C4-A77888B92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207458"/>
            <a:ext cx="2222310" cy="7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13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8749" y="724082"/>
            <a:ext cx="9956800" cy="712465"/>
          </a:xfrm>
        </p:spPr>
        <p:txBody>
          <a:bodyPr/>
          <a:lstStyle/>
          <a:p>
            <a:r>
              <a:rPr lang="en-US" dirty="0"/>
              <a:t>Poplin Standards Approval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5FE38F-DCE7-4C46-A49A-8B58EAB2A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315" y="1676400"/>
            <a:ext cx="9963357" cy="4460330"/>
          </a:xfrm>
        </p:spPr>
        <p:txBody>
          <a:bodyPr/>
          <a:lstStyle/>
          <a:p>
            <a:r>
              <a:rPr lang="en-US" dirty="0"/>
              <a:t>Passed by unanimous vote!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69FBA0-5998-4847-B7F7-37CC3CF64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86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81972"/>
            <a:ext cx="9923250" cy="1371600"/>
          </a:xfrm>
        </p:spPr>
        <p:txBody>
          <a:bodyPr/>
          <a:lstStyle/>
          <a:p>
            <a:r>
              <a:rPr lang="en-US" b="1" dirty="0"/>
              <a:t>Functional Areas</a:t>
            </a:r>
            <a:br>
              <a:rPr lang="en-US" b="1" dirty="0"/>
            </a:br>
            <a:r>
              <a:rPr lang="en-US" sz="2000" b="1" dirty="0"/>
              <a:t>Divide and Conquer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600200"/>
            <a:ext cx="7019256" cy="482219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Provider Management (CNSI)</a:t>
            </a:r>
          </a:p>
          <a:p>
            <a:pPr lvl="1"/>
            <a:r>
              <a:rPr lang="en-US" dirty="0"/>
              <a:t>Screening</a:t>
            </a:r>
          </a:p>
          <a:p>
            <a:pPr lvl="1"/>
            <a:r>
              <a:rPr lang="en-US" dirty="0"/>
              <a:t>Enrollment (CNSI)</a:t>
            </a:r>
          </a:p>
          <a:p>
            <a:r>
              <a:rPr lang="en-US" b="1" dirty="0"/>
              <a:t>Claims</a:t>
            </a:r>
          </a:p>
          <a:p>
            <a:r>
              <a:rPr lang="en-US" b="1" dirty="0"/>
              <a:t>Pharmacy (MITRE)</a:t>
            </a:r>
          </a:p>
          <a:p>
            <a:r>
              <a:rPr lang="en-US" b="1" dirty="0"/>
              <a:t>Financial Management (WEX Health)</a:t>
            </a:r>
          </a:p>
          <a:p>
            <a:r>
              <a:rPr lang="en-US" b="1" dirty="0"/>
              <a:t>Member Management</a:t>
            </a:r>
          </a:p>
          <a:p>
            <a:pPr lvl="1"/>
            <a:r>
              <a:rPr lang="en-US" dirty="0"/>
              <a:t>Eligibility (West Virginia, SIS?)</a:t>
            </a:r>
          </a:p>
          <a:p>
            <a:pPr lvl="1"/>
            <a:r>
              <a:rPr lang="en-US" dirty="0"/>
              <a:t>Enrollment (SIS?)</a:t>
            </a:r>
          </a:p>
          <a:p>
            <a:r>
              <a:rPr lang="en-US" b="1" dirty="0"/>
              <a:t>Third Party Liability</a:t>
            </a:r>
          </a:p>
          <a:p>
            <a:r>
              <a:rPr lang="en-US" b="1" dirty="0"/>
              <a:t>Case Management (Vermont)</a:t>
            </a:r>
          </a:p>
          <a:p>
            <a:pPr lvl="1"/>
            <a:r>
              <a:rPr lang="en-US" dirty="0"/>
              <a:t>Interaction with Eligibility &amp; Enrollment</a:t>
            </a:r>
          </a:p>
          <a:p>
            <a:r>
              <a:rPr lang="en-US" b="1" dirty="0"/>
              <a:t>Data Warehouse / Business Intelligence / Analytics (</a:t>
            </a:r>
            <a:r>
              <a:rPr lang="en-US" b="1" dirty="0" err="1"/>
              <a:t>Blu</a:t>
            </a:r>
            <a:r>
              <a:rPr lang="en-US" b="1" dirty="0"/>
              <a:t> Strategies, HTS?, SIS?)</a:t>
            </a:r>
          </a:p>
          <a:p>
            <a:r>
              <a:rPr lang="en-US" b="1" dirty="0"/>
              <a:t>Identity Management </a:t>
            </a:r>
          </a:p>
          <a:p>
            <a:r>
              <a:rPr lang="en-US" b="1" dirty="0"/>
              <a:t>Managed Care Enrollment Broker</a:t>
            </a:r>
          </a:p>
          <a:p>
            <a:r>
              <a:rPr lang="en-US" b="1" dirty="0"/>
              <a:t>Shared Services (MITRE)</a:t>
            </a:r>
          </a:p>
          <a:p>
            <a:pPr lvl="1"/>
            <a:r>
              <a:rPr lang="en-US" dirty="0"/>
              <a:t>Service registration, service discovery, messaging, security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149340"/>
            <a:ext cx="2743200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71221"/>
            <a:ext cx="312420" cy="3596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980" y="4267200"/>
            <a:ext cx="314806" cy="3623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22" y="5678577"/>
            <a:ext cx="314806" cy="3623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458" y="2597746"/>
            <a:ext cx="312420" cy="3596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531544" y="2454403"/>
            <a:ext cx="1908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Service definitions</a:t>
            </a:r>
          </a:p>
          <a:p>
            <a:pPr algn="ctr"/>
            <a:r>
              <a:rPr lang="en-US" dirty="0"/>
              <a:t>actively being </a:t>
            </a:r>
          </a:p>
          <a:p>
            <a:pPr algn="ctr"/>
            <a:r>
              <a:rPr lang="en-US" dirty="0"/>
              <a:t>developed today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436251"/>
            <a:ext cx="312420" cy="3596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153" y="2661761"/>
            <a:ext cx="312420" cy="3596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77" y="2948517"/>
            <a:ext cx="312420" cy="3596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91" y="4821675"/>
            <a:ext cx="314806" cy="3623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3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Pharmacy 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3B377-341B-0249-924C-81A5811DF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5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Review documents on Analytics Taxonomy and provide feedback</a:t>
            </a:r>
          </a:p>
          <a:p>
            <a:pPr lvl="1"/>
            <a:r>
              <a:rPr lang="en-US" dirty="0">
                <a:hlinkClick r:id="rId3"/>
              </a:rPr>
              <a:t>https://github.com/MITA-Governance-Board/Poplin/tree/master/service_definitions/analytics</a:t>
            </a:r>
            <a:endParaRPr lang="en-US" dirty="0"/>
          </a:p>
          <a:p>
            <a:pPr lvl="1"/>
            <a:r>
              <a:rPr lang="en-US" sz="1900" dirty="0"/>
              <a:t>Vote for Step 1 approval at February 16</a:t>
            </a:r>
            <a:r>
              <a:rPr lang="en-US" sz="1900" baseline="30000" dirty="0"/>
              <a:t>th</a:t>
            </a:r>
            <a:r>
              <a:rPr lang="en-US" sz="1900" dirty="0"/>
              <a:t> meeting for wider distribution (Step 2).</a:t>
            </a:r>
          </a:p>
          <a:p>
            <a:pPr lvl="1"/>
            <a:endParaRPr lang="en-US" sz="2400" dirty="0"/>
          </a:p>
          <a:p>
            <a:r>
              <a:rPr lang="en-US" sz="2400" dirty="0"/>
              <a:t>Review documents on Member Billing and provide feedback</a:t>
            </a:r>
          </a:p>
          <a:p>
            <a:pPr lvl="1"/>
            <a:r>
              <a:rPr lang="en-US" sz="1900" dirty="0">
                <a:hlinkClick r:id="rId4"/>
              </a:rPr>
              <a:t>https://github.com/MITA-Governance-Board/Poplin/tree/master/service_definitions/financial_management</a:t>
            </a:r>
            <a:endParaRPr lang="en-US" sz="1900" dirty="0"/>
          </a:p>
          <a:p>
            <a:pPr lvl="1"/>
            <a:r>
              <a:rPr lang="en-US" sz="1900" dirty="0"/>
              <a:t>Vote for Step 1 approval at March 2</a:t>
            </a:r>
            <a:r>
              <a:rPr lang="en-US" sz="1900" baseline="30000" dirty="0"/>
              <a:t>nd</a:t>
            </a:r>
            <a:r>
              <a:rPr lang="en-US" sz="1900" dirty="0"/>
              <a:t> meeting for wider distribution (Step 2).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/>
              <a:t>Review documents on Case Management and provide feedback</a:t>
            </a:r>
          </a:p>
          <a:p>
            <a:pPr lvl="1"/>
            <a:r>
              <a:rPr lang="en-US" dirty="0">
                <a:hlinkClick r:id="rId5"/>
              </a:rPr>
              <a:t>https://github.com/MITA-Governance-Board/Poplin/tree/master/service_definitions/case_management</a:t>
            </a:r>
            <a:endParaRPr lang="en-US" dirty="0"/>
          </a:p>
          <a:p>
            <a:pPr lvl="1"/>
            <a:r>
              <a:rPr lang="en-US" sz="1900" dirty="0"/>
              <a:t>Vote for Step 1 approval at March 9</a:t>
            </a:r>
            <a:r>
              <a:rPr lang="en-US" sz="1900" baseline="30000" dirty="0"/>
              <a:t>th</a:t>
            </a:r>
            <a:r>
              <a:rPr lang="en-US" sz="1900" dirty="0"/>
              <a:t> meeting for wider distribution (Step 2).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C4ECD-DAC8-7A4C-BF56-97467B254A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2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D801-F78C-C948-99E1-072F3AAB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7CE4-EB07-0949-BC03-AC46F2919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seem to be have been disconnected and can’t get back on.  </a:t>
            </a:r>
          </a:p>
          <a:p>
            <a:endParaRPr lang="en-US" dirty="0"/>
          </a:p>
          <a:p>
            <a:r>
              <a:rPr lang="en-US" dirty="0"/>
              <a:t>Please review the documents on GitHub and provide feedback.</a:t>
            </a:r>
          </a:p>
          <a:p>
            <a:endParaRPr lang="en-US" dirty="0"/>
          </a:p>
          <a:p>
            <a:r>
              <a:rPr lang="en-US" dirty="0"/>
              <a:t>Also, we should consider for larger modules like pharmacy whether we should have a separate document for each service with a parent document providing the overview or whether it should all be included in one document.  Give that some thought and we’ll discuss at a future meeting.</a:t>
            </a:r>
          </a:p>
          <a:p>
            <a:endParaRPr lang="en-US" dirty="0"/>
          </a:p>
          <a:p>
            <a:r>
              <a:rPr lang="en-US" dirty="0"/>
              <a:t>Thanks!  Have a great week!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1D7B7-7904-E946-AE0D-6B9A866D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37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7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Poplin Standards Process: </a:t>
            </a:r>
            <a:br>
              <a:rPr lang="en-US"/>
            </a:br>
            <a:r>
              <a:rPr lang="en-US"/>
              <a:t>A Proposal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87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Poplin Standards Process</a:t>
            </a:r>
            <a:br>
              <a:rPr lang="en-US" dirty="0"/>
            </a:br>
            <a:r>
              <a:rPr lang="en-US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828800"/>
            <a:ext cx="9956800" cy="4566694"/>
          </a:xfrm>
        </p:spPr>
        <p:txBody>
          <a:bodyPr/>
          <a:lstStyle/>
          <a:p>
            <a:r>
              <a:rPr lang="en-US" b="1" dirty="0"/>
              <a:t>Step 1 - Poplin Service Definition Proposal</a:t>
            </a:r>
          </a:p>
          <a:p>
            <a:pPr lvl="1"/>
            <a:r>
              <a:rPr lang="en-US" dirty="0"/>
              <a:t>Working group member creates service definition</a:t>
            </a:r>
          </a:p>
          <a:p>
            <a:pPr lvl="1"/>
            <a:r>
              <a:rPr lang="en-US" dirty="0"/>
              <a:t>Discussed and reviewed by Poplin Working Group</a:t>
            </a:r>
          </a:p>
          <a:p>
            <a:pPr lvl="1"/>
            <a:r>
              <a:rPr lang="en-US" dirty="0"/>
              <a:t>Build consensus and vote (for, against, abstentions)</a:t>
            </a:r>
          </a:p>
          <a:p>
            <a:pPr lvl="2"/>
            <a:r>
              <a:rPr lang="en-US" dirty="0"/>
              <a:t>67% super-majority to accept </a:t>
            </a:r>
          </a:p>
          <a:p>
            <a:r>
              <a:rPr lang="en-US" b="1" dirty="0"/>
              <a:t>Step 2 - Poplin Service Definition Draft</a:t>
            </a:r>
          </a:p>
          <a:p>
            <a:pPr lvl="1"/>
            <a:r>
              <a:rPr lang="en-US" dirty="0"/>
              <a:t>Publish on GitHub and socialize for comment</a:t>
            </a:r>
          </a:p>
          <a:p>
            <a:pPr lvl="1"/>
            <a:r>
              <a:rPr lang="en-US" dirty="0"/>
              <a:t>Integrate changes</a:t>
            </a:r>
          </a:p>
          <a:p>
            <a:pPr lvl="1"/>
            <a:r>
              <a:rPr lang="en-US" dirty="0"/>
              <a:t>Build consensus and vote </a:t>
            </a:r>
          </a:p>
          <a:p>
            <a:pPr lvl="2"/>
            <a:r>
              <a:rPr lang="en-US" dirty="0"/>
              <a:t>75% super-majority to accept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0" y="942368"/>
            <a:ext cx="2913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Quorum Requirement: 2/3</a:t>
            </a:r>
          </a:p>
        </p:txBody>
      </p:sp>
    </p:spTree>
    <p:extLst>
      <p:ext uri="{BB962C8B-B14F-4D97-AF65-F5344CB8AC3E}">
        <p14:creationId xmlns:p14="http://schemas.microsoft.com/office/powerpoint/2010/main" val="1200419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Poplin Standards Process</a:t>
            </a:r>
            <a:br>
              <a:rPr lang="en-US" dirty="0"/>
            </a:br>
            <a:r>
              <a:rPr lang="en-US" dirty="0"/>
              <a:t>Steps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828800"/>
            <a:ext cx="9956800" cy="456669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Step 3 - Poplin Service Definition Implementation</a:t>
            </a:r>
          </a:p>
          <a:p>
            <a:pPr lvl="1"/>
            <a:r>
              <a:rPr lang="en-US" dirty="0"/>
              <a:t>Existence of at least one implementation service definition </a:t>
            </a:r>
          </a:p>
          <a:p>
            <a:pPr lvl="1"/>
            <a:r>
              <a:rPr lang="en-US" dirty="0"/>
              <a:t>Integrate feedback into service definition</a:t>
            </a:r>
          </a:p>
          <a:p>
            <a:pPr lvl="1"/>
            <a:r>
              <a:rPr lang="en-US" dirty="0"/>
              <a:t>Build consensus and vote </a:t>
            </a:r>
          </a:p>
          <a:p>
            <a:pPr lvl="2"/>
            <a:r>
              <a:rPr lang="en-US" dirty="0"/>
              <a:t>80% super-majority to accept</a:t>
            </a:r>
          </a:p>
          <a:p>
            <a:r>
              <a:rPr lang="en-US" b="1" dirty="0"/>
              <a:t>Step 4 - Poplin Service Definition Standard</a:t>
            </a:r>
          </a:p>
          <a:p>
            <a:pPr lvl="1"/>
            <a:r>
              <a:rPr lang="en-US" dirty="0"/>
              <a:t>Review success of implementations and service definition</a:t>
            </a:r>
          </a:p>
          <a:p>
            <a:pPr lvl="1"/>
            <a:r>
              <a:rPr lang="en-US" dirty="0"/>
              <a:t>Build consensus and vote on service definition becoming Poplin standard</a:t>
            </a:r>
          </a:p>
          <a:p>
            <a:pPr lvl="2"/>
            <a:r>
              <a:rPr lang="en-US" dirty="0"/>
              <a:t>85% super-majority to accept</a:t>
            </a:r>
          </a:p>
          <a:p>
            <a:r>
              <a:rPr lang="en-US" b="1" dirty="0"/>
              <a:t>Appeals</a:t>
            </a:r>
          </a:p>
          <a:p>
            <a:pPr lvl="1"/>
            <a:r>
              <a:rPr lang="en-US" dirty="0"/>
              <a:t>Must be submitted within two weeks of the decision</a:t>
            </a:r>
          </a:p>
          <a:p>
            <a:pPr lvl="1"/>
            <a:r>
              <a:rPr lang="en-US" dirty="0"/>
              <a:t>Appealer presents their case, working group votes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0" y="942368"/>
            <a:ext cx="2913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Quorum Requirement: 2/3</a:t>
            </a:r>
          </a:p>
        </p:txBody>
      </p:sp>
    </p:spTree>
    <p:extLst>
      <p:ext uri="{BB962C8B-B14F-4D97-AF65-F5344CB8AC3E}">
        <p14:creationId xmlns:p14="http://schemas.microsoft.com/office/powerpoint/2010/main" val="199418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E1F3-B1EE-ED4C-B837-15DABDD9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New Members!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93E12-C67A-D645-970D-FB438C0B9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KRM Associates</a:t>
            </a:r>
          </a:p>
          <a:p>
            <a:r>
              <a:rPr lang="en-US" dirty="0"/>
              <a:t>Social Interest Solutions</a:t>
            </a:r>
          </a:p>
          <a:p>
            <a:r>
              <a:rPr lang="en-US" dirty="0" err="1"/>
              <a:t>HealthTech</a:t>
            </a:r>
            <a:r>
              <a:rPr lang="en-US" dirty="0"/>
              <a:t> Solutions (HTS)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C9855-6E3B-294A-9E44-4600786B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31604-A4E5-0746-A58B-8674F0BAD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51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Poplin Standards Process</a:t>
            </a:r>
            <a:br>
              <a:rPr lang="en-US"/>
            </a:br>
            <a:r>
              <a:rPr lang="en-US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008" y="1981200"/>
            <a:ext cx="9956800" cy="3317330"/>
          </a:xfrm>
        </p:spPr>
        <p:txBody>
          <a:bodyPr/>
          <a:lstStyle/>
          <a:p>
            <a:r>
              <a:rPr lang="en-US" dirty="0"/>
              <a:t>Fair</a:t>
            </a:r>
          </a:p>
          <a:p>
            <a:r>
              <a:rPr lang="en-US" dirty="0"/>
              <a:t>Repeatable</a:t>
            </a:r>
          </a:p>
          <a:p>
            <a:r>
              <a:rPr lang="en-US" dirty="0"/>
              <a:t>100% consensus on process</a:t>
            </a:r>
          </a:p>
          <a:p>
            <a:r>
              <a:rPr lang="en-US" dirty="0"/>
              <a:t>Reviewable</a:t>
            </a:r>
          </a:p>
          <a:p>
            <a:r>
              <a:rPr lang="en-US" dirty="0"/>
              <a:t>Consistent with Poplin goals and principles</a:t>
            </a:r>
          </a:p>
          <a:p>
            <a:r>
              <a:rPr lang="en-US" b="1" dirty="0"/>
              <a:t>Results in service definitions that become standards</a:t>
            </a:r>
          </a:p>
          <a:p>
            <a:pPr lvl="1"/>
            <a:r>
              <a:rPr lang="en-US" dirty="0"/>
              <a:t>Broad adoption</a:t>
            </a:r>
          </a:p>
          <a:p>
            <a:pPr lvl="1"/>
            <a:r>
              <a:rPr lang="en-US" dirty="0"/>
              <a:t>Increasing maturity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6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688425"/>
            <a:ext cx="9956800" cy="4566694"/>
          </a:xfrm>
        </p:spPr>
        <p:txBody>
          <a:bodyPr>
            <a:normAutofit/>
          </a:bodyPr>
          <a:lstStyle/>
          <a:p>
            <a:r>
              <a:rPr lang="en-US" sz="2400"/>
              <a:t>Read the drafts &amp; contribute </a:t>
            </a:r>
          </a:p>
          <a:p>
            <a:r>
              <a:rPr lang="en-US" sz="2400"/>
              <a:t>Don’t be shy (but do not come on too strong)</a:t>
            </a:r>
          </a:p>
          <a:p>
            <a:r>
              <a:rPr lang="en-US" sz="2400"/>
              <a:t>Talk with (not just to) people</a:t>
            </a:r>
          </a:p>
          <a:p>
            <a:r>
              <a:rPr lang="en-US" sz="2400"/>
              <a:t>Treat everyone with respect, even if you disagree</a:t>
            </a:r>
          </a:p>
          <a:p>
            <a:r>
              <a:rPr lang="en-US" sz="2400"/>
              <a:t>Look for common ground</a:t>
            </a:r>
          </a:p>
          <a:p>
            <a:r>
              <a:rPr lang="en-US" sz="2400"/>
              <a:t>Don’t settle for second-rate discussion or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1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062" y="737264"/>
            <a:ext cx="9956800" cy="712465"/>
          </a:xfrm>
        </p:spPr>
        <p:txBody>
          <a:bodyPr/>
          <a:lstStyle/>
          <a:p>
            <a:r>
              <a:rPr lang="en-US" dirty="0"/>
              <a:t>Status Roundtable - CNSI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062" y="1692276"/>
            <a:ext cx="9308208" cy="4800600"/>
          </a:xfrm>
        </p:spPr>
        <p:txBody>
          <a:bodyPr>
            <a:normAutofit/>
          </a:bodyPr>
          <a:lstStyle/>
          <a:p>
            <a:r>
              <a:rPr lang="en-US" b="1" dirty="0"/>
              <a:t>Last week:  </a:t>
            </a:r>
            <a:r>
              <a:rPr lang="en-US" dirty="0"/>
              <a:t>Unable to participate at the moment</a:t>
            </a:r>
          </a:p>
          <a:p>
            <a:r>
              <a:rPr lang="en-US" b="1" dirty="0"/>
              <a:t>This week:  </a:t>
            </a:r>
            <a:r>
              <a:rPr lang="en-US" dirty="0"/>
              <a:t>Unable to participate at the moment</a:t>
            </a:r>
          </a:p>
          <a:p>
            <a:r>
              <a:rPr lang="en-US" b="1" dirty="0"/>
              <a:t>Blockers?:  </a:t>
            </a:r>
            <a:r>
              <a:rPr lang="en-US" dirty="0"/>
              <a:t>Competing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60024" y="6518276"/>
            <a:ext cx="2438400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3900" y="1851721"/>
            <a:ext cx="11852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62793" y="2814885"/>
            <a:ext cx="124233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758821" y="19816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512888" y="2246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697358" y="1736210"/>
            <a:ext cx="125852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63113" y="1253452"/>
            <a:ext cx="13791972" cy="65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652390" y="1703656"/>
            <a:ext cx="138530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EE63CA-E377-8F49-8C92-B3D9D0E2C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9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- MITRE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Last week:  </a:t>
            </a:r>
          </a:p>
          <a:p>
            <a:pPr lvl="1"/>
            <a:r>
              <a:rPr lang="en-US" dirty="0"/>
              <a:t>Worked with ONC to schedule session on the ONC Trust Exchange Framework.</a:t>
            </a:r>
          </a:p>
          <a:p>
            <a:pPr lvl="1"/>
            <a:r>
              <a:rPr lang="en-US" dirty="0"/>
              <a:t>Continued discussions with MITA-TAC group and WV on potential MESC 2018 demo.  </a:t>
            </a:r>
          </a:p>
          <a:p>
            <a:pPr lvl="1"/>
            <a:r>
              <a:rPr lang="en-US" dirty="0"/>
              <a:t>Researched existing software solutions for the Security shared service in Poplin, including business process models and object models used by Heart Working Group, Blue Button, and Argonauts.</a:t>
            </a:r>
          </a:p>
          <a:p>
            <a:pPr lvl="1"/>
            <a:r>
              <a:rPr lang="en-US" dirty="0"/>
              <a:t>Continued to refine the object specifications for Pharmacy module.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Side meeting on ONC Trust Exchange Framework</a:t>
            </a:r>
          </a:p>
          <a:p>
            <a:pPr lvl="1"/>
            <a:r>
              <a:rPr lang="en-US" dirty="0"/>
              <a:t>More discussions to nail down Poplin demonstration use case for MESC 2018 and incorporate feedback.</a:t>
            </a:r>
          </a:p>
          <a:p>
            <a:pPr lvl="1"/>
            <a:r>
              <a:rPr lang="en-US" dirty="0"/>
              <a:t>Complete business process models, object models for security shared service.</a:t>
            </a:r>
          </a:p>
          <a:p>
            <a:pPr lvl="1"/>
            <a:r>
              <a:rPr lang="en-US" dirty="0"/>
              <a:t>Complete Pharmacy object specifications and present at next Poplin meeting.</a:t>
            </a:r>
          </a:p>
          <a:p>
            <a:pPr lvl="1"/>
            <a:r>
              <a:rPr lang="en-US" dirty="0"/>
              <a:t>Obtain commitments, definitive functional area selections, and schedules from pending members.  </a:t>
            </a:r>
          </a:p>
          <a:p>
            <a:r>
              <a:rPr lang="en-US" b="1" dirty="0"/>
              <a:t>Blockers?: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8FB54-92A4-D045-957B-C01D2D04F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Vermont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566694"/>
          </a:xfrm>
        </p:spPr>
        <p:txBody>
          <a:bodyPr>
            <a:normAutofit/>
          </a:bodyPr>
          <a:lstStyle/>
          <a:p>
            <a:r>
              <a:rPr lang="en-US" b="1" dirty="0"/>
              <a:t>Last week: </a:t>
            </a:r>
            <a:r>
              <a:rPr lang="en-US" dirty="0"/>
              <a:t>Working on draft for next week, messaging standards, messaging queues, working with Swagger to define APIs (ran into limit with free version).</a:t>
            </a:r>
          </a:p>
          <a:p>
            <a:r>
              <a:rPr lang="en-US" b="1" dirty="0"/>
              <a:t>This week: </a:t>
            </a:r>
            <a:r>
              <a:rPr lang="en-US" dirty="0"/>
              <a:t>Working to complete draft next week</a:t>
            </a:r>
          </a:p>
          <a:p>
            <a:r>
              <a:rPr lang="en-US" b="1" dirty="0"/>
              <a:t>Blockers?: </a:t>
            </a:r>
            <a:r>
              <a:rPr lang="en-US" dirty="0"/>
              <a:t>Competing priorities, Swagger API limit on free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90CDC-3B00-184B-B572-335FA74C8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3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West Virginia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Last week: </a:t>
            </a:r>
            <a:r>
              <a:rPr lang="en-US" dirty="0"/>
              <a:t>Fraud prevention use case, finalized work flow, comparing with existing system.</a:t>
            </a:r>
          </a:p>
          <a:p>
            <a:r>
              <a:rPr lang="en-US" b="1" dirty="0"/>
              <a:t>This week: </a:t>
            </a:r>
            <a:r>
              <a:rPr lang="en-US" dirty="0"/>
              <a:t>Dig more into details and develop service </a:t>
            </a:r>
            <a:r>
              <a:rPr lang="en-US" dirty="0" err="1"/>
              <a:t>defintioins</a:t>
            </a:r>
            <a:endParaRPr lang="en-US" dirty="0"/>
          </a:p>
          <a:p>
            <a:r>
              <a:rPr lang="en-US" b="1" dirty="0"/>
              <a:t>Blockers?: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E02BE-0768-4A45-B35A-608EAF37F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9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WEX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 </a:t>
            </a:r>
            <a:r>
              <a:rPr lang="en-US" dirty="0"/>
              <a:t>Continue service definitions, refinements on member billing from last week’s demonstration, continued service specification for payment services</a:t>
            </a:r>
          </a:p>
          <a:p>
            <a:r>
              <a:rPr lang="en-US" b="1" dirty="0"/>
              <a:t>This week: </a:t>
            </a:r>
            <a:r>
              <a:rPr lang="en-US" dirty="0"/>
              <a:t>Continue payment services </a:t>
            </a:r>
            <a:r>
              <a:rPr lang="en-US" dirty="0" err="1"/>
              <a:t>sevice</a:t>
            </a:r>
            <a:r>
              <a:rPr lang="en-US" dirty="0"/>
              <a:t> specification</a:t>
            </a:r>
          </a:p>
          <a:p>
            <a:r>
              <a:rPr lang="en-US" b="1" dirty="0"/>
              <a:t>Blockers?: </a:t>
            </a:r>
            <a:r>
              <a:rPr lang="en-US" dirty="0"/>
              <a:t>Competing priorities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4C927-810F-4146-9D8D-3E3727D40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Blu</a:t>
            </a:r>
            <a:r>
              <a:rPr lang="en-US" dirty="0"/>
              <a:t>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 Finished taxonomy and on GitHub for review, started digging into TMSIS, decision certification checklist </a:t>
            </a:r>
            <a:r>
              <a:rPr lang="en-US" dirty="0"/>
              <a:t> </a:t>
            </a:r>
          </a:p>
          <a:p>
            <a:r>
              <a:rPr lang="en-US" b="1" dirty="0"/>
              <a:t>This week: Continue digging</a:t>
            </a:r>
          </a:p>
          <a:p>
            <a:r>
              <a:rPr lang="en-US" b="1" dirty="0"/>
              <a:t>Blockers?: 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07D9B-437D-F542-891E-3F17D8C22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7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- ONC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Last week:  </a:t>
            </a:r>
          </a:p>
          <a:p>
            <a:r>
              <a:rPr lang="en-US" b="1"/>
              <a:t>This week:</a:t>
            </a:r>
          </a:p>
          <a:p>
            <a:r>
              <a:rPr lang="en-US" b="1"/>
              <a:t>Blockers?: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59CA9-5B03-484D-8A39-35CD6DD6E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Props1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144754</TotalTime>
  <Words>1188</Words>
  <Application>Microsoft Macintosh PowerPoint</Application>
  <PresentationFormat>Widescreen</PresentationFormat>
  <Paragraphs>231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Office Theme</vt:lpstr>
      <vt:lpstr>Agenda</vt:lpstr>
      <vt:lpstr>Welcome New Members!</vt:lpstr>
      <vt:lpstr>Status Roundtable - CNSI</vt:lpstr>
      <vt:lpstr>Status Roundtable - MITRE</vt:lpstr>
      <vt:lpstr>Status Roundtable – Vermont</vt:lpstr>
      <vt:lpstr>Status Roundtable – West Virginia</vt:lpstr>
      <vt:lpstr>Status Roundtable – WEX Health</vt:lpstr>
      <vt:lpstr>Status Roundtable – Blu Strategies</vt:lpstr>
      <vt:lpstr>Status Roundtable - ONC</vt:lpstr>
      <vt:lpstr>Poplin Working Group Schedule</vt:lpstr>
      <vt:lpstr>Poplin Standards Approval Process</vt:lpstr>
      <vt:lpstr>Functional Areas Divide and Conquer Approach</vt:lpstr>
      <vt:lpstr>Pharmacy Services</vt:lpstr>
      <vt:lpstr>Wrap Up</vt:lpstr>
      <vt:lpstr>PowerPoint Presentation</vt:lpstr>
      <vt:lpstr>Backup Slides</vt:lpstr>
      <vt:lpstr>Poplin Standards Process:  A Proposal</vt:lpstr>
      <vt:lpstr>Poplin Standards Process Steps</vt:lpstr>
      <vt:lpstr>Poplin Standards Process Steps (continued)</vt:lpstr>
      <vt:lpstr>Poplin Standards Process Goals</vt:lpstr>
      <vt:lpstr>Member Responsibilities</vt:lpstr>
    </vt:vector>
  </TitlesOfParts>
  <Company>The MITRE Corporation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2523</cp:revision>
  <cp:lastPrinted>2017-01-20T15:08:41Z</cp:lastPrinted>
  <dcterms:created xsi:type="dcterms:W3CDTF">2012-10-22T21:49:00Z</dcterms:created>
  <dcterms:modified xsi:type="dcterms:W3CDTF">2018-02-06T15:30:23Z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