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28"/>
  </p:notesMasterIdLst>
  <p:handoutMasterIdLst>
    <p:handoutMasterId r:id="rId29"/>
  </p:handoutMasterIdLst>
  <p:sldIdLst>
    <p:sldId id="330" r:id="rId6"/>
    <p:sldId id="343" r:id="rId7"/>
    <p:sldId id="344" r:id="rId8"/>
    <p:sldId id="367" r:id="rId9"/>
    <p:sldId id="366" r:id="rId10"/>
    <p:sldId id="378" r:id="rId11"/>
    <p:sldId id="382" r:id="rId12"/>
    <p:sldId id="377" r:id="rId13"/>
    <p:sldId id="405" r:id="rId14"/>
    <p:sldId id="406" r:id="rId15"/>
    <p:sldId id="407" r:id="rId16"/>
    <p:sldId id="384" r:id="rId17"/>
    <p:sldId id="403" r:id="rId18"/>
    <p:sldId id="398" r:id="rId19"/>
    <p:sldId id="404" r:id="rId20"/>
    <p:sldId id="401" r:id="rId21"/>
    <p:sldId id="392" r:id="rId22"/>
    <p:sldId id="385" r:id="rId23"/>
    <p:sldId id="395" r:id="rId24"/>
    <p:sldId id="396" r:id="rId25"/>
    <p:sldId id="389" r:id="rId26"/>
    <p:sldId id="371" r:id="rId27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0" autoAdjust="0"/>
    <p:restoredTop sz="87225" autoAdjust="0"/>
  </p:normalViewPr>
  <p:slideViewPr>
    <p:cSldViewPr>
      <p:cViewPr varScale="1">
        <p:scale>
          <a:sx n="194" d="100"/>
          <a:sy n="194" d="100"/>
        </p:scale>
        <p:origin x="1584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22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week: completed activity diagram for the four MITA modules,</a:t>
            </a:r>
            <a:r>
              <a:rPr lang="en-US" baseline="0" dirty="0"/>
              <a:t> started looking into object specifications working with class diagrams.  Need to address common way to produce object specifications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Next week: Continue to produce object specification for four modules</a:t>
            </a:r>
          </a:p>
          <a:p>
            <a:endParaRPr lang="en-US" baseline="0" dirty="0"/>
          </a:p>
          <a:p>
            <a:r>
              <a:rPr lang="en-US" baseline="0" dirty="0"/>
              <a:t>Blockers: Common way to specify objects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6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9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Internal</a:t>
            </a:r>
            <a:r>
              <a:rPr lang="en-US" sz="800" baseline="0"/>
              <a:t> Distribution—Not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for Public Release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A-Governance-Board/Poplin/issues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TA-Governance-Board/Poplin/tree/master/service_definitions/case_management" TargetMode="External"/><Relationship Id="rId5" Type="http://schemas.openxmlformats.org/officeDocument/2006/relationships/hyperlink" Target="https://github.com/MITA-Governance-Board/Poplin/tree/master/service_definitions/financial_management" TargetMode="External"/><Relationship Id="rId4" Type="http://schemas.openxmlformats.org/officeDocument/2006/relationships/hyperlink" Target="https://github.com/MITA-Governance-Board/Poplin/tree/master/service_definitions/analytic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800600"/>
          </a:xfrm>
        </p:spPr>
        <p:txBody>
          <a:bodyPr>
            <a:normAutofit/>
          </a:bodyPr>
          <a:lstStyle/>
          <a:p>
            <a:r>
              <a:rPr lang="en-US" dirty="0"/>
              <a:t>Status roundtable</a:t>
            </a:r>
          </a:p>
          <a:p>
            <a:r>
              <a:rPr lang="en-US" dirty="0"/>
              <a:t>Schedule review</a:t>
            </a:r>
          </a:p>
          <a:p>
            <a:r>
              <a:rPr lang="en-US" dirty="0"/>
              <a:t>Functional Area Review</a:t>
            </a:r>
          </a:p>
          <a:p>
            <a:r>
              <a:rPr lang="en-US" dirty="0"/>
              <a:t>ONC presentation on Trust Exchange Framework</a:t>
            </a:r>
          </a:p>
          <a:p>
            <a:r>
              <a:rPr lang="en-US" dirty="0"/>
              <a:t>Use Case Proposal for MESC</a:t>
            </a:r>
          </a:p>
          <a:p>
            <a:r>
              <a:rPr lang="en-US" dirty="0"/>
              <a:t>RAML using ATOM and the API workbench</a:t>
            </a:r>
          </a:p>
          <a:p>
            <a:r>
              <a:rPr lang="en-US" dirty="0"/>
              <a:t>Open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0A81-FDCD-B841-98BD-87A215B9F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9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1C31-89D6-454B-989D-F69B4063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Interest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E483-D827-0F43-AD1E-1796F2D8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 Working on </a:t>
            </a:r>
            <a:r>
              <a:rPr lang="en-US" dirty="0" err="1"/>
              <a:t>redview</a:t>
            </a:r>
            <a:r>
              <a:rPr lang="en-US" dirty="0"/>
              <a:t> comments to analytics taxonomy</a:t>
            </a:r>
          </a:p>
          <a:p>
            <a:r>
              <a:rPr lang="en-US" dirty="0"/>
              <a:t>This week: Coordinate more with next steps on analytics</a:t>
            </a:r>
          </a:p>
          <a:p>
            <a:r>
              <a:rPr lang="en-US" dirty="0"/>
              <a:t>Blockers: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00F6-2E35-B64B-AA85-0E1363E0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7EBF-2258-3B4C-A8DE-F101618A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KRM Associates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181C-0802-7448-9474-6A0C5274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</a:t>
            </a:r>
          </a:p>
          <a:p>
            <a:r>
              <a:rPr lang="en-US" dirty="0"/>
              <a:t>This week:</a:t>
            </a:r>
          </a:p>
          <a:p>
            <a:r>
              <a:rPr lang="en-US" dirty="0"/>
              <a:t>Blockers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91973-D074-EA46-B060-D96B8D58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0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9956800" cy="712465"/>
          </a:xfrm>
        </p:spPr>
        <p:txBody>
          <a:bodyPr/>
          <a:lstStyle/>
          <a:p>
            <a:r>
              <a:rPr lang="en-US"/>
              <a:t>Poplin Working Group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2158"/>
              </p:ext>
            </p:extLst>
          </p:nvPr>
        </p:nvGraphicFramePr>
        <p:xfrm>
          <a:off x="1600200" y="1077525"/>
          <a:ext cx="1021080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863">
                <a:tc>
                  <a:txBody>
                    <a:bodyPr/>
                    <a:lstStyle/>
                    <a:p>
                      <a:r>
                        <a:rPr lang="en-US" sz="1600"/>
                        <a:t>Poplin</a:t>
                      </a:r>
                      <a:r>
                        <a:rPr lang="en-US" sz="1600" baseline="0"/>
                        <a:t> Member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</a:t>
                      </a:r>
                      <a:r>
                        <a:rPr lang="en-US" sz="1400" baseline="0" dirty="0"/>
                        <a:t> Health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Member</a:t>
                      </a:r>
                      <a:r>
                        <a:rPr lang="en-US" sz="1400" baseline="0" dirty="0"/>
                        <a:t> Billing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Member Payment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WEX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Management: State Plan Remittance Service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Client/Member</a:t>
                      </a:r>
                      <a:r>
                        <a:rPr lang="en-US" sz="1400" baseline="0" dirty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Update next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Service</a:t>
                      </a:r>
                      <a:r>
                        <a:rPr lang="en-US" sz="1400" baseline="0" dirty="0"/>
                        <a:t> Management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Update next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Case</a:t>
                      </a:r>
                      <a:r>
                        <a:rPr lang="en-US" sz="1400" baseline="0" dirty="0"/>
                        <a:t> Management: </a:t>
                      </a:r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and Enrollment Service Definition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Update next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February 23,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</a:t>
                      </a:r>
                      <a:r>
                        <a:rPr lang="en-US" sz="1400" baseline="0" dirty="0"/>
                        <a:t> Shared Service Definitions - Draft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 2,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MITRE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Poplin Reference Implementation v0.3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March</a:t>
                      </a:r>
                      <a:r>
                        <a:rPr lang="en-US" sz="1400" baseline="0" dirty="0"/>
                        <a:t> 30, 2018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Blu</a:t>
                      </a:r>
                      <a:r>
                        <a:rPr lang="en-US" sz="1400" baseline="0" dirty="0"/>
                        <a:t> Strategies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Warehouse / Business Intelligence / Analytics Service 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Pending analytic taxonomy strategy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West Virginia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Eligibility</a:t>
                      </a:r>
                      <a:r>
                        <a:rPr lang="en-US" sz="1400" baseline="0" dirty="0"/>
                        <a:t> Service Definitions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11979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Determine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Eligibility Service Definition (EE05)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91453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Enroll Provider Service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Definition (EE06)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596775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Disenroll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Service Definition (EE07)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3054"/>
                  </a:ext>
                </a:extLst>
              </a:tr>
              <a:tr h="302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Provider Management: Inquire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Provider Information Service Definition (EE08)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4905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2ACFF3-BB03-F145-A2C4-A77888B9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07458"/>
            <a:ext cx="2222310" cy="7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1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81972"/>
            <a:ext cx="9923250" cy="1371600"/>
          </a:xfrm>
        </p:spPr>
        <p:txBody>
          <a:bodyPr/>
          <a:lstStyle/>
          <a:p>
            <a:r>
              <a:rPr lang="en-US" b="1" dirty="0"/>
              <a:t>Functional Areas</a:t>
            </a:r>
            <a:br>
              <a:rPr lang="en-US" b="1" dirty="0"/>
            </a:br>
            <a:r>
              <a:rPr lang="en-US" sz="2000" b="1" dirty="0"/>
              <a:t>Divide and Conquer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7019256" cy="482219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Provider Management (CNSI)</a:t>
            </a:r>
          </a:p>
          <a:p>
            <a:pPr lvl="1"/>
            <a:r>
              <a:rPr lang="en-US" dirty="0"/>
              <a:t>Screening</a:t>
            </a:r>
          </a:p>
          <a:p>
            <a:pPr lvl="1"/>
            <a:r>
              <a:rPr lang="en-US" dirty="0"/>
              <a:t>Enrollment (CNSI)</a:t>
            </a:r>
          </a:p>
          <a:p>
            <a:r>
              <a:rPr lang="en-US" b="1" dirty="0"/>
              <a:t>Claims</a:t>
            </a:r>
          </a:p>
          <a:p>
            <a:r>
              <a:rPr lang="en-US" b="1" dirty="0"/>
              <a:t>Pharmacy (MITRE)</a:t>
            </a:r>
          </a:p>
          <a:p>
            <a:r>
              <a:rPr lang="en-US" b="1" dirty="0"/>
              <a:t>Financial Management (WEX Health)</a:t>
            </a:r>
          </a:p>
          <a:p>
            <a:r>
              <a:rPr lang="en-US" b="1" dirty="0"/>
              <a:t>Member Management</a:t>
            </a:r>
          </a:p>
          <a:p>
            <a:pPr lvl="1"/>
            <a:r>
              <a:rPr lang="en-US" dirty="0"/>
              <a:t>Eligibility (West Virginia)</a:t>
            </a:r>
          </a:p>
          <a:p>
            <a:pPr lvl="1"/>
            <a:r>
              <a:rPr lang="en-US" dirty="0"/>
              <a:t>Enrollment</a:t>
            </a:r>
          </a:p>
          <a:p>
            <a:r>
              <a:rPr lang="en-US" b="1" dirty="0"/>
              <a:t>Third Party Liability</a:t>
            </a:r>
          </a:p>
          <a:p>
            <a:r>
              <a:rPr lang="en-US" b="1" dirty="0"/>
              <a:t>Case Management (Vermont)</a:t>
            </a:r>
          </a:p>
          <a:p>
            <a:pPr lvl="1"/>
            <a:r>
              <a:rPr lang="en-US" dirty="0"/>
              <a:t>Interaction with Eligibility &amp; Enrollment</a:t>
            </a:r>
          </a:p>
          <a:p>
            <a:r>
              <a:rPr lang="en-US" b="1" dirty="0"/>
              <a:t>Data Warehouse / Business Intelligence / Analytics (</a:t>
            </a:r>
            <a:r>
              <a:rPr lang="en-US" b="1" dirty="0" err="1"/>
              <a:t>Blu</a:t>
            </a:r>
            <a:r>
              <a:rPr lang="en-US" b="1" dirty="0"/>
              <a:t> Strategies, HTS, SIS)</a:t>
            </a:r>
          </a:p>
          <a:p>
            <a:r>
              <a:rPr lang="en-US" b="1" dirty="0"/>
              <a:t>Identity Management </a:t>
            </a:r>
          </a:p>
          <a:p>
            <a:r>
              <a:rPr lang="en-US" b="1" dirty="0"/>
              <a:t>Managed Care Enrollment Broker</a:t>
            </a:r>
          </a:p>
          <a:p>
            <a:r>
              <a:rPr lang="en-US" b="1" dirty="0"/>
              <a:t>Shared Services (MITRE)</a:t>
            </a:r>
          </a:p>
          <a:p>
            <a:pPr lvl="1"/>
            <a:r>
              <a:rPr lang="en-US" dirty="0"/>
              <a:t>Service registration, service discovery, messaging,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49340"/>
            <a:ext cx="27432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71221"/>
            <a:ext cx="312420" cy="3596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80" y="4267200"/>
            <a:ext cx="314806" cy="362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22" y="5678577"/>
            <a:ext cx="314806" cy="3623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8" y="2597746"/>
            <a:ext cx="312420" cy="3596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31544" y="2454403"/>
            <a:ext cx="1908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Service definitions</a:t>
            </a:r>
          </a:p>
          <a:p>
            <a:pPr algn="ctr"/>
            <a:r>
              <a:rPr lang="en-US" dirty="0"/>
              <a:t>actively being </a:t>
            </a:r>
          </a:p>
          <a:p>
            <a:pPr algn="ctr"/>
            <a:r>
              <a:rPr lang="en-US" dirty="0"/>
              <a:t>developed today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36251"/>
            <a:ext cx="312420" cy="3596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153" y="2661761"/>
            <a:ext cx="312420" cy="3596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77" y="2948517"/>
            <a:ext cx="312420" cy="3596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91" y="4821675"/>
            <a:ext cx="314806" cy="3623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3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Proposal for MESC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West Virginia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3B377-341B-0249-924C-81A5811DF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C63C-293D-AF42-9B4C-B65A02CB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 using ATOM and the API workbench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F9BF-57C0-DE4D-9699-DED8AD2AA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Vermont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99A20-FEB7-8546-8360-8DA7154D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733890"/>
            <a:ext cx="9956800" cy="475898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Like to have discussion for each of these started on GitHub issue tracker</a:t>
            </a:r>
          </a:p>
          <a:p>
            <a:pPr lvl="1"/>
            <a:r>
              <a:rPr lang="en-US" sz="2400" dirty="0">
                <a:hlinkClick r:id="rId3"/>
              </a:rPr>
              <a:t>https://github.com/MITA-Governance-Board/Poplin/issues</a:t>
            </a:r>
            <a:endParaRPr lang="en-US" sz="2400" dirty="0"/>
          </a:p>
          <a:p>
            <a:pPr marL="112712" indent="0">
              <a:buNone/>
            </a:pPr>
            <a:endParaRPr lang="en-US" sz="2400" dirty="0"/>
          </a:p>
          <a:p>
            <a:r>
              <a:rPr lang="en-US" sz="2400" dirty="0"/>
              <a:t>Review documents on Analytics Taxonomy and provide feedback</a:t>
            </a:r>
          </a:p>
          <a:p>
            <a:pPr lvl="1"/>
            <a:r>
              <a:rPr lang="en-US" dirty="0">
                <a:hlinkClick r:id="rId4"/>
              </a:rPr>
              <a:t>https://github.com/MITA-Governance-Board/Poplin/tree/master/service_definitions/analytics</a:t>
            </a:r>
            <a:endParaRPr lang="en-US" dirty="0"/>
          </a:p>
          <a:p>
            <a:pPr lvl="1"/>
            <a:r>
              <a:rPr lang="en-US" sz="1900" dirty="0"/>
              <a:t>Vote for Step 1 approval at March 2</a:t>
            </a:r>
            <a:r>
              <a:rPr lang="en-US" sz="1900" baseline="30000" dirty="0"/>
              <a:t>nd</a:t>
            </a:r>
            <a:r>
              <a:rPr lang="en-US" sz="1900" dirty="0"/>
              <a:t> meeting for wider distribution (Step 2).</a:t>
            </a:r>
          </a:p>
          <a:p>
            <a:pPr lvl="1"/>
            <a:endParaRPr lang="en-US" sz="2400" dirty="0"/>
          </a:p>
          <a:p>
            <a:r>
              <a:rPr lang="en-US" sz="2400" dirty="0"/>
              <a:t>Review documents on Member Billing and provide feedback</a:t>
            </a:r>
          </a:p>
          <a:p>
            <a:pPr lvl="1"/>
            <a:r>
              <a:rPr lang="en-US" sz="1900" dirty="0">
                <a:hlinkClick r:id="rId5"/>
              </a:rPr>
              <a:t>https://github.com/MITA-Governance-Board/Poplin/tree/master/service_definitions/financial_management</a:t>
            </a:r>
            <a:endParaRPr lang="en-US" sz="1900" dirty="0"/>
          </a:p>
          <a:p>
            <a:pPr lvl="1"/>
            <a:r>
              <a:rPr lang="en-US" sz="1900" dirty="0"/>
              <a:t>Vote for Step 1 approval at March 2</a:t>
            </a:r>
            <a:r>
              <a:rPr lang="en-US" sz="1900" baseline="30000" dirty="0"/>
              <a:t>nd</a:t>
            </a:r>
            <a:r>
              <a:rPr lang="en-US" sz="1900" dirty="0"/>
              <a:t> meeting for wider distribution (Step 2).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Review documents on Case Management and provide feedback</a:t>
            </a:r>
          </a:p>
          <a:p>
            <a:pPr lvl="1"/>
            <a:r>
              <a:rPr lang="en-US" dirty="0">
                <a:hlinkClick r:id="rId6"/>
              </a:rPr>
              <a:t>https://github.com/MITA-Governance-Board/Poplin/tree/master/service_definitions/case_management</a:t>
            </a:r>
            <a:endParaRPr lang="en-US" dirty="0"/>
          </a:p>
          <a:p>
            <a:pPr lvl="1"/>
            <a:r>
              <a:rPr lang="en-US" sz="1900" dirty="0"/>
              <a:t>Vote for Step 1 approval at March 9</a:t>
            </a:r>
            <a:r>
              <a:rPr lang="en-US" sz="1900" baseline="30000" dirty="0"/>
              <a:t>th</a:t>
            </a:r>
            <a:r>
              <a:rPr lang="en-US" sz="1900" dirty="0"/>
              <a:t> meeting for wider distribution (Step 2).</a:t>
            </a:r>
          </a:p>
          <a:p>
            <a:pPr marL="112712" indent="0"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C4ECD-DAC8-7A4C-BF56-97467B254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2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Poplin Standards Process: </a:t>
            </a:r>
            <a:br>
              <a:rPr lang="en-US" dirty="0"/>
            </a:br>
            <a:r>
              <a:rPr lang="en-US" dirty="0" err="1"/>
              <a:t>Appoved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/>
          <a:lstStyle/>
          <a:p>
            <a:r>
              <a:rPr lang="en-US" b="1" dirty="0"/>
              <a:t>Step 1 - Poplin Service Definition Proposal</a:t>
            </a:r>
          </a:p>
          <a:p>
            <a:pPr lvl="1"/>
            <a:r>
              <a:rPr lang="en-US" dirty="0"/>
              <a:t>Working group member creates service definition</a:t>
            </a:r>
          </a:p>
          <a:p>
            <a:pPr lvl="1"/>
            <a:r>
              <a:rPr lang="en-US" dirty="0"/>
              <a:t>Discussed and reviewed by Poplin Working Group</a:t>
            </a:r>
          </a:p>
          <a:p>
            <a:pPr lvl="1"/>
            <a:r>
              <a:rPr lang="en-US" dirty="0"/>
              <a:t>Build consensus and vote (for, against, abstentions)</a:t>
            </a:r>
          </a:p>
          <a:p>
            <a:pPr lvl="2"/>
            <a:r>
              <a:rPr lang="en-US" dirty="0"/>
              <a:t>67% super-majority to accept </a:t>
            </a:r>
          </a:p>
          <a:p>
            <a:r>
              <a:rPr lang="en-US" b="1" dirty="0"/>
              <a:t>Step 2 - Poplin Service Definition Draft</a:t>
            </a:r>
          </a:p>
          <a:p>
            <a:pPr lvl="1"/>
            <a:r>
              <a:rPr lang="en-US" dirty="0"/>
              <a:t>Publish on GitHub and socialize for comment</a:t>
            </a:r>
          </a:p>
          <a:p>
            <a:pPr lvl="1"/>
            <a:r>
              <a:rPr lang="en-US" dirty="0"/>
              <a:t>Integrate changes</a:t>
            </a:r>
          </a:p>
          <a:p>
            <a:pPr lvl="1"/>
            <a:r>
              <a:rPr lang="en-US" dirty="0"/>
              <a:t>Build consensus and vote </a:t>
            </a:r>
          </a:p>
          <a:p>
            <a:pPr lvl="2"/>
            <a:r>
              <a:rPr lang="en-US" dirty="0"/>
              <a:t>75% super-majority to accept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Quorum Requirement: 2/3</a:t>
            </a:r>
          </a:p>
        </p:txBody>
      </p:sp>
    </p:spTree>
    <p:extLst>
      <p:ext uri="{BB962C8B-B14F-4D97-AF65-F5344CB8AC3E}">
        <p14:creationId xmlns:p14="http://schemas.microsoft.com/office/powerpoint/2010/main" val="120041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062" y="737264"/>
            <a:ext cx="9956800" cy="712465"/>
          </a:xfrm>
        </p:spPr>
        <p:txBody>
          <a:bodyPr/>
          <a:lstStyle/>
          <a:p>
            <a:r>
              <a:rPr lang="en-US" dirty="0"/>
              <a:t>Status Roundtable - CNSI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062" y="1692276"/>
            <a:ext cx="9308208" cy="4800600"/>
          </a:xfrm>
        </p:spPr>
        <p:txBody>
          <a:bodyPr>
            <a:normAutofit/>
          </a:bodyPr>
          <a:lstStyle/>
          <a:p>
            <a:r>
              <a:rPr lang="en-US" b="1" dirty="0"/>
              <a:t>Last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This week:  </a:t>
            </a:r>
            <a:r>
              <a:rPr lang="en-US" dirty="0"/>
              <a:t>Unable to participate at the moment</a:t>
            </a:r>
          </a:p>
          <a:p>
            <a:r>
              <a:rPr lang="en-US" b="1" dirty="0"/>
              <a:t>Blockers?:  </a:t>
            </a:r>
            <a:r>
              <a:rPr lang="en-US" dirty="0"/>
              <a:t>Competing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0024" y="6518276"/>
            <a:ext cx="2438400" cy="365125"/>
          </a:xfrm>
        </p:spPr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3900" y="1851721"/>
            <a:ext cx="11852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62793" y="2814885"/>
            <a:ext cx="12423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58821" y="1981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12888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697358" y="1736210"/>
            <a:ext cx="12585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563113" y="1253452"/>
            <a:ext cx="13791972" cy="65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652390" y="1703656"/>
            <a:ext cx="138530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EE63CA-E377-8F49-8C92-B3D9D0E2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Poplin Standards Process</a:t>
            </a:r>
            <a:br>
              <a:rPr lang="en-US" dirty="0"/>
            </a:br>
            <a:r>
              <a:rPr lang="en-US" dirty="0"/>
              <a:t>Steps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828800"/>
            <a:ext cx="9956800" cy="456669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3 - Poplin Service Definition Implementation</a:t>
            </a:r>
          </a:p>
          <a:p>
            <a:pPr lvl="1"/>
            <a:r>
              <a:rPr lang="en-US" dirty="0"/>
              <a:t>Existence of at least one implementation service definition </a:t>
            </a:r>
          </a:p>
          <a:p>
            <a:pPr lvl="1"/>
            <a:r>
              <a:rPr lang="en-US" dirty="0"/>
              <a:t>Integrate feedback into service definition</a:t>
            </a:r>
          </a:p>
          <a:p>
            <a:pPr lvl="1"/>
            <a:r>
              <a:rPr lang="en-US" dirty="0"/>
              <a:t>Build consensus and vote </a:t>
            </a:r>
          </a:p>
          <a:p>
            <a:pPr lvl="2"/>
            <a:r>
              <a:rPr lang="en-US" dirty="0"/>
              <a:t>80% super-majority to accept</a:t>
            </a:r>
          </a:p>
          <a:p>
            <a:r>
              <a:rPr lang="en-US" b="1" dirty="0"/>
              <a:t>Step 4 - Poplin Service Definition Standard</a:t>
            </a:r>
          </a:p>
          <a:p>
            <a:pPr lvl="1"/>
            <a:r>
              <a:rPr lang="en-US" dirty="0"/>
              <a:t>Review success of implementations and service definition</a:t>
            </a:r>
          </a:p>
          <a:p>
            <a:pPr lvl="1"/>
            <a:r>
              <a:rPr lang="en-US" dirty="0"/>
              <a:t>Build consensus and vote on service definition becoming Poplin standard</a:t>
            </a:r>
          </a:p>
          <a:p>
            <a:pPr lvl="2"/>
            <a:r>
              <a:rPr lang="en-US" dirty="0"/>
              <a:t>85% super-majority to accept</a:t>
            </a:r>
          </a:p>
          <a:p>
            <a:r>
              <a:rPr lang="en-US" b="1" dirty="0"/>
              <a:t>Appeals</a:t>
            </a:r>
          </a:p>
          <a:p>
            <a:pPr lvl="1"/>
            <a:r>
              <a:rPr lang="en-US" dirty="0"/>
              <a:t>Must be submitted within two weeks of the decision</a:t>
            </a:r>
          </a:p>
          <a:p>
            <a:pPr lvl="1"/>
            <a:r>
              <a:rPr lang="en-US" dirty="0"/>
              <a:t>Appealer presents their case, working group votes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0" y="942368"/>
            <a:ext cx="291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Quorum Requirement: 2/3</a:t>
            </a:r>
          </a:p>
        </p:txBody>
      </p:sp>
    </p:spTree>
    <p:extLst>
      <p:ext uri="{BB962C8B-B14F-4D97-AF65-F5344CB8AC3E}">
        <p14:creationId xmlns:p14="http://schemas.microsoft.com/office/powerpoint/2010/main" val="199418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Poplin Standards Process</a:t>
            </a:r>
            <a:br>
              <a:rPr lang="en-US"/>
            </a:br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008" y="1981200"/>
            <a:ext cx="9956800" cy="3317330"/>
          </a:xfrm>
        </p:spPr>
        <p:txBody>
          <a:bodyPr/>
          <a:lstStyle/>
          <a:p>
            <a:r>
              <a:rPr lang="en-US" dirty="0"/>
              <a:t>Fair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100% consensus on process</a:t>
            </a:r>
          </a:p>
          <a:p>
            <a:r>
              <a:rPr lang="en-US" dirty="0"/>
              <a:t>Reviewable</a:t>
            </a:r>
          </a:p>
          <a:p>
            <a:r>
              <a:rPr lang="en-US" dirty="0"/>
              <a:t>Consistent with Poplin goals and principles</a:t>
            </a:r>
          </a:p>
          <a:p>
            <a:r>
              <a:rPr lang="en-US" b="1" dirty="0"/>
              <a:t>Results in service definitions that become standards</a:t>
            </a:r>
          </a:p>
          <a:p>
            <a:pPr lvl="1"/>
            <a:r>
              <a:rPr lang="en-US" dirty="0"/>
              <a:t>Broad adoption</a:t>
            </a:r>
          </a:p>
          <a:p>
            <a:pPr lvl="1"/>
            <a:r>
              <a:rPr lang="en-US" dirty="0"/>
              <a:t>Increasing maturity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88425"/>
            <a:ext cx="9956800" cy="4566694"/>
          </a:xfrm>
        </p:spPr>
        <p:txBody>
          <a:bodyPr>
            <a:normAutofit/>
          </a:bodyPr>
          <a:lstStyle/>
          <a:p>
            <a:r>
              <a:rPr lang="en-US" sz="2400"/>
              <a:t>Read the drafts &amp; contribute </a:t>
            </a:r>
          </a:p>
          <a:p>
            <a:r>
              <a:rPr lang="en-US" sz="2400"/>
              <a:t>Don’t be shy (but do not come on too strong)</a:t>
            </a:r>
          </a:p>
          <a:p>
            <a:r>
              <a:rPr lang="en-US" sz="2400"/>
              <a:t>Talk with (not just to) people</a:t>
            </a:r>
          </a:p>
          <a:p>
            <a:r>
              <a:rPr lang="en-US" sz="2400"/>
              <a:t>Treat everyone with respect, even if you disagree</a:t>
            </a:r>
          </a:p>
          <a:p>
            <a:r>
              <a:rPr lang="en-US" sz="2400"/>
              <a:t>Look for common ground</a:t>
            </a:r>
          </a:p>
          <a:p>
            <a:r>
              <a:rPr lang="en-US" sz="2400"/>
              <a:t>Don’t settle for second-rate discussion or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- MITRE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Last week:  </a:t>
            </a:r>
          </a:p>
          <a:p>
            <a:pPr lvl="1"/>
            <a:r>
              <a:rPr lang="en-US" dirty="0"/>
              <a:t>Have a list of proposed times for ONC presentation on Trust Exchange Framework.</a:t>
            </a:r>
          </a:p>
          <a:p>
            <a:pPr lvl="1"/>
            <a:r>
              <a:rPr lang="en-US" dirty="0"/>
              <a:t>Held meeting between members interested in analytics to determine future direction.  </a:t>
            </a:r>
          </a:p>
          <a:p>
            <a:pPr lvl="1"/>
            <a:r>
              <a:rPr lang="en-US" dirty="0"/>
              <a:t>Working on resource definitions and API specifications for the security shared service.</a:t>
            </a:r>
          </a:p>
          <a:p>
            <a:pPr lvl="1"/>
            <a:r>
              <a:rPr lang="en-US" dirty="0"/>
              <a:t>Continued to refine the service definition for the Pharmacy module.</a:t>
            </a:r>
          </a:p>
          <a:p>
            <a:pPr lvl="1"/>
            <a:r>
              <a:rPr lang="en-US" dirty="0"/>
              <a:t>Followed up with CAQH, CA Technologies, CSRA on Poplin membership</a:t>
            </a:r>
          </a:p>
          <a:p>
            <a:r>
              <a:rPr lang="en-US" b="1" dirty="0"/>
              <a:t>This week: </a:t>
            </a:r>
          </a:p>
          <a:p>
            <a:pPr lvl="1"/>
            <a:r>
              <a:rPr lang="en-US" dirty="0"/>
              <a:t>Side meeting on ONC Trust Exchange Framework</a:t>
            </a:r>
          </a:p>
          <a:p>
            <a:pPr lvl="1"/>
            <a:r>
              <a:rPr lang="en-US" dirty="0"/>
              <a:t>More discussions to nail down Poplin demonstration use case for MESC 2018 and incorporate feedback.</a:t>
            </a:r>
          </a:p>
          <a:p>
            <a:pPr lvl="1"/>
            <a:r>
              <a:rPr lang="en-US" dirty="0"/>
              <a:t>Complete business process models, object models for security shared service.</a:t>
            </a:r>
          </a:p>
          <a:p>
            <a:pPr lvl="1"/>
            <a:r>
              <a:rPr lang="en-US" dirty="0"/>
              <a:t>Obtain commitments, definitive functional area selections, and schedules from pending members.  </a:t>
            </a:r>
          </a:p>
          <a:p>
            <a:r>
              <a:rPr lang="en-US" b="1" dirty="0"/>
              <a:t>Blockers?: </a:t>
            </a:r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FB54-92A4-D045-957B-C01D2D04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Vermont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566694"/>
          </a:xfrm>
        </p:spPr>
        <p:txBody>
          <a:bodyPr>
            <a:normAutofit/>
          </a:bodyPr>
          <a:lstStyle/>
          <a:p>
            <a:r>
              <a:rPr lang="en-US" b="1" dirty="0"/>
              <a:t>Last week: Continuing to work on documentation and playing with API workbench within ATOM text editor, posted on GitHub</a:t>
            </a:r>
          </a:p>
          <a:p>
            <a:r>
              <a:rPr lang="en-US" b="1" dirty="0"/>
              <a:t>This week: Continuing on same</a:t>
            </a:r>
            <a:endParaRPr lang="en-US" dirty="0"/>
          </a:p>
          <a:p>
            <a:r>
              <a:rPr lang="en-US" b="1" dirty="0"/>
              <a:t>Blockers?: Time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90CDC-3B00-184B-B572-335FA74C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West Virginia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Last week: We created use case, eligibility use case work started</a:t>
            </a:r>
            <a:endParaRPr lang="en-US" dirty="0"/>
          </a:p>
          <a:p>
            <a:r>
              <a:rPr lang="en-US" b="1" dirty="0"/>
              <a:t>This week: Continue to work on both</a:t>
            </a:r>
          </a:p>
          <a:p>
            <a:r>
              <a:rPr lang="en-US" b="1" dirty="0"/>
              <a:t>Blockers?: None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E02BE-0768-4A45-B35A-608EAF37F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</a:t>
            </a:r>
            <a:r>
              <a:rPr lang="mr-IN"/>
              <a:t>–</a:t>
            </a:r>
            <a:r>
              <a:rPr lang="en-US"/>
              <a:t> WEX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Out much of last week</a:t>
            </a:r>
            <a:endParaRPr lang="en-US" dirty="0"/>
          </a:p>
          <a:p>
            <a:r>
              <a:rPr lang="en-US" b="1" dirty="0"/>
              <a:t>This week: Take feedback from presentations on payment services and update specifications.  Continue to work on remittance specification.</a:t>
            </a:r>
            <a:endParaRPr lang="en-US" dirty="0"/>
          </a:p>
          <a:p>
            <a:r>
              <a:rPr lang="en-US" b="1" dirty="0"/>
              <a:t>Blockers?: Other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C927-810F-4146-9D8D-3E3727D4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Roundtable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Blu</a:t>
            </a:r>
            <a:r>
              <a:rPr lang="en-US" dirty="0"/>
              <a:t>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Last week: </a:t>
            </a:r>
            <a:r>
              <a:rPr lang="en-US" dirty="0"/>
              <a:t> </a:t>
            </a:r>
          </a:p>
          <a:p>
            <a:r>
              <a:rPr lang="en-US" b="1" dirty="0"/>
              <a:t>This week:</a:t>
            </a:r>
          </a:p>
          <a:p>
            <a:r>
              <a:rPr lang="en-US" b="1" dirty="0"/>
              <a:t>Blockers?: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7D9B-437D-F542-891E-3F17D8C22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7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Roundtable - ONC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Last week:  </a:t>
            </a:r>
          </a:p>
          <a:p>
            <a:r>
              <a:rPr lang="en-US" b="1"/>
              <a:t>This week:</a:t>
            </a:r>
          </a:p>
          <a:p>
            <a:r>
              <a:rPr lang="en-US" b="1"/>
              <a:t>Blockers?: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9CA9-5B03-484D-8A39-35CD6DD6E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490" y="290680"/>
            <a:ext cx="4122245" cy="14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90E8-85FD-3A4F-AEFA-42C7DDD4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HealthTech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0B7D-674F-FD40-A4D5-901C9FC2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week:</a:t>
            </a:r>
          </a:p>
          <a:p>
            <a:r>
              <a:rPr lang="en-US" dirty="0"/>
              <a:t>This week:</a:t>
            </a:r>
          </a:p>
          <a:p>
            <a:r>
              <a:rPr lang="en-US" dirty="0"/>
              <a:t>Blockers: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89AEB-DF93-4C41-A5A4-C80071CB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151924</TotalTime>
  <Words>1099</Words>
  <Application>Microsoft Macintosh PowerPoint</Application>
  <PresentationFormat>Widescreen</PresentationFormat>
  <Paragraphs>236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Agenda</vt:lpstr>
      <vt:lpstr>Status Roundtable - CNSI</vt:lpstr>
      <vt:lpstr>Status Roundtable - MITRE</vt:lpstr>
      <vt:lpstr>Status Roundtable – Vermont</vt:lpstr>
      <vt:lpstr>Status Roundtable – West Virginia</vt:lpstr>
      <vt:lpstr>Status Roundtable – WEX Health</vt:lpstr>
      <vt:lpstr>Status Roundtable – Blu Strategies</vt:lpstr>
      <vt:lpstr>Status Roundtable - ONC</vt:lpstr>
      <vt:lpstr>HealthTech Solutions</vt:lpstr>
      <vt:lpstr>Social Interest Solutions</vt:lpstr>
      <vt:lpstr>KRM Associates</vt:lpstr>
      <vt:lpstr>Poplin Working Group Schedule</vt:lpstr>
      <vt:lpstr>Functional Areas Divide and Conquer Approach</vt:lpstr>
      <vt:lpstr>Use Case Proposal for MESC</vt:lpstr>
      <vt:lpstr>RAML using ATOM and the API workbench</vt:lpstr>
      <vt:lpstr>Upcoming Votes</vt:lpstr>
      <vt:lpstr>Backup Slides</vt:lpstr>
      <vt:lpstr>Poplin Standards Process:  Appoved </vt:lpstr>
      <vt:lpstr>Poplin Standards Process Steps</vt:lpstr>
      <vt:lpstr>Poplin Standards Process Steps (continued)</vt:lpstr>
      <vt:lpstr>Poplin Standards Process Goals</vt:lpstr>
      <vt:lpstr>Member Responsibilities</vt:lpstr>
    </vt:vector>
  </TitlesOfParts>
  <Company>The MITRE Corporation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2531</cp:revision>
  <cp:lastPrinted>2017-01-20T15:08:41Z</cp:lastPrinted>
  <dcterms:created xsi:type="dcterms:W3CDTF">2012-10-22T21:49:00Z</dcterms:created>
  <dcterms:modified xsi:type="dcterms:W3CDTF">2018-02-21T15:37:20Z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