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1"/>
  </p:notesMasterIdLst>
  <p:handoutMasterIdLst>
    <p:handoutMasterId r:id="rId22"/>
  </p:handoutMasterIdLst>
  <p:sldIdLst>
    <p:sldId id="330" r:id="rId6"/>
    <p:sldId id="343" r:id="rId7"/>
    <p:sldId id="344" r:id="rId8"/>
    <p:sldId id="367" r:id="rId9"/>
    <p:sldId id="366" r:id="rId10"/>
    <p:sldId id="378" r:id="rId11"/>
    <p:sldId id="382" r:id="rId12"/>
    <p:sldId id="407" r:id="rId13"/>
    <p:sldId id="405" r:id="rId14"/>
    <p:sldId id="406" r:id="rId15"/>
    <p:sldId id="384" r:id="rId16"/>
    <p:sldId id="410" r:id="rId17"/>
    <p:sldId id="401" r:id="rId18"/>
    <p:sldId id="408" r:id="rId19"/>
    <p:sldId id="409" r:id="rId20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60" autoAdjust="0"/>
    <p:restoredTop sz="87224" autoAdjust="0"/>
  </p:normalViewPr>
  <p:slideViewPr>
    <p:cSldViewPr>
      <p:cViewPr varScale="1">
        <p:scale>
          <a:sx n="197" d="100"/>
          <a:sy n="197" d="100"/>
        </p:scale>
        <p:origin x="1024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week: completed activity diagram for the four MITA modules,</a:t>
            </a:r>
            <a:r>
              <a:rPr lang="en-US" baseline="0" dirty="0"/>
              <a:t> started looking into object specifications working with class diagrams.  Need to address common way to produce object specifications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Next week: Continue to produce object specification for four modules</a:t>
            </a:r>
          </a:p>
          <a:p>
            <a:endParaRPr lang="en-US" baseline="0" dirty="0"/>
          </a:p>
          <a:p>
            <a:r>
              <a:rPr lang="en-US" baseline="0" dirty="0"/>
              <a:t>Blockers: Common way to specify objects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whill@mitre.or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A-Governance-Board/Poplin/issu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hub.com/MITA-Governance-Board/Poplin/tree/master/service_definitions/financial_management" TargetMode="External"/><Relationship Id="rId4" Type="http://schemas.openxmlformats.org/officeDocument/2006/relationships/hyperlink" Target="https://github.com/MITA-Governance-Board/Poplin/tree/master/service_definitions/analytic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  <a:p>
            <a:r>
              <a:rPr lang="en-US" dirty="0"/>
              <a:t>Status roundtable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C31-89D6-454B-989D-F69B406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Interest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483-D827-0F43-AD1E-1796F2D8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week: Sent comments to </a:t>
            </a:r>
            <a:r>
              <a:rPr lang="en-US" dirty="0" err="1"/>
              <a:t>Blu</a:t>
            </a:r>
            <a:r>
              <a:rPr lang="en-US" dirty="0"/>
              <a:t> Strategies</a:t>
            </a:r>
          </a:p>
          <a:p>
            <a:r>
              <a:rPr lang="en-US" dirty="0"/>
              <a:t>This week: Mini-call with other analytics members, work breakdown of analytics architecture</a:t>
            </a:r>
          </a:p>
          <a:p>
            <a:r>
              <a:rPr lang="en-US" dirty="0"/>
              <a:t>Blockers: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00F6-2E35-B64B-AA85-0E1363E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A83A-975E-A846-9841-A9A7FB1E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86457"/>
              </p:ext>
            </p:extLst>
          </p:nvPr>
        </p:nvGraphicFramePr>
        <p:xfrm>
          <a:off x="1600200" y="1077525"/>
          <a:ext cx="1021080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Service Taxonomy – Final 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7587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Management: State Plan Remittance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Poplin Reference Implementation v0.2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Security</a:t>
                      </a:r>
                      <a:r>
                        <a:rPr lang="en-US" sz="1400" baseline="0" dirty="0"/>
                        <a:t> Shared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16,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6808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30,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4133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March 30,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4450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30,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5969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Poplin Reference Implementation v0.3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</a:t>
                      </a:r>
                      <a:r>
                        <a:rPr lang="en-US" sz="1400" baseline="0" dirty="0"/>
                        <a:t> 30, 2018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Service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Pending analytic taxonomy strategy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KRM Associates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Third Party Liability Service Definitions –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5299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Enrollment Service Definitions - Draft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914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D4E6-5A96-1145-B889-80A31B7D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7C729-129A-3941-8AE8-C71A34D2F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 Presentation on Trust Exchange Framework</a:t>
            </a:r>
          </a:p>
          <a:p>
            <a:pPr lvl="1"/>
            <a:r>
              <a:rPr lang="en-US" dirty="0"/>
              <a:t>Today at 4-5pm EST</a:t>
            </a:r>
          </a:p>
          <a:p>
            <a:pPr lvl="1"/>
            <a:r>
              <a:rPr lang="en-US" dirty="0"/>
              <a:t>Contact me (</a:t>
            </a:r>
            <a:r>
              <a:rPr lang="en-US" dirty="0">
                <a:hlinkClick r:id="rId2"/>
              </a:rPr>
              <a:t>dwhill@mitre.org</a:t>
            </a:r>
            <a:r>
              <a:rPr lang="en-US" dirty="0"/>
              <a:t>) if you did not receive an invitation.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A67C0-FFCA-AB45-8355-2DBC07C2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733890"/>
            <a:ext cx="9956800" cy="47589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Like to have discussion for each of these started on GitHub issue tracker</a:t>
            </a:r>
          </a:p>
          <a:p>
            <a:pPr lvl="1"/>
            <a:r>
              <a:rPr lang="en-US" sz="2400" dirty="0">
                <a:hlinkClick r:id="rId3"/>
              </a:rPr>
              <a:t>https://github.com/MITA-Governance-Board/Poplin/issues</a:t>
            </a:r>
            <a:endParaRPr lang="en-US" sz="2400" dirty="0"/>
          </a:p>
          <a:p>
            <a:pPr marL="112712" indent="0">
              <a:buNone/>
            </a:pPr>
            <a:endParaRPr lang="en-US" sz="2400" dirty="0"/>
          </a:p>
          <a:p>
            <a:r>
              <a:rPr lang="en-US" sz="2400" dirty="0"/>
              <a:t>Review documents on Data Service Taxonomy and provide feedback</a:t>
            </a:r>
          </a:p>
          <a:p>
            <a:pPr lvl="1"/>
            <a:r>
              <a:rPr lang="en-US" dirty="0">
                <a:hlinkClick r:id="rId4"/>
              </a:rPr>
              <a:t>https://github.com/MITA-Governance-Board/Poplin/tree/master/service_definitions/analytics</a:t>
            </a:r>
            <a:endParaRPr lang="en-US" dirty="0"/>
          </a:p>
          <a:p>
            <a:pPr lvl="1"/>
            <a:r>
              <a:rPr lang="en-US" sz="1900" dirty="0"/>
              <a:t>Vote for Step 1 approval at March 2</a:t>
            </a:r>
            <a:r>
              <a:rPr lang="en-US" sz="1900" baseline="30000" dirty="0"/>
              <a:t>nd</a:t>
            </a:r>
            <a:r>
              <a:rPr lang="en-US" sz="1900" dirty="0"/>
              <a:t> meeting for wider distribution (Step 2).</a:t>
            </a:r>
          </a:p>
          <a:p>
            <a:pPr lvl="1"/>
            <a:endParaRPr lang="en-US" sz="2400" dirty="0"/>
          </a:p>
          <a:p>
            <a:r>
              <a:rPr lang="en-US" sz="2400" dirty="0"/>
              <a:t>Review documents on Member Billing and provide feedback</a:t>
            </a:r>
          </a:p>
          <a:p>
            <a:pPr lvl="1"/>
            <a:r>
              <a:rPr lang="en-US" sz="1900" dirty="0">
                <a:hlinkClick r:id="rId5"/>
              </a:rPr>
              <a:t>https://github.com/MITA-Governance-Board/Poplin/tree/master/service_definitions/financial_management</a:t>
            </a:r>
            <a:endParaRPr lang="en-US" sz="1900" dirty="0"/>
          </a:p>
          <a:p>
            <a:pPr lvl="1"/>
            <a:r>
              <a:rPr lang="en-US" sz="1900" dirty="0"/>
              <a:t>Vote for Step 1 approval at March 2</a:t>
            </a:r>
            <a:r>
              <a:rPr lang="en-US" sz="1900" baseline="30000" dirty="0"/>
              <a:t>nd</a:t>
            </a:r>
            <a:r>
              <a:rPr lang="en-US" sz="1900" dirty="0"/>
              <a:t> meeting for wider distribution (Step 2).</a:t>
            </a:r>
          </a:p>
          <a:p>
            <a:pPr marL="457200" lvl="1" indent="0">
              <a:buNone/>
            </a:pPr>
            <a:endParaRPr lang="en-US" sz="2400" dirty="0"/>
          </a:p>
          <a:p>
            <a:pPr marL="112712" indent="0">
              <a:buNone/>
            </a:pP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C4ECD-DAC8-7A4C-BF56-97467B254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E479-3D4A-4543-9FAD-E4257C77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Service Definition Refinements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AA9CF-F402-3644-801E-33F22ED28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Vermont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2D553-AED6-C84D-9CE7-E8435A8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8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1B5-920D-CC41-AEE0-3922A34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E02-0604-0042-9DDE-06A86D5E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7023-B147-F644-ACA7-C94177A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/>
              <a:t>Status Roundtable - CNSI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  <a:r>
              <a:rPr lang="en-US" dirty="0"/>
              <a:t>Unable to participate at the moment</a:t>
            </a:r>
          </a:p>
          <a:p>
            <a:r>
              <a:rPr lang="en-US" b="1" dirty="0"/>
              <a:t>This week:  </a:t>
            </a:r>
            <a:r>
              <a:rPr lang="en-US" dirty="0"/>
              <a:t>Unable to participate at the moment</a:t>
            </a:r>
          </a:p>
          <a:p>
            <a:r>
              <a:rPr lang="en-US" b="1" dirty="0"/>
              <a:t>Blockers?:  </a:t>
            </a:r>
            <a:r>
              <a:rPr lang="en-US" dirty="0"/>
              <a:t>Competing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12888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97358" y="1736210"/>
            <a:ext cx="12585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63113" y="1253452"/>
            <a:ext cx="13791972" cy="65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652390" y="1703656"/>
            <a:ext cx="13853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EE63CA-E377-8F49-8C92-B3D9D0E2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Scheduled ONC presentation on Trust Exchange Framework.</a:t>
            </a:r>
          </a:p>
          <a:p>
            <a:pPr lvl="1"/>
            <a:r>
              <a:rPr lang="en-US" dirty="0"/>
              <a:t>Presented Poplin update to the MITA Governance Board.</a:t>
            </a:r>
          </a:p>
          <a:p>
            <a:pPr lvl="1"/>
            <a:r>
              <a:rPr lang="en-US" dirty="0"/>
              <a:t>Reached out to MITA Governance Board Analytics Working Group about Poplin data services taxonomy.  </a:t>
            </a:r>
          </a:p>
          <a:p>
            <a:pPr lvl="1"/>
            <a:r>
              <a:rPr lang="en-US" dirty="0"/>
              <a:t>Finishing up resource definitions and API specifications for the security shared service.</a:t>
            </a:r>
          </a:p>
          <a:p>
            <a:pPr lvl="1"/>
            <a:r>
              <a:rPr lang="en-US" dirty="0"/>
              <a:t>Followed up with CAQH, CA Technologies, CSRA on Poplin membership.</a:t>
            </a:r>
          </a:p>
          <a:p>
            <a:pPr lvl="1"/>
            <a:r>
              <a:rPr lang="en-US" dirty="0"/>
              <a:t>Magellan has expressed interest in joining the Poplin Working Group.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Reach consensus on Poplin demonstration use case story for MESC 2018.</a:t>
            </a:r>
          </a:p>
          <a:p>
            <a:pPr lvl="1"/>
            <a:r>
              <a:rPr lang="en-US" dirty="0"/>
              <a:t>Complete service definition draft for security shared service.</a:t>
            </a:r>
          </a:p>
          <a:p>
            <a:pPr lvl="1"/>
            <a:r>
              <a:rPr lang="en-US" dirty="0"/>
              <a:t>Reference implementation v0.2.</a:t>
            </a:r>
          </a:p>
          <a:p>
            <a:pPr lvl="1"/>
            <a:r>
              <a:rPr lang="en-US" dirty="0"/>
              <a:t>Obtain commitments, definitive functional area selections, and schedules from pending members.  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Working on case management service definitions.  Working on format that works for everyone.</a:t>
            </a:r>
          </a:p>
          <a:p>
            <a:r>
              <a:rPr lang="en-US" b="1" dirty="0"/>
              <a:t>This week: </a:t>
            </a:r>
            <a:r>
              <a:rPr lang="en-US" dirty="0"/>
              <a:t>Continue that work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West Virginia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Contact OH, VA on use case.  Working on updating use case, started working on components of the service definitions</a:t>
            </a:r>
          </a:p>
          <a:p>
            <a:r>
              <a:rPr lang="en-US" b="1" dirty="0"/>
              <a:t>This week: </a:t>
            </a:r>
            <a:r>
              <a:rPr lang="en-US" dirty="0"/>
              <a:t>Continue with same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E02BE-0768-4A45-B35A-608EAF37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WEX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 </a:t>
            </a:r>
          </a:p>
          <a:p>
            <a:r>
              <a:rPr lang="en-US" b="1" dirty="0"/>
              <a:t>Blockers: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4C927-810F-4146-9D8D-3E3727D4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Blu</a:t>
            </a:r>
            <a:r>
              <a:rPr lang="en-US" dirty="0"/>
              <a:t>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Received feedback on Data Services Taxonomy </a:t>
            </a:r>
          </a:p>
          <a:p>
            <a:r>
              <a:rPr lang="en-US" b="1" dirty="0"/>
              <a:t>This week: </a:t>
            </a:r>
            <a:r>
              <a:rPr lang="en-US" dirty="0"/>
              <a:t>Setup a mini-call with the other teams working on data analytics to discuss the taxonomy</a:t>
            </a:r>
            <a:endParaRPr lang="en-US" b="1" dirty="0"/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7D9B-437D-F542-891E-3F17D8C22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7EBF-2258-3B4C-A8DE-F101618A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KRM Associates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181C-0802-7448-9474-6A0C5274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week: Started mapping out the statutes and are mapping out the process.</a:t>
            </a:r>
          </a:p>
          <a:p>
            <a:r>
              <a:rPr lang="en-US" dirty="0"/>
              <a:t>This week: Continuing same.</a:t>
            </a:r>
          </a:p>
          <a:p>
            <a:r>
              <a:rPr lang="en-US" dirty="0"/>
              <a:t>Blockers: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91973-D074-EA46-B060-D96B8D58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9423C-DB8C-884F-B35A-D89272231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0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90E8-85FD-3A4F-AEFA-42C7DDD4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HealthTech</a:t>
            </a:r>
            <a:r>
              <a:rPr lang="en-US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0B7D-674F-FD40-A4D5-901C9FC2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week:</a:t>
            </a:r>
          </a:p>
          <a:p>
            <a:r>
              <a:rPr lang="en-US" dirty="0"/>
              <a:t>This week:</a:t>
            </a:r>
          </a:p>
          <a:p>
            <a:r>
              <a:rPr lang="en-US" dirty="0"/>
              <a:t>Blockers: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89AEB-DF93-4C41-A5A4-C80071CB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E1CB-D2F5-D14D-94BB-2CA31345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158033</TotalTime>
  <Words>701</Words>
  <Application>Microsoft Macintosh PowerPoint</Application>
  <PresentationFormat>Widescreen</PresentationFormat>
  <Paragraphs>149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Status Roundtable - CNSI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</vt:lpstr>
      <vt:lpstr>KRM Associates</vt:lpstr>
      <vt:lpstr>HealthTech Solutions</vt:lpstr>
      <vt:lpstr>Social Interest Solutions</vt:lpstr>
      <vt:lpstr>Poplin Working Group Schedule</vt:lpstr>
      <vt:lpstr>Reminder</vt:lpstr>
      <vt:lpstr>Upcoming Votes</vt:lpstr>
      <vt:lpstr>Potential Service Definition Refinements</vt:lpstr>
      <vt:lpstr>Open Discussion</vt:lpstr>
    </vt:vector>
  </TitlesOfParts>
  <Company>The MITRE Corporation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2551</cp:revision>
  <cp:lastPrinted>2017-01-20T15:08:41Z</cp:lastPrinted>
  <dcterms:created xsi:type="dcterms:W3CDTF">2012-10-22T21:49:00Z</dcterms:created>
  <dcterms:modified xsi:type="dcterms:W3CDTF">2018-02-27T21:20:07Z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