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4"/>
  </p:notesMasterIdLst>
  <p:handoutMasterIdLst>
    <p:handoutMasterId r:id="rId25"/>
  </p:handoutMasterIdLst>
  <p:sldIdLst>
    <p:sldId id="330" r:id="rId6"/>
    <p:sldId id="411" r:id="rId7"/>
    <p:sldId id="344" r:id="rId8"/>
    <p:sldId id="367" r:id="rId9"/>
    <p:sldId id="366" r:id="rId10"/>
    <p:sldId id="378" r:id="rId11"/>
    <p:sldId id="382" r:id="rId12"/>
    <p:sldId id="407" r:id="rId13"/>
    <p:sldId id="405" r:id="rId14"/>
    <p:sldId id="406" r:id="rId15"/>
    <p:sldId id="413" r:id="rId16"/>
    <p:sldId id="343" r:id="rId17"/>
    <p:sldId id="412" r:id="rId18"/>
    <p:sldId id="384" r:id="rId19"/>
    <p:sldId id="410" r:id="rId20"/>
    <p:sldId id="401" r:id="rId21"/>
    <p:sldId id="408" r:id="rId22"/>
    <p:sldId id="409" r:id="rId2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7226" autoAdjust="0"/>
  </p:normalViewPr>
  <p:slideViewPr>
    <p:cSldViewPr>
      <p:cViewPr>
        <p:scale>
          <a:sx n="81" d="100"/>
          <a:sy n="81" d="100"/>
        </p:scale>
        <p:origin x="1672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completed activity diagram for the four MITA modules,</a:t>
            </a:r>
            <a:r>
              <a:rPr lang="en-US" baseline="0" dirty="0"/>
              <a:t> started looking into object specifications working with class diagrams.  Need to address common way to produce object specifications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Next week: Continue to produce object specification for four modules</a:t>
            </a:r>
          </a:p>
          <a:p>
            <a:endParaRPr lang="en-US" baseline="0" dirty="0"/>
          </a:p>
          <a:p>
            <a:r>
              <a:rPr lang="en-US" baseline="0" dirty="0"/>
              <a:t>Blockers: Common way to specify objects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issu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MITA-Governance-Board/Poplin/tree/master/service_definitions/financial_management" TargetMode="External"/><Relationship Id="rId4" Type="http://schemas.openxmlformats.org/officeDocument/2006/relationships/hyperlink" Target="https://github.com/MITA-Governance-Board/Poplin/tree/master/service_definitions/analytic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ONC Trust Exchange Framework</a:t>
            </a:r>
          </a:p>
          <a:p>
            <a:r>
              <a:rPr lang="en-US" dirty="0"/>
              <a:t>Upcoming Votes 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/>
              <a:t>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Sent comments to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  <a:p>
            <a:r>
              <a:rPr lang="en-US" dirty="0"/>
              <a:t>This week: Mini-call with other analytics members, work breakdown of analytics architecture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CSRA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</a:t>
            </a:r>
          </a:p>
          <a:p>
            <a:r>
              <a:rPr lang="en-US" dirty="0"/>
              <a:t>This week:</a:t>
            </a:r>
          </a:p>
          <a:p>
            <a:r>
              <a:rPr lang="en-US" dirty="0"/>
              <a:t>Blockers: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/>
              <a:t>Status Roundtable - CNSI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This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Blockers?:  </a:t>
            </a:r>
            <a:r>
              <a:rPr lang="en-US" dirty="0"/>
              <a:t>Competing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EE63CA-E377-8F49-8C92-B3D9D0E2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04375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25401"/>
              </p:ext>
            </p:extLst>
          </p:nvPr>
        </p:nvGraphicFramePr>
        <p:xfrm>
          <a:off x="1600201" y="1307521"/>
          <a:ext cx="103631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54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Provider Management: </a:t>
                      </a:r>
                      <a:r>
                        <a:rPr lang="en-US" sz="1600" b="0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3997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871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45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0690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83215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Member Management: </a:t>
                      </a:r>
                      <a:r>
                        <a:rPr lang="en-US" sz="1600" b="0" dirty="0"/>
                        <a:t>Eligibility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6998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KRM Associates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47678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3042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7021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CSRA?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68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87024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Shared Services: </a:t>
                      </a:r>
                    </a:p>
                    <a:p>
                      <a:r>
                        <a:rPr lang="en-US" sz="1600" b="1" dirty="0"/>
                        <a:t>    </a:t>
                      </a:r>
                      <a:r>
                        <a:rPr lang="en-US" sz="16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0240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029593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715393"/>
            <a:ext cx="222738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3048000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010793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391793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BC1285-EB93-5240-B67F-2F20E25F6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1993"/>
            <a:ext cx="222738" cy="256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E8184A-13CC-C440-A5F6-A61C849EA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76997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10898"/>
              </p:ext>
            </p:extLst>
          </p:nvPr>
        </p:nvGraphicFramePr>
        <p:xfrm>
          <a:off x="1600200" y="1077525"/>
          <a:ext cx="10210802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7587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  <a:r>
                        <a:rPr lang="en-US" sz="1400" baseline="0" dirty="0"/>
                        <a:t> Shared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755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16,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680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  <a:r>
                        <a:rPr lang="en-US" sz="1400" baseline="0" dirty="0"/>
                        <a:t> 30, 2018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Third Party Liability Service Definitions –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5299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New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Enrollment Service Definitions - Draft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1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D4E6-5A96-1145-B889-80A31B7D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 Trust Exchange Framework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C729-129A-3941-8AE8-C71A34D2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comments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67C0-FFCA-AB45-8355-2DBC07C2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733890"/>
            <a:ext cx="9956800" cy="47589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Like to have discussion for each of these started on GitHub issue tracker</a:t>
            </a:r>
          </a:p>
          <a:p>
            <a:pPr lvl="1"/>
            <a:r>
              <a:rPr lang="en-US" sz="2400" dirty="0">
                <a:hlinkClick r:id="rId3"/>
              </a:rPr>
              <a:t>https://github.com/MITA-Governance-Board/Poplin/issues</a:t>
            </a:r>
            <a:endParaRPr lang="en-US" sz="2400" dirty="0"/>
          </a:p>
          <a:p>
            <a:pPr marL="112712" indent="0">
              <a:buNone/>
            </a:pPr>
            <a:endParaRPr lang="en-US" sz="2400" dirty="0"/>
          </a:p>
          <a:p>
            <a:r>
              <a:rPr lang="en-US" sz="2400" dirty="0"/>
              <a:t>Review documents on Data Service Taxonomy and provide feedback</a:t>
            </a:r>
          </a:p>
          <a:p>
            <a:pPr lvl="1"/>
            <a:r>
              <a:rPr lang="en-US" dirty="0">
                <a:hlinkClick r:id="rId4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</a:t>
            </a:r>
            <a:r>
              <a:rPr lang="en-US" sz="1900" strike="sngStrike" dirty="0"/>
              <a:t>March 2</a:t>
            </a:r>
            <a:r>
              <a:rPr lang="en-US" sz="1900" strike="sngStrike" baseline="30000" dirty="0"/>
              <a:t>nd</a:t>
            </a:r>
            <a:r>
              <a:rPr lang="en-US" sz="1900" strike="sngStrike" dirty="0"/>
              <a:t> </a:t>
            </a:r>
            <a:r>
              <a:rPr lang="en-US" sz="1900" dirty="0"/>
              <a:t>meeting for wider distribution (Step 2).</a:t>
            </a:r>
          </a:p>
          <a:p>
            <a:pPr lvl="1"/>
            <a:endParaRPr lang="en-US" sz="2400" dirty="0"/>
          </a:p>
          <a:p>
            <a:r>
              <a:rPr lang="en-US" sz="2400" dirty="0"/>
              <a:t>Review documents on Member Billing and provide feedback</a:t>
            </a:r>
          </a:p>
          <a:p>
            <a:pPr lvl="1"/>
            <a:r>
              <a:rPr lang="en-US" sz="1900" dirty="0">
                <a:hlinkClick r:id="rId5"/>
              </a:rPr>
              <a:t>https://github.com/MITA-Governance-Board/Poplin/tree/master/service_definitions/financial_management</a:t>
            </a:r>
            <a:endParaRPr lang="en-US" sz="1900" dirty="0"/>
          </a:p>
          <a:p>
            <a:pPr lvl="1"/>
            <a:r>
              <a:rPr lang="en-US" sz="1900" dirty="0"/>
              <a:t>Vote for Step 1 approval at </a:t>
            </a:r>
            <a:r>
              <a:rPr lang="en-US" sz="1900" strike="sngStrike" dirty="0"/>
              <a:t>March 2</a:t>
            </a:r>
            <a:r>
              <a:rPr lang="en-US" sz="1900" strike="sngStrike" baseline="30000" dirty="0"/>
              <a:t>nd</a:t>
            </a:r>
            <a:r>
              <a:rPr lang="en-US" sz="1900" strike="sngStrike" dirty="0"/>
              <a:t> </a:t>
            </a:r>
            <a:r>
              <a:rPr lang="en-US" sz="1900" dirty="0"/>
              <a:t>meeting for wider distribution (Step 2).</a:t>
            </a:r>
          </a:p>
          <a:p>
            <a:pPr marL="457200" lvl="1" indent="0">
              <a:buNone/>
            </a:pPr>
            <a:endParaRPr lang="en-US" sz="2400" dirty="0"/>
          </a:p>
          <a:p>
            <a:pPr marL="112712" indent="0"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E479-3D4A-4543-9FAD-E4257C7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Service Definition Refinements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A9CF-F402-3644-801E-33F22ED28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Vermont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D553-AED6-C84D-9CE7-E8435A8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30260"/>
              </p:ext>
            </p:extLst>
          </p:nvPr>
        </p:nvGraphicFramePr>
        <p:xfrm>
          <a:off x="1828800" y="1467848"/>
          <a:ext cx="9753600" cy="502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8164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Blu</a:t>
                      </a:r>
                      <a:r>
                        <a:rPr lang="en-US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25180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HealthTech</a:t>
                      </a:r>
                      <a:r>
                        <a:rPr lang="en-US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32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ONC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1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Scheduled ONC presentation on Trust Exchange Framework.</a:t>
            </a:r>
          </a:p>
          <a:p>
            <a:pPr lvl="1"/>
            <a:r>
              <a:rPr lang="en-US" dirty="0"/>
              <a:t>Presented Poplin update to the MITA Governance Board.</a:t>
            </a:r>
          </a:p>
          <a:p>
            <a:pPr lvl="1"/>
            <a:r>
              <a:rPr lang="en-US" dirty="0"/>
              <a:t>Reached out to MITA Governance Board Analytics Working Group about Poplin data services taxonomy.  </a:t>
            </a:r>
          </a:p>
          <a:p>
            <a:pPr lvl="1"/>
            <a:r>
              <a:rPr lang="en-US" dirty="0"/>
              <a:t>Finishing up resource definitions and API specifications for the security shared service.</a:t>
            </a:r>
          </a:p>
          <a:p>
            <a:pPr lvl="1"/>
            <a:r>
              <a:rPr lang="en-US" dirty="0"/>
              <a:t>Followed up with CAQH, CA Technologies, CSRA on Poplin membership.</a:t>
            </a:r>
          </a:p>
          <a:p>
            <a:pPr lvl="1"/>
            <a:r>
              <a:rPr lang="en-US" dirty="0"/>
              <a:t>Magellan has expressed interest in joining the Poplin Working Group.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Reach consensus on Poplin demonstration use case story for MESC 2018.</a:t>
            </a:r>
          </a:p>
          <a:p>
            <a:pPr lvl="1"/>
            <a:r>
              <a:rPr lang="en-US" dirty="0"/>
              <a:t>Complete service definition draft for security shared service.</a:t>
            </a:r>
          </a:p>
          <a:p>
            <a:pPr lvl="1"/>
            <a:r>
              <a:rPr lang="en-US" dirty="0"/>
              <a:t>Reference implementation v0.2.</a:t>
            </a:r>
          </a:p>
          <a:p>
            <a:pPr lvl="1"/>
            <a:r>
              <a:rPr lang="en-US" dirty="0"/>
              <a:t>Obtain commitments, definitive functional area selections, and schedules from pending members.  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Working on case management service definitions.  Working on format that works for everyone.</a:t>
            </a:r>
          </a:p>
          <a:p>
            <a:r>
              <a:rPr lang="en-US" b="1" dirty="0"/>
              <a:t>This week: </a:t>
            </a:r>
            <a:r>
              <a:rPr lang="en-US" dirty="0"/>
              <a:t>Continue that work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Contact OH, VA on use case.  Working on updating use case, started working on components of the service definitions</a:t>
            </a:r>
          </a:p>
          <a:p>
            <a:r>
              <a:rPr lang="en-US" b="1" dirty="0"/>
              <a:t>This week: </a:t>
            </a:r>
            <a:r>
              <a:rPr lang="en-US" dirty="0"/>
              <a:t>Continue with same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Received feedback on Data Services Taxonomy </a:t>
            </a:r>
          </a:p>
          <a:p>
            <a:r>
              <a:rPr lang="en-US" b="1" dirty="0"/>
              <a:t>This week: </a:t>
            </a:r>
            <a:r>
              <a:rPr lang="en-US" dirty="0"/>
              <a:t>Setup a mini-call with the other teams working on data analytics to discuss the taxonomy</a:t>
            </a:r>
            <a:endParaRPr lang="en-US" b="1" dirty="0"/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7EBF-2258-3B4C-A8DE-F101618A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KRM Associates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181C-0802-7448-9474-6A0C527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Started mapping out the statutes and are mapping out the process.</a:t>
            </a:r>
          </a:p>
          <a:p>
            <a:r>
              <a:rPr lang="en-US" dirty="0"/>
              <a:t>This week: Continuing same.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1973-D074-EA46-B060-D96B8D5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423C-DB8C-884F-B35A-D8927223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</a:t>
            </a:r>
          </a:p>
          <a:p>
            <a:r>
              <a:rPr lang="en-US" dirty="0"/>
              <a:t>This week:</a:t>
            </a:r>
          </a:p>
          <a:p>
            <a:r>
              <a:rPr lang="en-US" dirty="0"/>
              <a:t>Blockers: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158051</TotalTime>
  <Words>818</Words>
  <Application>Microsoft Macintosh PowerPoint</Application>
  <PresentationFormat>Widescreen</PresentationFormat>
  <Paragraphs>208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- KRM Associates</vt:lpstr>
      <vt:lpstr>Status Roundtable –  HealthTech Solutions</vt:lpstr>
      <vt:lpstr>Status Roundtable –  Social Interest Solutions</vt:lpstr>
      <vt:lpstr>Status Roundtable - CSRA</vt:lpstr>
      <vt:lpstr>Status Roundtable - CNSI</vt:lpstr>
      <vt:lpstr>Functional Areas Divide and Conquer Approach</vt:lpstr>
      <vt:lpstr>Poplin Working Group Schedule</vt:lpstr>
      <vt:lpstr>ONC Trust Exchange Framework Presentation</vt:lpstr>
      <vt:lpstr>Upcoming Votes</vt:lpstr>
      <vt:lpstr>Potential Service Definition Refinements</vt:lpstr>
      <vt:lpstr>Open Discussion</vt:lpstr>
    </vt:vector>
  </TitlesOfParts>
  <Company>The MITRE Corporation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2553</cp:revision>
  <cp:lastPrinted>2017-01-20T15:08:41Z</cp:lastPrinted>
  <dcterms:created xsi:type="dcterms:W3CDTF">2012-10-22T21:49:00Z</dcterms:created>
  <dcterms:modified xsi:type="dcterms:W3CDTF">2018-03-02T16:44:17Z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