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2"/>
  </p:notesMasterIdLst>
  <p:handoutMasterIdLst>
    <p:handoutMasterId r:id="rId23"/>
  </p:handoutMasterIdLst>
  <p:sldIdLst>
    <p:sldId id="330" r:id="rId6"/>
    <p:sldId id="411" r:id="rId7"/>
    <p:sldId id="344" r:id="rId8"/>
    <p:sldId id="367" r:id="rId9"/>
    <p:sldId id="366" r:id="rId10"/>
    <p:sldId id="378" r:id="rId11"/>
    <p:sldId id="382" r:id="rId12"/>
    <p:sldId id="407" r:id="rId13"/>
    <p:sldId id="405" r:id="rId14"/>
    <p:sldId id="406" r:id="rId15"/>
    <p:sldId id="413" r:id="rId16"/>
    <p:sldId id="412" r:id="rId17"/>
    <p:sldId id="384" r:id="rId18"/>
    <p:sldId id="401" r:id="rId19"/>
    <p:sldId id="408" r:id="rId20"/>
    <p:sldId id="409" r:id="rId21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7225" autoAdjust="0"/>
  </p:normalViewPr>
  <p:slideViewPr>
    <p:cSldViewPr>
      <p:cViewPr varScale="1">
        <p:scale>
          <a:sx n="191" d="100"/>
          <a:sy n="191" d="100"/>
        </p:scale>
        <p:origin x="768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8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A-Governance-Board/Poplin/issu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github.com/MITA-Governance-Board/Poplin/tree/master/service_definitions/analytic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  <a:p>
            <a:r>
              <a:rPr lang="en-US" dirty="0"/>
              <a:t>Status roundtable</a:t>
            </a:r>
          </a:p>
          <a:p>
            <a:r>
              <a:rPr lang="en-US" dirty="0"/>
              <a:t>Functional Area Review</a:t>
            </a:r>
          </a:p>
          <a:p>
            <a:r>
              <a:rPr lang="en-US" dirty="0"/>
              <a:t>Schedule review</a:t>
            </a:r>
          </a:p>
          <a:p>
            <a:r>
              <a:rPr lang="en-US" dirty="0"/>
              <a:t>OAuth2 and OpenID Connect</a:t>
            </a:r>
          </a:p>
          <a:p>
            <a:r>
              <a:rPr lang="en-US" dirty="0"/>
              <a:t>Open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0A81-FDCD-B841-98BD-87A215B9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C31-89D6-454B-989D-F69B4063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Status Roundtable – </a:t>
            </a:r>
            <a:br>
              <a:rPr lang="en-US" dirty="0"/>
            </a:br>
            <a:r>
              <a:rPr lang="en-US" dirty="0"/>
              <a:t>Social Interest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E483-D827-0F43-AD1E-1796F2D8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week: Sent comments to </a:t>
            </a:r>
            <a:r>
              <a:rPr lang="en-US" dirty="0" err="1"/>
              <a:t>Blu</a:t>
            </a:r>
            <a:r>
              <a:rPr lang="en-US" dirty="0"/>
              <a:t> Strategies</a:t>
            </a:r>
          </a:p>
          <a:p>
            <a:r>
              <a:rPr lang="en-US" dirty="0"/>
              <a:t>This week: Mini-call with other analytics members, work breakdown of analytics architecture</a:t>
            </a:r>
          </a:p>
          <a:p>
            <a:r>
              <a:rPr lang="en-US" dirty="0"/>
              <a:t>Blockers: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00F6-2E35-B64B-AA85-0E1363E0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A83A-975E-A846-9841-A9A7FB1E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7C4-753E-4C40-9202-00B2AE16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CSRA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6067-A3AA-354E-B118-209C4BDC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week: still getting organized</a:t>
            </a:r>
          </a:p>
          <a:p>
            <a:r>
              <a:rPr lang="en-US" dirty="0"/>
              <a:t>This week:</a:t>
            </a:r>
          </a:p>
          <a:p>
            <a:r>
              <a:rPr lang="en-US" dirty="0"/>
              <a:t>Blockers: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7514-2B0E-984D-B72C-513D8051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CCB28-B15F-D143-B6AB-28986849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6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81972"/>
            <a:ext cx="9923250" cy="1371600"/>
          </a:xfrm>
        </p:spPr>
        <p:txBody>
          <a:bodyPr/>
          <a:lstStyle/>
          <a:p>
            <a:r>
              <a:rPr lang="en-US" b="1" dirty="0"/>
              <a:t>Functional Areas</a:t>
            </a:r>
            <a:br>
              <a:rPr lang="en-US" b="1" dirty="0"/>
            </a:br>
            <a:r>
              <a:rPr lang="en-US" sz="2000" b="1" dirty="0"/>
              <a:t>Divide and Conquer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49340"/>
            <a:ext cx="27432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404375"/>
            <a:ext cx="2728894" cy="92679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B98B8F-DB2A-A249-86B9-26BFC88F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45340"/>
              </p:ext>
            </p:extLst>
          </p:nvPr>
        </p:nvGraphicFramePr>
        <p:xfrm>
          <a:off x="1600201" y="1307521"/>
          <a:ext cx="1036319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257">
                  <a:extLst>
                    <a:ext uri="{9D8B030D-6E8A-4147-A177-3AD203B41FA5}">
                      <a16:colId xmlns:a16="http://schemas.microsoft.com/office/drawing/2014/main" val="2816381950"/>
                    </a:ext>
                  </a:extLst>
                </a:gridCol>
                <a:gridCol w="1184943">
                  <a:extLst>
                    <a:ext uri="{9D8B030D-6E8A-4147-A177-3AD203B41FA5}">
                      <a16:colId xmlns:a16="http://schemas.microsoft.com/office/drawing/2014/main" val="894886867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1655700840"/>
                    </a:ext>
                  </a:extLst>
                </a:gridCol>
              </a:tblGrid>
              <a:tr h="354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54423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Provider Management: </a:t>
                      </a:r>
                      <a:r>
                        <a:rPr lang="en-US" sz="1600" b="0" dirty="0"/>
                        <a:t>Screening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43997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dirty="0"/>
                        <a:t>   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CNSI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38712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 CSRA to help break into subareas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60451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Pharmacy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06909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Financial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WEX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83215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Member Management: </a:t>
                      </a:r>
                      <a:r>
                        <a:rPr lang="en-US" sz="1600" b="0" dirty="0"/>
                        <a:t>Eligibility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West Virginia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269981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dirty="0"/>
                        <a:t>   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63542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Third Party 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KRM Associates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847678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Case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93042"/>
                  </a:ext>
                </a:extLst>
              </a:tr>
              <a:tr h="561239">
                <a:tc>
                  <a:txBody>
                    <a:bodyPr/>
                    <a:lstStyle/>
                    <a:p>
                      <a:r>
                        <a:rPr lang="en-US" sz="1600" b="1" dirty="0"/>
                        <a:t>Data Warehouse / Business Intelligence /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 Strategies, Social Interest Solutions, HealthTech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70219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Identity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CSRA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5689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Managed Care Enrollment 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87024"/>
                  </a:ext>
                </a:extLst>
              </a:tr>
              <a:tr h="561239">
                <a:tc>
                  <a:txBody>
                    <a:bodyPr/>
                    <a:lstStyle/>
                    <a:p>
                      <a:r>
                        <a:rPr lang="en-US" sz="1600" b="1" dirty="0"/>
                        <a:t>Shared Services: </a:t>
                      </a:r>
                    </a:p>
                    <a:p>
                      <a:r>
                        <a:rPr lang="en-US" sz="1600" b="1" dirty="0"/>
                        <a:t>    </a:t>
                      </a:r>
                      <a:r>
                        <a:rPr lang="en-US" sz="1600" dirty="0"/>
                        <a:t>Messaging, Registration/Discovery,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02408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D1C5A34B-6E27-8540-8E69-30816E49D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2029593"/>
            <a:ext cx="222738" cy="256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987A63-F0AA-F04D-8A1E-E3E40C46D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2715393"/>
            <a:ext cx="222738" cy="256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6475BE-33DE-9648-94F5-0AB64FFA9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3048000"/>
            <a:ext cx="222738" cy="256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DA3378-91BC-0C47-93CE-8686A414E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4010793"/>
            <a:ext cx="222738" cy="256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232212-422B-D440-A132-E035E3C72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4391793"/>
            <a:ext cx="222738" cy="256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13A189-C207-A940-884F-65FDB3B21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724400"/>
            <a:ext cx="222738" cy="256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BC1285-EB93-5240-B67F-2F20E25F6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1993"/>
            <a:ext cx="222738" cy="256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4E8184A-13CC-C440-A5F6-A61C849EA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376997"/>
            <a:ext cx="222738" cy="256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6219D7-6EC6-A448-B2FE-181E0B66C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294939"/>
            <a:ext cx="222738" cy="2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/>
              <a:t>Poplin Working Group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83242"/>
              </p:ext>
            </p:extLst>
          </p:nvPr>
        </p:nvGraphicFramePr>
        <p:xfrm>
          <a:off x="1600200" y="1077525"/>
          <a:ext cx="1021080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0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 Management: State Plan Remittance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2,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Security</a:t>
                      </a:r>
                      <a:r>
                        <a:rPr lang="en-US" sz="1400" baseline="0" dirty="0"/>
                        <a:t> Shared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755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16,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6808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Service Taxonomy – Final 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March 23, 2018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7455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Client/Member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30,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4133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Service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March 30,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4450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and Enrollment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30,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5969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Poplin Reference Implementation v0.3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</a:t>
                      </a:r>
                      <a:r>
                        <a:rPr lang="en-US" sz="1400" baseline="0" dirty="0"/>
                        <a:t> 30, 2018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Warehouse / Business Intelligence / Analytics Service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Pending analytic taxonomy strategy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KRM Associates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Third Party Liability Service Definitions –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75299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CSRA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Identity Management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9679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Provider Enrollment Service Definitions - Draft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9145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2ACFF3-BB03-F145-A2C4-A77888B9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7458"/>
            <a:ext cx="2222310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733890"/>
            <a:ext cx="9956800" cy="4758986"/>
          </a:xfrm>
        </p:spPr>
        <p:txBody>
          <a:bodyPr>
            <a:normAutofit/>
          </a:bodyPr>
          <a:lstStyle/>
          <a:p>
            <a:r>
              <a:rPr lang="en-US" sz="2400" dirty="0"/>
              <a:t>Like to have discussion for each of these started on GitHub issue tracker</a:t>
            </a:r>
          </a:p>
          <a:p>
            <a:pPr lvl="1"/>
            <a:r>
              <a:rPr lang="en-US" sz="2400" dirty="0">
                <a:hlinkClick r:id="rId3"/>
              </a:rPr>
              <a:t>https://github.com/MITA-Governance-Board/Poplin/issues</a:t>
            </a:r>
            <a:endParaRPr lang="en-US" sz="2400" dirty="0"/>
          </a:p>
          <a:p>
            <a:pPr marL="112712" indent="0">
              <a:buNone/>
            </a:pPr>
            <a:endParaRPr lang="en-US" sz="2400" dirty="0"/>
          </a:p>
          <a:p>
            <a:r>
              <a:rPr lang="en-US" sz="2400" dirty="0"/>
              <a:t>Review documents on Data Service Taxonomy and provide feedback</a:t>
            </a:r>
          </a:p>
          <a:p>
            <a:pPr lvl="1"/>
            <a:r>
              <a:rPr lang="en-US" dirty="0">
                <a:hlinkClick r:id="rId4"/>
              </a:rPr>
              <a:t>https://github.com/MITA-Governance-Board/Poplin/tree/master/service_definitions/analytics</a:t>
            </a:r>
            <a:endParaRPr lang="en-US" dirty="0"/>
          </a:p>
          <a:p>
            <a:pPr lvl="1"/>
            <a:r>
              <a:rPr lang="en-US" sz="1900" dirty="0"/>
              <a:t>Vote for Step 1 approval at March 23 meeting for wider distribution (Step 2).</a:t>
            </a:r>
          </a:p>
          <a:p>
            <a:pPr lvl="1"/>
            <a:endParaRPr lang="en-US" sz="2400" dirty="0"/>
          </a:p>
          <a:p>
            <a:pPr marL="112712" indent="0">
              <a:buNone/>
            </a:pP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C4ECD-DAC8-7A4C-BF56-97467B254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2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E479-3D4A-4543-9FAD-E4257C77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 and OpenID 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AA9CF-F402-3644-801E-33F22ED28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2D553-AED6-C84D-9CE7-E8435A8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8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21B5-920D-CC41-AEE0-3922A34C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3E02-0604-0042-9DDE-06A86D5EE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A7023-B147-F644-ACA7-C94177A7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2AC6-8BBD-0F4B-813A-901A5590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7C5E-4FDD-FD41-BA7E-A1DB6DC5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271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EF94-E4A9-4842-A6FE-21D39BA7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CE59D6-DFFA-834C-81AC-03D69BBEA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33468"/>
              </p:ext>
            </p:extLst>
          </p:nvPr>
        </p:nvGraphicFramePr>
        <p:xfrm>
          <a:off x="1828800" y="1467848"/>
          <a:ext cx="9753600" cy="502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420679090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3593838564"/>
                    </a:ext>
                  </a:extLst>
                </a:gridCol>
              </a:tblGrid>
              <a:tr h="38164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97131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 err="1"/>
                        <a:t>Blu</a:t>
                      </a:r>
                      <a:r>
                        <a:rPr lang="en-US" dirty="0"/>
                        <a:t> Strategies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3792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56256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125180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CSRA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89068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 err="1"/>
                        <a:t>HealthTech</a:t>
                      </a:r>
                      <a:r>
                        <a:rPr lang="en-US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02861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KRM Associates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321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38759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ONC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13249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Social Interest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7155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44112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65328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1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6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Seema </a:t>
            </a:r>
            <a:r>
              <a:rPr lang="en-US" dirty="0" err="1"/>
              <a:t>Verma</a:t>
            </a:r>
            <a:r>
              <a:rPr lang="en-US" dirty="0"/>
              <a:t> at HIMSS presented on the importance of APIs.</a:t>
            </a:r>
          </a:p>
          <a:p>
            <a:pPr lvl="1"/>
            <a:r>
              <a:rPr lang="en-US" dirty="0"/>
              <a:t>Security shared service definition in MITRE-internal review.</a:t>
            </a:r>
          </a:p>
          <a:p>
            <a:pPr lvl="1"/>
            <a:r>
              <a:rPr lang="en-US" dirty="0"/>
              <a:t>Met with WV to discuss specifics on use case development for MESC.</a:t>
            </a:r>
          </a:p>
          <a:p>
            <a:pPr lvl="1"/>
            <a:r>
              <a:rPr lang="en-US" dirty="0"/>
              <a:t>Met with </a:t>
            </a:r>
            <a:r>
              <a:rPr lang="en-US" dirty="0" err="1"/>
              <a:t>Optum</a:t>
            </a:r>
            <a:r>
              <a:rPr lang="en-US" dirty="0"/>
              <a:t>, Ohio about joining Poplin Working Group.</a:t>
            </a:r>
          </a:p>
          <a:p>
            <a:pPr lvl="1"/>
            <a:r>
              <a:rPr lang="en-US" dirty="0"/>
              <a:t>Followed up with CAQH, CA Technologies on Poplin membership.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Complete service definition draft for security shared service.</a:t>
            </a:r>
          </a:p>
          <a:p>
            <a:pPr lvl="1"/>
            <a:r>
              <a:rPr lang="en-US" dirty="0"/>
              <a:t>Reference implementation v0.2.</a:t>
            </a:r>
          </a:p>
          <a:p>
            <a:pPr lvl="1"/>
            <a:r>
              <a:rPr lang="en-US" dirty="0"/>
              <a:t>Meet with Magellan about Poplin Working Group</a:t>
            </a:r>
          </a:p>
          <a:p>
            <a:pPr lvl="1"/>
            <a:r>
              <a:rPr lang="en-US" dirty="0"/>
              <a:t>Obtain commitments, definitive functional area selections, and schedules from pending members.  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Vermont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</a:t>
            </a:r>
            <a:r>
              <a:rPr lang="en-US" dirty="0"/>
              <a:t>Finalizing object definitions.</a:t>
            </a:r>
          </a:p>
          <a:p>
            <a:r>
              <a:rPr lang="en-US" b="1" dirty="0"/>
              <a:t>This week: </a:t>
            </a:r>
            <a:r>
              <a:rPr lang="en-US" dirty="0"/>
              <a:t>Adding MITA business processes and completing object work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0CDC-3B00-184B-B572-335FA74C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West Virginia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Last week:</a:t>
            </a:r>
            <a:endParaRPr lang="en-US" dirty="0"/>
          </a:p>
          <a:p>
            <a:r>
              <a:rPr lang="en-US" b="1" dirty="0"/>
              <a:t>This week:</a:t>
            </a:r>
            <a:endParaRPr lang="en-US" dirty="0"/>
          </a:p>
          <a:p>
            <a:r>
              <a:rPr lang="en-US" b="1" dirty="0"/>
              <a:t>Blockers: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E02BE-0768-4A45-B35A-608EAF37F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WEX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Traveling all week</a:t>
            </a:r>
          </a:p>
          <a:p>
            <a:r>
              <a:rPr lang="en-US" b="1" dirty="0"/>
              <a:t>This week: </a:t>
            </a:r>
            <a:r>
              <a:rPr lang="en-US" dirty="0"/>
              <a:t>Update member billing service definition with feedback</a:t>
            </a:r>
            <a:endParaRPr lang="en-US" b="1" dirty="0"/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4C927-810F-4146-9D8D-3E3727D4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Blu</a:t>
            </a:r>
            <a:r>
              <a:rPr lang="en-US" dirty="0"/>
              <a:t>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Met with SIS and </a:t>
            </a:r>
            <a:r>
              <a:rPr lang="en-US" dirty="0" err="1"/>
              <a:t>HealthTech</a:t>
            </a:r>
            <a:r>
              <a:rPr lang="en-US" dirty="0"/>
              <a:t> Solutions to integrate feedback and discuss Data Service Taxonomy. </a:t>
            </a:r>
          </a:p>
          <a:p>
            <a:r>
              <a:rPr lang="en-US" b="1" dirty="0"/>
              <a:t>This week: </a:t>
            </a:r>
            <a:r>
              <a:rPr lang="en-US" dirty="0"/>
              <a:t>Update Service Taxonomy document with discussion outcomes and reconvene.</a:t>
            </a:r>
            <a:endParaRPr lang="en-US" b="1" dirty="0"/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07D9B-437D-F542-891E-3F17D8C22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7EBF-2258-3B4C-A8DE-F101618A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KRM Associates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181C-0802-7448-9474-6A0C5274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week: Still analyzing the process and the legislation around third party liability.</a:t>
            </a:r>
          </a:p>
          <a:p>
            <a:r>
              <a:rPr lang="en-US" dirty="0"/>
              <a:t>This week: Begin reaching out to various stakeholders with questions.</a:t>
            </a:r>
          </a:p>
          <a:p>
            <a:r>
              <a:rPr lang="en-US" dirty="0"/>
              <a:t>Blockers: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91973-D074-EA46-B060-D96B8D58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9423C-DB8C-884F-B35A-D89272231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0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90E8-85FD-3A4F-AEFA-42C7DDD4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Status Roundtable – </a:t>
            </a:r>
            <a:br>
              <a:rPr lang="en-US" dirty="0"/>
            </a:br>
            <a:r>
              <a:rPr lang="en-US" dirty="0" err="1"/>
              <a:t>HealthTech</a:t>
            </a:r>
            <a:r>
              <a:rPr lang="en-US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0B7D-674F-FD40-A4D5-901C9FC2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week: We met with </a:t>
            </a:r>
            <a:r>
              <a:rPr lang="en-US" dirty="0" err="1"/>
              <a:t>BluStrategies</a:t>
            </a:r>
            <a:r>
              <a:rPr lang="en-US" dirty="0"/>
              <a:t> and SIS to discuss Data Service Taxonomy document</a:t>
            </a:r>
          </a:p>
          <a:p>
            <a:r>
              <a:rPr lang="en-US" dirty="0"/>
              <a:t>This week: Meet with the group again for further document discussions</a:t>
            </a:r>
          </a:p>
          <a:p>
            <a:r>
              <a:rPr lang="en-US" dirty="0"/>
              <a:t>Blockers: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89AEB-DF93-4C41-A5A4-C80071CB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6E1CB-D2F5-D14D-94BB-2CA31345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5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162247</TotalTime>
  <Words>695</Words>
  <Application>Microsoft Macintosh PowerPoint</Application>
  <PresentationFormat>Widescreen</PresentationFormat>
  <Paragraphs>188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Roll Call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</vt:lpstr>
      <vt:lpstr>Status Roundtable - KRM Associates</vt:lpstr>
      <vt:lpstr>Status Roundtable –  HealthTech Solutions</vt:lpstr>
      <vt:lpstr>Status Roundtable –  Social Interest Solutions</vt:lpstr>
      <vt:lpstr>Status Roundtable - CSRA</vt:lpstr>
      <vt:lpstr>Functional Areas Divide and Conquer Approach</vt:lpstr>
      <vt:lpstr>Poplin Working Group Schedule</vt:lpstr>
      <vt:lpstr>Upcoming Votes</vt:lpstr>
      <vt:lpstr>OAuth2 and OpenID Connect</vt:lpstr>
      <vt:lpstr>Open Discussion</vt:lpstr>
    </vt:vector>
  </TitlesOfParts>
  <Company>The MITRE Corporation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2558</cp:revision>
  <cp:lastPrinted>2017-01-20T15:08:41Z</cp:lastPrinted>
  <dcterms:created xsi:type="dcterms:W3CDTF">2012-10-22T21:49:00Z</dcterms:created>
  <dcterms:modified xsi:type="dcterms:W3CDTF">2018-03-12T15:25:09Z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