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5"/>
  </p:sldMasterIdLst>
  <p:notesMasterIdLst>
    <p:notesMasterId r:id="rId21"/>
  </p:notesMasterIdLst>
  <p:handoutMasterIdLst>
    <p:handoutMasterId r:id="rId22"/>
  </p:handoutMasterIdLst>
  <p:sldIdLst>
    <p:sldId id="330" r:id="rId6"/>
    <p:sldId id="411" r:id="rId7"/>
    <p:sldId id="344" r:id="rId8"/>
    <p:sldId id="367" r:id="rId9"/>
    <p:sldId id="366" r:id="rId10"/>
    <p:sldId id="378" r:id="rId11"/>
    <p:sldId id="382" r:id="rId12"/>
    <p:sldId id="407" r:id="rId13"/>
    <p:sldId id="405" r:id="rId14"/>
    <p:sldId id="406" r:id="rId15"/>
    <p:sldId id="413" r:id="rId16"/>
    <p:sldId id="412" r:id="rId17"/>
    <p:sldId id="384" r:id="rId18"/>
    <p:sldId id="401" r:id="rId19"/>
    <p:sldId id="409" r:id="rId20"/>
  </p:sldIdLst>
  <p:sldSz cx="12192000" cy="6858000"/>
  <p:notesSz cx="7026275" cy="9312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 userDrawn="1">
          <p15:clr>
            <a:srgbClr val="A4A3A4"/>
          </p15:clr>
        </p15:guide>
        <p15:guide id="2" pos="2213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y L Ziegler" initials="ALZ" lastIdx="17" clrIdx="0"/>
  <p:cmAuthor id="1" name="Fisk, Tim" initials="TF" lastIdx="6" clrIdx="1"/>
  <p:cmAuthor id="2" name="Cordivano, Vincent R." initials="CVR" lastIdx="44" clrIdx="2">
    <p:extLst/>
  </p:cmAuthor>
  <p:cmAuthor id="3" name="Moharir, Gananath D." initials="MGD" lastIdx="18" clrIdx="3">
    <p:extLst/>
  </p:cmAuthor>
  <p:cmAuthor id="4" name="Mickle, Lee" initials="ML" lastIdx="1" clrIdx="4">
    <p:extLst/>
  </p:cmAuthor>
  <p:cmAuthor id="5" name="Line, Colleen M." initials="LCM" lastIdx="2" clrIdx="5">
    <p:extLst/>
  </p:cmAuthor>
  <p:cmAuthor id="6" name="Molla, Gina M" initials="MGM" lastIdx="1" clrIdx="6">
    <p:extLst/>
  </p:cmAuthor>
  <p:cmAuthor id="7" name="Patel, Sejal" initials="PS" lastIdx="1" clrIdx="7">
    <p:extLst/>
  </p:cmAuthor>
  <p:cmAuthor id="8" name="Hill, Dave" initials="HD" lastIdx="1" clrIdx="8">
    <p:extLst/>
  </p:cmAuthor>
  <p:cmAuthor id="9" name="Hill, Dave" initials="HD [2]" lastIdx="1" clrIdx="9">
    <p:extLst/>
  </p:cmAuthor>
  <p:cmAuthor id="10" name="Hill, Dave" initials="HD [3]" lastIdx="1" clrIdx="10">
    <p:extLst/>
  </p:cmAuthor>
  <p:cmAuthor id="11" name="Hill, Dave" initials="HD [4]" lastIdx="1" clrIdx="11">
    <p:extLst/>
  </p:cmAuthor>
  <p:cmAuthor id="12" name="Hill, Dave" initials="HD [5]" lastIdx="1" clrIdx="12">
    <p:extLst/>
  </p:cmAuthor>
  <p:cmAuthor id="13" name="Hill, Dave" initials="HD [6]" lastIdx="1" clrIdx="13">
    <p:extLst/>
  </p:cmAuthor>
  <p:cmAuthor id="14" name="Hill, Dave" initials="HD [7]" lastIdx="1" clrIdx="14">
    <p:extLst/>
  </p:cmAuthor>
  <p:cmAuthor id="15" name="Hill, Dave" initials="HD [8]" lastIdx="1" clrIdx="15">
    <p:extLst/>
  </p:cmAuthor>
  <p:cmAuthor id="16" name="Hill, Dave" initials="HD [9]" lastIdx="1" clrIdx="16">
    <p:extLst/>
  </p:cmAuthor>
  <p:cmAuthor id="17" name="Hill, Dave" initials="HD [10]" lastIdx="1" clrIdx="17">
    <p:extLst/>
  </p:cmAuthor>
  <p:cmAuthor id="18" name="Hill, Dave" initials="HD [11]" lastIdx="1" clrIdx="18">
    <p:extLst/>
  </p:cmAuthor>
  <p:cmAuthor id="19" name="Hill, Dave" initials="HD [12]" lastIdx="0" clrIdx="19">
    <p:extLst/>
  </p:cmAuthor>
  <p:cmAuthor id="20" name="Hill, Dave" initials="HD [13]" lastIdx="0" clrIdx="20">
    <p:extLst/>
  </p:cmAuthor>
  <p:cmAuthor id="21" name="Hill, Dave" initials="HD [14]" lastIdx="1" clrIdx="21">
    <p:extLst/>
  </p:cmAuthor>
  <p:cmAuthor id="22" name="Hill, Dave" initials="HD [15]" lastIdx="1" clrIdx="22">
    <p:extLst/>
  </p:cmAuthor>
  <p:cmAuthor id="23" name="Hill, Dave" initials="HD [16]" lastIdx="1" clrIdx="2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C900"/>
    <a:srgbClr val="898989"/>
    <a:srgbClr val="005F9E"/>
    <a:srgbClr val="C1C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765" autoAdjust="0"/>
    <p:restoredTop sz="87224" autoAdjust="0"/>
  </p:normalViewPr>
  <p:slideViewPr>
    <p:cSldViewPr>
      <p:cViewPr varScale="1">
        <p:scale>
          <a:sx n="197" d="100"/>
          <a:sy n="197" d="100"/>
        </p:scale>
        <p:origin x="1072" y="192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-1392"/>
    </p:cViewPr>
  </p:sorterViewPr>
  <p:notesViewPr>
    <p:cSldViewPr showGuides="1">
      <p:cViewPr varScale="1">
        <p:scale>
          <a:sx n="76" d="100"/>
          <a:sy n="76" d="100"/>
        </p:scale>
        <p:origin x="2885" y="67"/>
      </p:cViewPr>
      <p:guideLst>
        <p:guide orient="horz" pos="2933"/>
        <p:guide pos="221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45DC58A4-1F39-4E10-B40C-ECB2E4998083}" type="datetimeFigureOut">
              <a:rPr lang="en-US" smtClean="0"/>
              <a:t>3/23/18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A5BFFE62-8B6F-4B6C-87A1-15BE8E6B7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61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24BF3212-CA4A-4372-B18F-FDBCACCE5573}" type="datetimeFigureOut">
              <a:rPr lang="en-US" smtClean="0"/>
              <a:t>3/23/18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6913"/>
            <a:ext cx="6207125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79" tIns="46689" rIns="93379" bIns="466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23334"/>
            <a:ext cx="5621020" cy="4190524"/>
          </a:xfrm>
          <a:prstGeom prst="rect">
            <a:avLst/>
          </a:prstGeom>
        </p:spPr>
        <p:txBody>
          <a:bodyPr vert="horz" lIns="93379" tIns="46689" rIns="93379" bIns="466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6FCCDFB8-CE1E-4CEA-A9A7-0392F6941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68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22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43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13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78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29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99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788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00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00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524001"/>
            <a:ext cx="94488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76400" y="6094560"/>
            <a:ext cx="1524000" cy="5537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6033850"/>
            <a:ext cx="1295400" cy="46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5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 bwMode="auto">
          <a:xfrm>
            <a:off x="1117600" y="3276600"/>
            <a:ext cx="1037336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ectangle 17"/>
          <p:cNvSpPr/>
          <p:nvPr userDrawn="1"/>
        </p:nvSpPr>
        <p:spPr bwMode="auto">
          <a:xfrm>
            <a:off x="0" y="3352800"/>
            <a:ext cx="543099" cy="35052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98200" y="3463137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/>
              <a:t>Subtitle</a:t>
            </a:r>
            <a:endParaRPr lang="en-US" altLang="en-US" dirty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16000" y="1041287"/>
            <a:ext cx="9662160" cy="1981200"/>
          </a:xfrm>
        </p:spPr>
        <p:txBody>
          <a:bodyPr anchor="b" anchorCtr="0">
            <a:no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/>
              <a:t>Section Title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908800" y="6504802"/>
            <a:ext cx="497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000" b="1" i="0" u="none" strike="noStrike" kern="1200" baseline="0">
                <a:solidFill>
                  <a:schemeClr val="tx2"/>
                </a:solidFill>
                <a:latin typeface="Arial"/>
                <a:ea typeface="+mn-ea"/>
                <a:cs typeface="Arial"/>
              </a:rPr>
              <a:t>CMS Alliance to Modernize Healthcare</a:t>
            </a:r>
            <a:endParaRPr lang="en-US" sz="1000" b="1" i="0">
              <a:solidFill>
                <a:schemeClr val="tx2"/>
              </a:solidFill>
              <a:latin typeface="Arial"/>
              <a:ea typeface="Verdana" pitchFamily="34" charset="0"/>
              <a:cs typeface="Arial"/>
            </a:endParaRPr>
          </a:p>
        </p:txBody>
      </p:sp>
      <p:pic>
        <p:nvPicPr>
          <p:cNvPr id="15" name="Picture 14" descr="ppt_cover_art1_sm.ai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5638800"/>
            <a:ext cx="5689600" cy="881888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 bwMode="auto">
          <a:xfrm>
            <a:off x="0" y="0"/>
            <a:ext cx="543099" cy="3124200"/>
          </a:xfrm>
          <a:prstGeom prst="rect">
            <a:avLst/>
          </a:prstGeom>
          <a:solidFill>
            <a:srgbClr val="C1CD23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63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>
            <a:lvl1pPr marL="342900" indent="-2301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92876"/>
            <a:ext cx="2438400" cy="365125"/>
          </a:xfrm>
        </p:spPr>
        <p:txBody>
          <a:bodyPr/>
          <a:lstStyle>
            <a:lvl1pPr>
              <a:defRPr sz="1000"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6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39999" y="2971801"/>
            <a:ext cx="8786285" cy="27971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39999" y="1676402"/>
            <a:ext cx="8786284" cy="12953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3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3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8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193" y="1600201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766816" y="1600200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536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08000" y="428769"/>
            <a:ext cx="11324856" cy="662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978618" y="6567715"/>
            <a:ext cx="30239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Internal</a:t>
            </a:r>
            <a:r>
              <a:rPr lang="en-US" sz="800" baseline="0"/>
              <a:t> Distribution—Not for Public Release</a:t>
            </a: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99104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44156" y="2568939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dirty="0"/>
              <a:t>Author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1"/>
            <a:ext cx="543099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1098200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0" y="2510288"/>
            <a:ext cx="543099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4" name="Picture 3" descr="cms_logo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200" y="6019800"/>
            <a:ext cx="2438400" cy="660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477000"/>
            <a:ext cx="1724837" cy="381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 lang="en-US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12800" y="1447800"/>
            <a:ext cx="109728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" name="Straight Connector 2"/>
          <p:cNvCxnSpPr>
            <a:stCxn id="6" idx="3"/>
            <a:endCxn id="6" idx="3"/>
          </p:cNvCxnSpPr>
          <p:nvPr userDrawn="1"/>
        </p:nvCxnSpPr>
        <p:spPr>
          <a:xfrm>
            <a:off x="11859461" y="183489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2192" y="726480"/>
            <a:ext cx="9956800" cy="712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192" y="1559470"/>
            <a:ext cx="9956800" cy="456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8992" y="6492876"/>
            <a:ext cx="723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320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2" r="23077"/>
          <a:stretch/>
        </p:blipFill>
        <p:spPr>
          <a:xfrm>
            <a:off x="-508000" y="56828"/>
            <a:ext cx="1828800" cy="70517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284956" y="6567715"/>
            <a:ext cx="3717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/>
              <a:t>Internal</a:t>
            </a:r>
            <a:r>
              <a:rPr lang="en-US" sz="800" baseline="0"/>
              <a:t> Distribution Only—Not for Public Release</a:t>
            </a: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82046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49" r:id="rId8"/>
    <p:sldLayoutId id="2147483650" r:id="rId9"/>
    <p:sldLayoutId id="2147483658" r:id="rId1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342900" indent="-230188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TA-Governance-Board/Poplin/issu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github.com/MITA-Governance-Board/Poplin/tree/master/service_definitions/analytic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524000"/>
            <a:ext cx="9956800" cy="4800600"/>
          </a:xfrm>
        </p:spPr>
        <p:txBody>
          <a:bodyPr>
            <a:normAutofit/>
          </a:bodyPr>
          <a:lstStyle/>
          <a:p>
            <a:r>
              <a:rPr lang="en-US" dirty="0"/>
              <a:t>Roll call</a:t>
            </a:r>
          </a:p>
          <a:p>
            <a:r>
              <a:rPr lang="en-US" dirty="0"/>
              <a:t>Status roundtable</a:t>
            </a:r>
          </a:p>
          <a:p>
            <a:r>
              <a:rPr lang="en-US" dirty="0"/>
              <a:t>Functional Area Review</a:t>
            </a:r>
          </a:p>
          <a:p>
            <a:r>
              <a:rPr lang="en-US" dirty="0"/>
              <a:t>Schedule review</a:t>
            </a:r>
          </a:p>
          <a:p>
            <a:r>
              <a:rPr lang="en-US" dirty="0"/>
              <a:t>Open Discussion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60A81-FDCD-B841-98BD-87A215B9F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89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1C31-89D6-454B-989D-F69B40637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Status Roundtable – </a:t>
            </a:r>
            <a:br>
              <a:rPr lang="en-US" dirty="0"/>
            </a:br>
            <a:r>
              <a:rPr lang="en-US" dirty="0"/>
              <a:t>Social Interest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EE483-D827-0F43-AD1E-1796F2D8A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Last week: </a:t>
            </a:r>
            <a:r>
              <a:rPr lang="en-US" dirty="0"/>
              <a:t>Reviewed new data service taxonomy document.</a:t>
            </a:r>
          </a:p>
          <a:p>
            <a:r>
              <a:rPr lang="en-US" b="1" dirty="0"/>
              <a:t>This week: </a:t>
            </a:r>
            <a:r>
              <a:rPr lang="en-US" dirty="0"/>
              <a:t>Small workgroup session to review new comments and prepare document for approval</a:t>
            </a:r>
          </a:p>
          <a:p>
            <a:r>
              <a:rPr lang="en-US" b="1" dirty="0"/>
              <a:t>Blockers:</a:t>
            </a:r>
            <a:r>
              <a:rPr lang="en-US" dirty="0"/>
              <a:t> None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A00F6-2E35-B64B-AA85-0E1363E0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D9A83A-975E-A846-9841-A9A7FB1EC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549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457C4-753E-4C40-9202-00B2AE16D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Roundtable - CSRA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36067-A3AA-354E-B118-209C4BDCA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192" y="1559470"/>
            <a:ext cx="9956800" cy="4566694"/>
          </a:xfrm>
        </p:spPr>
        <p:txBody>
          <a:bodyPr/>
          <a:lstStyle/>
          <a:p>
            <a:r>
              <a:rPr lang="en-US" b="1" dirty="0"/>
              <a:t>Last week:</a:t>
            </a:r>
            <a:endParaRPr lang="en-US" dirty="0"/>
          </a:p>
          <a:p>
            <a:r>
              <a:rPr lang="en-US" b="1" dirty="0"/>
              <a:t>This week:</a:t>
            </a:r>
          </a:p>
          <a:p>
            <a:r>
              <a:rPr lang="en-US" b="1" dirty="0"/>
              <a:t>Blockers: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57514-2B0E-984D-B72C-513D8051F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ACCB28-B15F-D143-B6AB-289868497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168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81972"/>
            <a:ext cx="9923250" cy="1371600"/>
          </a:xfrm>
        </p:spPr>
        <p:txBody>
          <a:bodyPr/>
          <a:lstStyle/>
          <a:p>
            <a:r>
              <a:rPr lang="en-US" b="1" dirty="0"/>
              <a:t>Functional Areas</a:t>
            </a:r>
            <a:br>
              <a:rPr lang="en-US" b="1" dirty="0"/>
            </a:br>
            <a:r>
              <a:rPr lang="en-US" sz="2000" b="1" dirty="0"/>
              <a:t>Divide and Conquer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53400" y="6149340"/>
            <a:ext cx="2743200" cy="365125"/>
          </a:xfrm>
        </p:spPr>
        <p:txBody>
          <a:bodyPr/>
          <a:lstStyle/>
          <a:p>
            <a:fld id="{295008BC-DA31-4D19-837B-EFA4386B05F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404375"/>
            <a:ext cx="2728894" cy="926794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7B98B8F-DB2A-A249-86B9-26BFC88F5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745340"/>
              </p:ext>
            </p:extLst>
          </p:nvPr>
        </p:nvGraphicFramePr>
        <p:xfrm>
          <a:off x="1600201" y="1307521"/>
          <a:ext cx="10363199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7257">
                  <a:extLst>
                    <a:ext uri="{9D8B030D-6E8A-4147-A177-3AD203B41FA5}">
                      <a16:colId xmlns:a16="http://schemas.microsoft.com/office/drawing/2014/main" val="2816381950"/>
                    </a:ext>
                  </a:extLst>
                </a:gridCol>
                <a:gridCol w="1184943">
                  <a:extLst>
                    <a:ext uri="{9D8B030D-6E8A-4147-A177-3AD203B41FA5}">
                      <a16:colId xmlns:a16="http://schemas.microsoft.com/office/drawing/2014/main" val="894886867"/>
                    </a:ext>
                  </a:extLst>
                </a:gridCol>
                <a:gridCol w="4190999">
                  <a:extLst>
                    <a:ext uri="{9D8B030D-6E8A-4147-A177-3AD203B41FA5}">
                      <a16:colId xmlns:a16="http://schemas.microsoft.com/office/drawing/2014/main" val="1655700840"/>
                    </a:ext>
                  </a:extLst>
                </a:gridCol>
              </a:tblGrid>
              <a:tr h="3544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Functional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454423"/>
                  </a:ext>
                </a:extLst>
              </a:tr>
              <a:tr h="333669">
                <a:tc>
                  <a:txBody>
                    <a:bodyPr/>
                    <a:lstStyle/>
                    <a:p>
                      <a:r>
                        <a:rPr lang="en-US" sz="1600" b="1" dirty="0"/>
                        <a:t>Provider Management: </a:t>
                      </a:r>
                      <a:r>
                        <a:rPr lang="en-US" sz="1600" b="0" dirty="0"/>
                        <a:t>Screening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2"/>
                          </a:solidFill>
                        </a:rPr>
                        <a:t>OPEN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243997"/>
                  </a:ext>
                </a:extLst>
              </a:tr>
              <a:tr h="333669">
                <a:tc>
                  <a:txBody>
                    <a:bodyPr/>
                    <a:lstStyle/>
                    <a:p>
                      <a:r>
                        <a:rPr lang="en-US" sz="1600" dirty="0"/>
                        <a:t>    Enrollment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CNSI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338712"/>
                  </a:ext>
                </a:extLst>
              </a:tr>
              <a:tr h="333669">
                <a:tc>
                  <a:txBody>
                    <a:bodyPr/>
                    <a:lstStyle/>
                    <a:p>
                      <a:r>
                        <a:rPr lang="en-US" sz="1600" b="1" dirty="0"/>
                        <a:t>Claims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2"/>
                          </a:solidFill>
                        </a:rPr>
                        <a:t>OPEN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* CSRA to help break into subareas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160451"/>
                  </a:ext>
                </a:extLst>
              </a:tr>
              <a:tr h="333669">
                <a:tc>
                  <a:txBody>
                    <a:bodyPr/>
                    <a:lstStyle/>
                    <a:p>
                      <a:r>
                        <a:rPr lang="en-US" sz="1600" b="1" dirty="0"/>
                        <a:t>Pharmacy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MITRE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506909"/>
                  </a:ext>
                </a:extLst>
              </a:tr>
              <a:tr h="333669">
                <a:tc>
                  <a:txBody>
                    <a:bodyPr/>
                    <a:lstStyle/>
                    <a:p>
                      <a:r>
                        <a:rPr lang="en-US" sz="1600" b="1" dirty="0"/>
                        <a:t>Financial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WEX Health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283215"/>
                  </a:ext>
                </a:extLst>
              </a:tr>
              <a:tr h="333669">
                <a:tc>
                  <a:txBody>
                    <a:bodyPr/>
                    <a:lstStyle/>
                    <a:p>
                      <a:r>
                        <a:rPr lang="en-US" sz="1600" b="1" dirty="0"/>
                        <a:t>Member Management: </a:t>
                      </a:r>
                      <a:r>
                        <a:rPr lang="en-US" sz="1600" b="0" dirty="0"/>
                        <a:t>Eligibility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West Virginia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269981"/>
                  </a:ext>
                </a:extLst>
              </a:tr>
              <a:tr h="333669">
                <a:tc>
                  <a:txBody>
                    <a:bodyPr/>
                    <a:lstStyle/>
                    <a:p>
                      <a:r>
                        <a:rPr lang="en-US" sz="1600" dirty="0"/>
                        <a:t>    Enrollment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2"/>
                          </a:solidFill>
                        </a:rP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63542"/>
                  </a:ext>
                </a:extLst>
              </a:tr>
              <a:tr h="333669">
                <a:tc>
                  <a:txBody>
                    <a:bodyPr/>
                    <a:lstStyle/>
                    <a:p>
                      <a:r>
                        <a:rPr lang="en-US" sz="1600" b="1" dirty="0"/>
                        <a:t>Third Party Liability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KRM Associates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847678"/>
                  </a:ext>
                </a:extLst>
              </a:tr>
              <a:tr h="333669">
                <a:tc>
                  <a:txBody>
                    <a:bodyPr/>
                    <a:lstStyle/>
                    <a:p>
                      <a:r>
                        <a:rPr lang="en-US" sz="1600" b="1" dirty="0"/>
                        <a:t>Case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Vermont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193042"/>
                  </a:ext>
                </a:extLst>
              </a:tr>
              <a:tr h="561239">
                <a:tc>
                  <a:txBody>
                    <a:bodyPr/>
                    <a:lstStyle/>
                    <a:p>
                      <a:r>
                        <a:rPr lang="en-US" sz="1600" b="1" dirty="0"/>
                        <a:t>Data Warehouse / Business Intelligence / 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Blu Strategies, Social Interest Solutions, HealthTech Solutions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770219"/>
                  </a:ext>
                </a:extLst>
              </a:tr>
              <a:tr h="333669">
                <a:tc>
                  <a:txBody>
                    <a:bodyPr/>
                    <a:lstStyle/>
                    <a:p>
                      <a:r>
                        <a:rPr lang="en-US" sz="1600" b="1" dirty="0"/>
                        <a:t>Identity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CSRA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95689"/>
                  </a:ext>
                </a:extLst>
              </a:tr>
              <a:tr h="333669">
                <a:tc>
                  <a:txBody>
                    <a:bodyPr/>
                    <a:lstStyle/>
                    <a:p>
                      <a:r>
                        <a:rPr lang="en-US" sz="1600" b="1" dirty="0"/>
                        <a:t>Managed Care Enrollment Broker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2"/>
                          </a:solidFill>
                        </a:rP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487024"/>
                  </a:ext>
                </a:extLst>
              </a:tr>
              <a:tr h="561239">
                <a:tc>
                  <a:txBody>
                    <a:bodyPr/>
                    <a:lstStyle/>
                    <a:p>
                      <a:r>
                        <a:rPr lang="en-US" sz="1600" b="1" dirty="0"/>
                        <a:t>Shared Services: </a:t>
                      </a:r>
                    </a:p>
                    <a:p>
                      <a:r>
                        <a:rPr lang="en-US" sz="1600" b="1" dirty="0"/>
                        <a:t>    </a:t>
                      </a:r>
                      <a:r>
                        <a:rPr lang="en-US" sz="1600" dirty="0"/>
                        <a:t>Messaging, Registration/Discovery,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MITRE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802408"/>
                  </a:ext>
                </a:extLst>
              </a:tr>
            </a:tbl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D1C5A34B-6E27-8540-8E69-30816E49D3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855" y="2029593"/>
            <a:ext cx="222738" cy="256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F987A63-F0AA-F04D-8A1E-E3E40C46D6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855" y="2715393"/>
            <a:ext cx="222738" cy="2564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A6475BE-33DE-9648-94F5-0AB64FFA97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855" y="3048000"/>
            <a:ext cx="222738" cy="2564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DDA3378-91BC-0C47-93CE-8686A414E1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855" y="4010793"/>
            <a:ext cx="222738" cy="2564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D232212-422B-D440-A132-E035E3C726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855" y="4391793"/>
            <a:ext cx="222738" cy="25640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213A189-C207-A940-884F-65FDB3B219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724400"/>
            <a:ext cx="222738" cy="25640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0BC1285-EB93-5240-B67F-2F20E25F6D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5991993"/>
            <a:ext cx="222738" cy="25640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4E8184A-13CC-C440-A5F6-A61C849EAE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376997"/>
            <a:ext cx="222738" cy="2564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C6219D7-6EC6-A448-B2FE-181E0B66C5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5294939"/>
            <a:ext cx="222738" cy="25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98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9956800" cy="712465"/>
          </a:xfrm>
        </p:spPr>
        <p:txBody>
          <a:bodyPr/>
          <a:lstStyle/>
          <a:p>
            <a:r>
              <a:rPr lang="en-US"/>
              <a:t>Poplin Working Group Schedule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395707"/>
              </p:ext>
            </p:extLst>
          </p:nvPr>
        </p:nvGraphicFramePr>
        <p:xfrm>
          <a:off x="1600200" y="1077525"/>
          <a:ext cx="10210802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0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863">
                <a:tc>
                  <a:txBody>
                    <a:bodyPr/>
                    <a:lstStyle/>
                    <a:p>
                      <a:r>
                        <a:rPr lang="en-US" sz="1600"/>
                        <a:t>Poplin</a:t>
                      </a:r>
                      <a:r>
                        <a:rPr lang="en-US" sz="1600" baseline="0"/>
                        <a:t> Member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Deliverable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Due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WEX 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Financial Management: State Plan Remittance Service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trike="sngStrike" dirty="0"/>
                        <a:t>March 2,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West Virginia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Eligibility</a:t>
                      </a:r>
                      <a:r>
                        <a:rPr lang="en-US" sz="1400" baseline="0" dirty="0"/>
                        <a:t> Service Definitions - Draft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trike="sngStrike" dirty="0"/>
                        <a:t>March 16,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446808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Blu</a:t>
                      </a:r>
                      <a:r>
                        <a:rPr lang="en-US" sz="1400" baseline="0" dirty="0"/>
                        <a:t> Strategies, Social Interest,</a:t>
                      </a:r>
                    </a:p>
                    <a:p>
                      <a:pPr algn="ctr"/>
                      <a:r>
                        <a:rPr lang="en-US" sz="1400" baseline="0" dirty="0" err="1"/>
                        <a:t>HealthTech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 Service Taxonomy – Final Candidate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trike="noStrike" dirty="0"/>
                        <a:t>March 30, 2018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374554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Case</a:t>
                      </a:r>
                      <a:r>
                        <a:rPr lang="en-US" sz="1400" baseline="0" dirty="0"/>
                        <a:t> Management: </a:t>
                      </a:r>
                      <a:r>
                        <a:rPr lang="en-US" sz="1400" dirty="0"/>
                        <a:t>Client/Member</a:t>
                      </a:r>
                      <a:r>
                        <a:rPr lang="en-US" sz="1400" baseline="0" dirty="0"/>
                        <a:t> Management Service Definition Draft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trike="noStrike" dirty="0"/>
                        <a:t>April 27,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341335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Case</a:t>
                      </a:r>
                      <a:r>
                        <a:rPr lang="en-US" sz="1400" baseline="0" dirty="0"/>
                        <a:t> Management: </a:t>
                      </a:r>
                      <a:r>
                        <a:rPr lang="en-US" sz="1400" dirty="0"/>
                        <a:t>Service</a:t>
                      </a:r>
                      <a:r>
                        <a:rPr lang="en-US" sz="1400" baseline="0" dirty="0"/>
                        <a:t> Management Service Definition Draft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trike="noStrike" dirty="0"/>
                        <a:t>April 27,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44509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Case</a:t>
                      </a:r>
                      <a:r>
                        <a:rPr lang="en-US" sz="1400" baseline="0" dirty="0"/>
                        <a:t> Management: </a:t>
                      </a:r>
                      <a:r>
                        <a:rPr lang="en-US" sz="1400" dirty="0"/>
                        <a:t>Eligibility</a:t>
                      </a:r>
                      <a:r>
                        <a:rPr lang="en-US" sz="1400" baseline="0" dirty="0"/>
                        <a:t> and Enrollment Service Definition Draft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trike="noStrike" dirty="0"/>
                        <a:t>April 27,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959696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Blu</a:t>
                      </a:r>
                      <a:r>
                        <a:rPr lang="en-US" sz="1400" baseline="0" dirty="0"/>
                        <a:t> Strategies, Social Interest,</a:t>
                      </a:r>
                    </a:p>
                    <a:p>
                      <a:pPr algn="ctr"/>
                      <a:r>
                        <a:rPr lang="en-US" sz="1400" baseline="0" dirty="0" err="1"/>
                        <a:t>HealthTech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 Warehouse / Business Intelligence / Analytics Service Definitions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Pending analytic taxonomy strategy approval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KRM Associates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Third Party Liability Service Definitions – Draft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752999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CSRA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Identity Management Service Definitions - Draft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396795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62ACFF3-BB03-F145-A2C4-A77888B92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207458"/>
            <a:ext cx="2222310" cy="75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13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733890"/>
            <a:ext cx="9956800" cy="4758986"/>
          </a:xfrm>
        </p:spPr>
        <p:txBody>
          <a:bodyPr>
            <a:normAutofit/>
          </a:bodyPr>
          <a:lstStyle/>
          <a:p>
            <a:r>
              <a:rPr lang="en-US" sz="2400" dirty="0"/>
              <a:t>Like to have discussion for each of these started on GitHub issue tracker</a:t>
            </a:r>
          </a:p>
          <a:p>
            <a:pPr lvl="1"/>
            <a:r>
              <a:rPr lang="en-US" sz="2400" dirty="0">
                <a:hlinkClick r:id="rId3"/>
              </a:rPr>
              <a:t>https://github.com/MITA-Governance-Board/Poplin/issues</a:t>
            </a:r>
            <a:endParaRPr lang="en-US" sz="2400" dirty="0"/>
          </a:p>
          <a:p>
            <a:pPr marL="112712" indent="0">
              <a:buNone/>
            </a:pPr>
            <a:endParaRPr lang="en-US" sz="2400" dirty="0"/>
          </a:p>
          <a:p>
            <a:r>
              <a:rPr lang="en-US" sz="2400" dirty="0"/>
              <a:t>Review documents on Data Service Taxonomy and provide feedback</a:t>
            </a:r>
          </a:p>
          <a:p>
            <a:pPr lvl="1"/>
            <a:r>
              <a:rPr lang="en-US" dirty="0">
                <a:hlinkClick r:id="rId4"/>
              </a:rPr>
              <a:t>https://github.com/MITA-Governance-Board/Poplin/tree/master/service_definitions/analytics</a:t>
            </a:r>
            <a:endParaRPr lang="en-US" dirty="0"/>
          </a:p>
          <a:p>
            <a:pPr lvl="1"/>
            <a:r>
              <a:rPr lang="en-US" sz="1900" dirty="0"/>
              <a:t>Vote for Step 1 approval at March 30 meeting for wider distribution (Step 2).</a:t>
            </a:r>
          </a:p>
          <a:p>
            <a:pPr lvl="1"/>
            <a:endParaRPr lang="en-US" sz="2400" dirty="0"/>
          </a:p>
          <a:p>
            <a:pPr marL="112712" indent="0">
              <a:buNone/>
            </a:pPr>
            <a:endParaRPr lang="en-US" sz="1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FC4ECD-DAC8-7A4C-BF56-97467B254A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023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521B5-920D-CC41-AEE0-3922A34C8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83E02-0604-0042-9DDE-06A86D5EEA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A7023-B147-F644-ACA7-C94177A7D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04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2AC6-8BBD-0F4B-813A-901A55908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192" y="726480"/>
            <a:ext cx="9956800" cy="712465"/>
          </a:xfrm>
        </p:spPr>
        <p:txBody>
          <a:bodyPr>
            <a:normAutofit/>
          </a:bodyPr>
          <a:lstStyle/>
          <a:p>
            <a:r>
              <a:rPr lang="en-US" dirty="0"/>
              <a:t>Roll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C7C5E-4FDD-FD41-BA7E-A1DB6DC52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2712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5EF94-E4A9-4842-A6FE-21D39BA72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BCE59D6-DFFA-834C-81AC-03D69BBEA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965885"/>
              </p:ext>
            </p:extLst>
          </p:nvPr>
        </p:nvGraphicFramePr>
        <p:xfrm>
          <a:off x="1828800" y="1467848"/>
          <a:ext cx="9753600" cy="4638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4206790909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3593838564"/>
                    </a:ext>
                  </a:extLst>
                </a:gridCol>
              </a:tblGrid>
              <a:tr h="381648">
                <a:tc>
                  <a:txBody>
                    <a:bodyPr/>
                    <a:lstStyle/>
                    <a:p>
                      <a:r>
                        <a:rPr lang="en-US" dirty="0"/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697131"/>
                  </a:ext>
                </a:extLst>
              </a:tr>
              <a:tr h="386948">
                <a:tc>
                  <a:txBody>
                    <a:bodyPr/>
                    <a:lstStyle/>
                    <a:p>
                      <a:r>
                        <a:rPr lang="en-US" dirty="0" err="1"/>
                        <a:t>Blu</a:t>
                      </a:r>
                      <a:r>
                        <a:rPr lang="en-US" dirty="0"/>
                        <a:t> Strategies Consulting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893792"/>
                  </a:ext>
                </a:extLst>
              </a:tr>
              <a:tr h="386948">
                <a:tc>
                  <a:txBody>
                    <a:bodyPr/>
                    <a:lstStyle/>
                    <a:p>
                      <a:r>
                        <a:rPr lang="en-US" dirty="0"/>
                        <a:t>CMS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356256"/>
                  </a:ext>
                </a:extLst>
              </a:tr>
              <a:tr h="386948">
                <a:tc>
                  <a:txBody>
                    <a:bodyPr/>
                    <a:lstStyle/>
                    <a:p>
                      <a:r>
                        <a:rPr lang="en-US" dirty="0"/>
                        <a:t>CSRA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289068"/>
                  </a:ext>
                </a:extLst>
              </a:tr>
              <a:tr h="386948">
                <a:tc>
                  <a:txBody>
                    <a:bodyPr/>
                    <a:lstStyle/>
                    <a:p>
                      <a:r>
                        <a:rPr lang="en-US" dirty="0" err="1"/>
                        <a:t>HealthTech</a:t>
                      </a:r>
                      <a:r>
                        <a:rPr lang="en-US" dirty="0"/>
                        <a:t> 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002861"/>
                  </a:ext>
                </a:extLst>
              </a:tr>
              <a:tr h="386948">
                <a:tc>
                  <a:txBody>
                    <a:bodyPr/>
                    <a:lstStyle/>
                    <a:p>
                      <a:r>
                        <a:rPr lang="en-US" dirty="0"/>
                        <a:t>KRM Associates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824321"/>
                  </a:ext>
                </a:extLst>
              </a:tr>
              <a:tr h="386948">
                <a:tc>
                  <a:txBody>
                    <a:bodyPr/>
                    <a:lstStyle/>
                    <a:p>
                      <a:r>
                        <a:rPr lang="en-US" dirty="0"/>
                        <a:t>MITRE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738759"/>
                  </a:ext>
                </a:extLst>
              </a:tr>
              <a:tr h="386948">
                <a:tc>
                  <a:txBody>
                    <a:bodyPr/>
                    <a:lstStyle/>
                    <a:p>
                      <a:r>
                        <a:rPr lang="en-US" dirty="0"/>
                        <a:t>ONC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13249"/>
                  </a:ext>
                </a:extLst>
              </a:tr>
              <a:tr h="386948">
                <a:tc>
                  <a:txBody>
                    <a:bodyPr/>
                    <a:lstStyle/>
                    <a:p>
                      <a:r>
                        <a:rPr lang="en-US" dirty="0"/>
                        <a:t>Social Interest 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77155"/>
                  </a:ext>
                </a:extLst>
              </a:tr>
              <a:tr h="386948">
                <a:tc>
                  <a:txBody>
                    <a:bodyPr/>
                    <a:lstStyle/>
                    <a:p>
                      <a:r>
                        <a:rPr lang="en-US" dirty="0"/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444112"/>
                  </a:ext>
                </a:extLst>
              </a:tr>
              <a:tr h="386948">
                <a:tc>
                  <a:txBody>
                    <a:bodyPr/>
                    <a:lstStyle/>
                    <a:p>
                      <a:r>
                        <a:rPr lang="en-US" dirty="0"/>
                        <a:t>West Virginia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765328"/>
                  </a:ext>
                </a:extLst>
              </a:tr>
              <a:tr h="386948">
                <a:tc>
                  <a:txBody>
                    <a:bodyPr/>
                    <a:lstStyle/>
                    <a:p>
                      <a:r>
                        <a:rPr lang="en-US" dirty="0"/>
                        <a:t>WEX 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213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7667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Roundtable - MITRE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559470"/>
            <a:ext cx="9956800" cy="4933406"/>
          </a:xfrm>
        </p:spPr>
        <p:txBody>
          <a:bodyPr>
            <a:normAutofit/>
          </a:bodyPr>
          <a:lstStyle/>
          <a:p>
            <a:r>
              <a:rPr lang="en-US" b="1" dirty="0"/>
              <a:t>Last week:  </a:t>
            </a:r>
          </a:p>
          <a:p>
            <a:pPr lvl="1"/>
            <a:r>
              <a:rPr lang="en-US" dirty="0"/>
              <a:t>Presented Poplin to Private Sector Task Group (PSTG)</a:t>
            </a:r>
          </a:p>
          <a:p>
            <a:pPr lvl="1"/>
            <a:r>
              <a:rPr lang="en-US" dirty="0"/>
              <a:t>Met with Magellan, CAQH about joining Poplin Working Group</a:t>
            </a:r>
          </a:p>
          <a:p>
            <a:pPr lvl="1"/>
            <a:r>
              <a:rPr lang="en-US" dirty="0"/>
              <a:t>Met with MTA on potential collaborations with Poplin</a:t>
            </a:r>
          </a:p>
          <a:p>
            <a:pPr lvl="1"/>
            <a:r>
              <a:rPr lang="en-US" dirty="0"/>
              <a:t>More security service definition reviews</a:t>
            </a:r>
          </a:p>
          <a:p>
            <a:pPr lvl="1"/>
            <a:r>
              <a:rPr lang="en-US" dirty="0"/>
              <a:t>Drafted project plan for use case development for MESC for review by CMS</a:t>
            </a:r>
          </a:p>
          <a:p>
            <a:pPr lvl="1"/>
            <a:r>
              <a:rPr lang="en-US" dirty="0"/>
              <a:t>CA Technologies to provide decision on joining Poplin mid-April</a:t>
            </a:r>
          </a:p>
          <a:p>
            <a:r>
              <a:rPr lang="en-US" b="1" dirty="0"/>
              <a:t>This week: </a:t>
            </a:r>
          </a:p>
          <a:p>
            <a:pPr lvl="1"/>
            <a:r>
              <a:rPr lang="en-US" dirty="0"/>
              <a:t>Continue discussions with MTA</a:t>
            </a:r>
          </a:p>
          <a:p>
            <a:pPr lvl="1"/>
            <a:r>
              <a:rPr lang="en-US" dirty="0"/>
              <a:t>Further reviews of service definition draft for security shared service</a:t>
            </a:r>
          </a:p>
          <a:p>
            <a:pPr lvl="1"/>
            <a:r>
              <a:rPr lang="en-US" dirty="0"/>
              <a:t>Present draft project plan for approval</a:t>
            </a:r>
          </a:p>
          <a:p>
            <a:r>
              <a:rPr lang="en-US" b="1" dirty="0"/>
              <a:t>Blockers: </a:t>
            </a:r>
            <a:r>
              <a:rPr lang="en-US" dirty="0"/>
              <a:t>None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8FB54-92A4-D045-957B-C01D2D04F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3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Status Roundtable </a:t>
            </a:r>
            <a:r>
              <a:rPr lang="mr-IN"/>
              <a:t>–</a:t>
            </a:r>
            <a:r>
              <a:rPr lang="en-US"/>
              <a:t> Vermont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600200"/>
            <a:ext cx="9956800" cy="4566694"/>
          </a:xfrm>
        </p:spPr>
        <p:txBody>
          <a:bodyPr>
            <a:normAutofit/>
          </a:bodyPr>
          <a:lstStyle/>
          <a:p>
            <a:r>
              <a:rPr lang="en-US" b="1" dirty="0"/>
              <a:t>Last week: </a:t>
            </a:r>
            <a:r>
              <a:rPr lang="en-US" dirty="0"/>
              <a:t>Continued work on the API structure.</a:t>
            </a:r>
          </a:p>
          <a:p>
            <a:r>
              <a:rPr lang="en-US" b="1" dirty="0"/>
              <a:t>This week: </a:t>
            </a:r>
            <a:r>
              <a:rPr lang="en-US" dirty="0"/>
              <a:t>Have been getting feedback from others in the state that have case and care efforts going on. Planning on finalizing the API structure next week.</a:t>
            </a:r>
          </a:p>
          <a:p>
            <a:r>
              <a:rPr lang="en-US" b="1" dirty="0"/>
              <a:t>Blockers: </a:t>
            </a:r>
            <a:r>
              <a:rPr lang="en-US" dirty="0"/>
              <a:t>None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690CDC-3B00-184B-B572-335FA74C8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3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Status Roundtable </a:t>
            </a:r>
            <a:r>
              <a:rPr lang="mr-IN"/>
              <a:t>–</a:t>
            </a:r>
            <a:r>
              <a:rPr lang="en-US"/>
              <a:t> West Virginia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Last week: </a:t>
            </a:r>
            <a:r>
              <a:rPr lang="en-US" dirty="0"/>
              <a:t>We have run into some bandwidth issues due to urgent SOWs that we have received.</a:t>
            </a:r>
          </a:p>
          <a:p>
            <a:r>
              <a:rPr lang="en-US" b="1" dirty="0"/>
              <a:t>This week:</a:t>
            </a:r>
            <a:r>
              <a:rPr lang="en-US" dirty="0"/>
              <a:t> We hope to remediate the issue and let you know soon.</a:t>
            </a:r>
          </a:p>
          <a:p>
            <a:r>
              <a:rPr lang="en-US" b="1" dirty="0"/>
              <a:t>Blockers: </a:t>
            </a:r>
            <a:r>
              <a:rPr lang="en-US" dirty="0"/>
              <a:t>Urgent SOWs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E02BE-0768-4A45-B35A-608EAF37F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94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Status Roundtable </a:t>
            </a:r>
            <a:r>
              <a:rPr lang="mr-IN"/>
              <a:t>–</a:t>
            </a:r>
            <a:r>
              <a:rPr lang="en-US"/>
              <a:t> WEX Health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Last week:</a:t>
            </a:r>
            <a:endParaRPr lang="en-US" i="1" dirty="0"/>
          </a:p>
          <a:p>
            <a:r>
              <a:rPr lang="en-US" b="1" dirty="0"/>
              <a:t>This week:</a:t>
            </a:r>
          </a:p>
          <a:p>
            <a:r>
              <a:rPr lang="en-US" b="1" dirty="0"/>
              <a:t>Blockers: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54C927-810F-4146-9D8D-3E3727D40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3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Roundtable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Blu</a:t>
            </a:r>
            <a:r>
              <a:rPr lang="en-US" dirty="0"/>
              <a:t>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Last week: </a:t>
            </a:r>
            <a:r>
              <a:rPr lang="en-US" dirty="0"/>
              <a:t>Updated Data Services Taxonomy with feedback and sent to the team for review.  </a:t>
            </a:r>
          </a:p>
          <a:p>
            <a:r>
              <a:rPr lang="en-US" b="1" dirty="0"/>
              <a:t>This week: </a:t>
            </a:r>
            <a:r>
              <a:rPr lang="en-US" dirty="0"/>
              <a:t>Facilitate small workgroup session to review new comments. Based on amount of feedback, update and vote Friday. </a:t>
            </a:r>
          </a:p>
          <a:p>
            <a:r>
              <a:rPr lang="en-US" b="1" dirty="0"/>
              <a:t>Blockers: </a:t>
            </a:r>
            <a:r>
              <a:rPr lang="en-US" dirty="0"/>
              <a:t>None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F07D9B-437D-F542-891E-3F17D8C22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875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E7EBF-2258-3B4C-A8DE-F101618AC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Roundtable - KRM Associates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5181C-0802-7448-9474-6A0C5274D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Last week:</a:t>
            </a:r>
          </a:p>
          <a:p>
            <a:r>
              <a:rPr lang="en-US" b="1" dirty="0"/>
              <a:t>This week:</a:t>
            </a:r>
            <a:endParaRPr lang="en-US" dirty="0"/>
          </a:p>
          <a:p>
            <a:r>
              <a:rPr lang="en-US" b="1" dirty="0"/>
              <a:t>Blockers: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91973-D074-EA46-B060-D96B8D581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29423C-DB8C-884F-B35A-D89272231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208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690E8-85FD-3A4F-AEFA-42C7DDD4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Status Roundtable – </a:t>
            </a:r>
            <a:br>
              <a:rPr lang="en-US" dirty="0"/>
            </a:br>
            <a:r>
              <a:rPr lang="en-US" dirty="0" err="1"/>
              <a:t>HealthTech</a:t>
            </a:r>
            <a:r>
              <a:rPr lang="en-US" dirty="0"/>
              <a:t>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F0B7D-674F-FD40-A4D5-901C9FC22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Last week: </a:t>
            </a:r>
            <a:r>
              <a:rPr lang="en-US" dirty="0"/>
              <a:t>Reviewing updated Data Service Taxonomy Document to provide feedback</a:t>
            </a:r>
          </a:p>
          <a:p>
            <a:r>
              <a:rPr lang="en-US" b="1" dirty="0"/>
              <a:t>This week: </a:t>
            </a:r>
            <a:r>
              <a:rPr lang="en-US" dirty="0"/>
              <a:t>Small workgroup session to review new comments and prepare document for approval</a:t>
            </a:r>
          </a:p>
          <a:p>
            <a:r>
              <a:rPr lang="en-US" b="1" dirty="0"/>
              <a:t>Blockers: </a:t>
            </a:r>
            <a:r>
              <a:rPr lang="en-US" dirty="0"/>
              <a:t>None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89AEB-DF93-4C41-A5A4-C80071CB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F6E1CB-D2F5-D14D-94BB-2CA31345A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358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TRE Corporate Colors">
      <a:dk1>
        <a:sysClr val="windowText" lastClr="000000"/>
      </a:dk1>
      <a:lt1>
        <a:sysClr val="window" lastClr="FFFFFF"/>
      </a:lt1>
      <a:dk2>
        <a:srgbClr val="005B94"/>
      </a:dk2>
      <a:lt2>
        <a:srgbClr val="CFDEEA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</a:spPr>
      <a:bodyPr rtlCol="0" anchor="t"/>
      <a:lstStyle>
        <a:defPPr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AMH Partnership--Template 20150212.potx" id="{E3E7DF17-9915-4A0A-8A69-379FC87FA219}" vid="{3B648C31-F8F5-4679-A9E6-11D93A2C87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823A99C636F7423283FB0D200866C6130058962E164FD14646B65BD0D4BDD40A0E" ma:contentTypeVersion="1" ma:contentTypeDescription="Materials and documents that contain MITRE authored content and other content directly attributable to MITRE and its work" ma:contentTypeScope="" ma:versionID="ab73289778e83d0700725df461c3689b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targetNamespace="http://schemas.microsoft.com/office/2006/metadata/properties" ma:root="true" ma:fieldsID="e207f629e9ef5d09050449f693559770" ns1:_="" ns2:_="">
    <xsd:import namespace="http://schemas.microsoft.com/sharepoint/v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1:MITRE_x0020_Sensitivity"/>
                <xsd:element ref="ns1:Release_x0020_Statement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10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1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9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TRE_x0020_Sensitivity xmlns="http://schemas.microsoft.com/sharepoint/v3">Internal MITRE Information</MITRE_x0020_Sensitivity>
    <_Contributor xmlns="http://schemas.microsoft.com/sharepoint/v3/fields" xsi:nil="true"/>
    <Release_x0020_Statement xmlns="http://schemas.microsoft.com/sharepoint/v3">For Internal MITRE Use</Release_x0020_Statement>
  </documentManagement>
</p:properties>
</file>

<file path=customXml/itemProps1.xml><?xml version="1.0" encoding="utf-8"?>
<ds:datastoreItem xmlns:ds="http://schemas.openxmlformats.org/officeDocument/2006/customXml" ds:itemID="{09EA95C7-BE2A-4286-8E71-7F1724D23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79D1AB3-61E6-49CE-A202-6C87A7ACF11F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6952A377-355C-48AD-9C1C-8BDCECEA8222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70F987F4-B58D-4CA5-980A-F3CE4EC64D31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sharepoint/v3/fields"/>
    <ds:schemaRef ds:uri="http://schemas.microsoft.com/sharepoint/v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162708</TotalTime>
  <Words>660</Words>
  <Application>Microsoft Macintosh PowerPoint</Application>
  <PresentationFormat>Widescreen</PresentationFormat>
  <Paragraphs>173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Helvetica LT Std</vt:lpstr>
      <vt:lpstr>Mangal</vt:lpstr>
      <vt:lpstr>Times New Roman</vt:lpstr>
      <vt:lpstr>Trebuchet MS</vt:lpstr>
      <vt:lpstr>Verdana</vt:lpstr>
      <vt:lpstr>Wingdings</vt:lpstr>
      <vt:lpstr>Office Theme</vt:lpstr>
      <vt:lpstr>Agenda</vt:lpstr>
      <vt:lpstr>Roll Call</vt:lpstr>
      <vt:lpstr>Status Roundtable - MITRE</vt:lpstr>
      <vt:lpstr>Status Roundtable – Vermont</vt:lpstr>
      <vt:lpstr>Status Roundtable – West Virginia</vt:lpstr>
      <vt:lpstr>Status Roundtable – WEX Health</vt:lpstr>
      <vt:lpstr>Status Roundtable – Blu Strategies</vt:lpstr>
      <vt:lpstr>Status Roundtable - KRM Associates</vt:lpstr>
      <vt:lpstr>Status Roundtable –  HealthTech Solutions</vt:lpstr>
      <vt:lpstr>Status Roundtable –  Social Interest Solutions</vt:lpstr>
      <vt:lpstr>Status Roundtable - CSRA</vt:lpstr>
      <vt:lpstr>Functional Areas Divide and Conquer Approach</vt:lpstr>
      <vt:lpstr>Poplin Working Group Schedule</vt:lpstr>
      <vt:lpstr>Upcoming Votes</vt:lpstr>
      <vt:lpstr>Open Discussion</vt:lpstr>
    </vt:vector>
  </TitlesOfParts>
  <Company>The MITRE Corporation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Advancing Medicaid IT Enterprise DSG Director Quarterly Status 2017-01-27 wip 01-13</dc:title>
  <dc:creator>Vince Cordivano</dc:creator>
  <dc:description/>
  <cp:lastModifiedBy>Hill, Dave</cp:lastModifiedBy>
  <cp:revision>2572</cp:revision>
  <cp:lastPrinted>2017-01-20T15:08:41Z</cp:lastPrinted>
  <dcterms:created xsi:type="dcterms:W3CDTF">2012-10-22T21:49:00Z</dcterms:created>
  <dcterms:modified xsi:type="dcterms:W3CDTF">2018-03-23T17:37:58Z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0x010100823A99C636F7423283FB0D200866C6130058962E164FD14646B65BD0D4BDD40A0E</vt:lpwstr>
  </property>
  <property fmtid="{D5CDD505-2E9C-101B-9397-08002B2CF9AE}" pid="3" name="Deliverable Month">
    <vt:lpwstr>2012 October</vt:lpwstr>
  </property>
  <property fmtid="{D5CDD505-2E9C-101B-9397-08002B2CF9AE}" pid="4" name="Deliverable Type">
    <vt:lpwstr>Monthly Status Report</vt:lpwstr>
  </property>
  <property fmtid="{D5CDD505-2E9C-101B-9397-08002B2CF9AE}" pid="5" name="Document Owner">
    <vt:lpwstr>Gana Moharir</vt:lpwstr>
  </property>
</Properties>
</file>