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3"/>
  </p:notesMasterIdLst>
  <p:handoutMasterIdLst>
    <p:handoutMasterId r:id="rId24"/>
  </p:handoutMasterIdLst>
  <p:sldIdLst>
    <p:sldId id="330" r:id="rId6"/>
    <p:sldId id="411" r:id="rId7"/>
    <p:sldId id="344" r:id="rId8"/>
    <p:sldId id="367" r:id="rId9"/>
    <p:sldId id="366" r:id="rId10"/>
    <p:sldId id="378" r:id="rId11"/>
    <p:sldId id="382" r:id="rId12"/>
    <p:sldId id="407" r:id="rId13"/>
    <p:sldId id="405" r:id="rId14"/>
    <p:sldId id="406" r:id="rId15"/>
    <p:sldId id="413" r:id="rId16"/>
    <p:sldId id="412" r:id="rId17"/>
    <p:sldId id="384" r:id="rId18"/>
    <p:sldId id="414" r:id="rId19"/>
    <p:sldId id="401" r:id="rId20"/>
    <p:sldId id="415" r:id="rId21"/>
    <p:sldId id="409" r:id="rId22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63" autoAdjust="0"/>
    <p:restoredTop sz="87224" autoAdjust="0"/>
  </p:normalViewPr>
  <p:slideViewPr>
    <p:cSldViewPr>
      <p:cViewPr varScale="1">
        <p:scale>
          <a:sx n="197" d="100"/>
          <a:sy n="197" d="100"/>
        </p:scale>
        <p:origin x="108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8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A-Governance-Board/Poplin/issu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ithub.com/MITA-Governance-Board/Poplin/tree/master/service_definitions/analytic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resourcelist.html" TargetMode="External"/><Relationship Id="rId2" Type="http://schemas.openxmlformats.org/officeDocument/2006/relationships/hyperlink" Target="https://www.hl7.org/fhi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  <a:p>
            <a:r>
              <a:rPr lang="en-US" dirty="0"/>
              <a:t>Status roundtable</a:t>
            </a:r>
          </a:p>
          <a:p>
            <a:r>
              <a:rPr lang="en-US" dirty="0"/>
              <a:t>Functional Area Review</a:t>
            </a:r>
          </a:p>
          <a:p>
            <a:r>
              <a:rPr lang="en-US" dirty="0"/>
              <a:t>Schedule review</a:t>
            </a:r>
          </a:p>
          <a:p>
            <a:r>
              <a:rPr lang="en-US" dirty="0"/>
              <a:t>Next Meeting</a:t>
            </a:r>
          </a:p>
          <a:p>
            <a:r>
              <a:rPr lang="en-US" dirty="0"/>
              <a:t>Upcoming Votes</a:t>
            </a:r>
          </a:p>
          <a:p>
            <a:r>
              <a:rPr lang="en-US" dirty="0"/>
              <a:t>Poplin and FHIR Foundation</a:t>
            </a:r>
          </a:p>
          <a:p>
            <a:r>
              <a:rPr lang="en-US" dirty="0"/>
              <a:t>Open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0A81-FDCD-B841-98BD-87A215B9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C31-89D6-454B-989D-F69B406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Status Roundtable – </a:t>
            </a:r>
            <a:br>
              <a:rPr lang="en-US" dirty="0"/>
            </a:br>
            <a:r>
              <a:rPr lang="en-US" dirty="0"/>
              <a:t>Social Interest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E483-D827-0F43-AD1E-1796F2D8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Reviewed new data service taxonomy document.</a:t>
            </a:r>
          </a:p>
          <a:p>
            <a:r>
              <a:rPr lang="en-US" b="1" dirty="0"/>
              <a:t>This week: </a:t>
            </a:r>
            <a:r>
              <a:rPr lang="en-US" dirty="0"/>
              <a:t>Data service taxonomy approval, and work breakdown.</a:t>
            </a:r>
          </a:p>
          <a:p>
            <a:r>
              <a:rPr lang="en-US" b="1" dirty="0"/>
              <a:t>Blockers:</a:t>
            </a:r>
            <a:r>
              <a:rPr lang="en-US" dirty="0"/>
              <a:t>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00F6-2E35-B64B-AA85-0E1363E0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A83A-975E-A846-9841-A9A7FB1E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7C4-753E-4C40-9202-00B2AE16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CSRA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6067-A3AA-354E-B118-209C4BDC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Started work on identity management and reviewing provider CNSI document</a:t>
            </a:r>
            <a:endParaRPr lang="en-US" dirty="0"/>
          </a:p>
          <a:p>
            <a:r>
              <a:rPr lang="en-US" b="1" dirty="0"/>
              <a:t>This week: Continuing to investigate</a:t>
            </a:r>
          </a:p>
          <a:p>
            <a:r>
              <a:rPr lang="en-US" b="1" dirty="0"/>
              <a:t>Blockers: Competing priorities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7514-2B0E-984D-B72C-513D805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CCB28-B15F-D143-B6AB-28986849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6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81972"/>
            <a:ext cx="9923250" cy="1371600"/>
          </a:xfrm>
        </p:spPr>
        <p:txBody>
          <a:bodyPr/>
          <a:lstStyle/>
          <a:p>
            <a:r>
              <a:rPr lang="en-US" b="1" dirty="0"/>
              <a:t>Functional Areas</a:t>
            </a:r>
            <a:br>
              <a:rPr lang="en-US" b="1" dirty="0"/>
            </a:br>
            <a:r>
              <a:rPr lang="en-US" sz="2000" b="1" dirty="0"/>
              <a:t>Divide and Conquer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49340"/>
            <a:ext cx="27432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404375"/>
            <a:ext cx="2728894" cy="9267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B98B8F-DB2A-A249-86B9-26BFC88F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14289"/>
              </p:ext>
            </p:extLst>
          </p:nvPr>
        </p:nvGraphicFramePr>
        <p:xfrm>
          <a:off x="1600201" y="1307521"/>
          <a:ext cx="1036319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257">
                  <a:extLst>
                    <a:ext uri="{9D8B030D-6E8A-4147-A177-3AD203B41FA5}">
                      <a16:colId xmlns:a16="http://schemas.microsoft.com/office/drawing/2014/main" val="2816381950"/>
                    </a:ext>
                  </a:extLst>
                </a:gridCol>
                <a:gridCol w="1184943">
                  <a:extLst>
                    <a:ext uri="{9D8B030D-6E8A-4147-A177-3AD203B41FA5}">
                      <a16:colId xmlns:a16="http://schemas.microsoft.com/office/drawing/2014/main" val="894886867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1655700840"/>
                    </a:ext>
                  </a:extLst>
                </a:gridCol>
              </a:tblGrid>
              <a:tr h="354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54423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Provider Management: </a:t>
                      </a:r>
                      <a:r>
                        <a:rPr lang="en-US" sz="1600" b="0" dirty="0"/>
                        <a:t>Screening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43997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dirty="0"/>
                        <a:t>   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CNSI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38712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Wily Fox, * CSRA to subarea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60451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06909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WEX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83215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Member Management: </a:t>
                      </a:r>
                      <a:r>
                        <a:rPr lang="en-US" sz="1600" b="0" dirty="0"/>
                        <a:t>Eligibility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West Virginia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269981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dirty="0"/>
                        <a:t>   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63542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Third Party 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KRM Associates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847678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Case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93042"/>
                  </a:ext>
                </a:extLst>
              </a:tr>
              <a:tr h="561239">
                <a:tc>
                  <a:txBody>
                    <a:bodyPr/>
                    <a:lstStyle/>
                    <a:p>
                      <a:r>
                        <a:rPr lang="en-US" sz="1600" b="1" dirty="0"/>
                        <a:t>Data Warehouse / Business Intelligence /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 Strategies, Social Interest Solutions, HealthTech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70219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Identity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CSRA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5689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Managed Care Enrollment 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87024"/>
                  </a:ext>
                </a:extLst>
              </a:tr>
              <a:tr h="561239">
                <a:tc>
                  <a:txBody>
                    <a:bodyPr/>
                    <a:lstStyle/>
                    <a:p>
                      <a:r>
                        <a:rPr lang="en-US" sz="1600" b="1" dirty="0"/>
                        <a:t>Shared Services: </a:t>
                      </a:r>
                    </a:p>
                    <a:p>
                      <a:r>
                        <a:rPr lang="en-US" sz="1600" b="1" dirty="0"/>
                        <a:t>    </a:t>
                      </a:r>
                      <a:r>
                        <a:rPr lang="en-US" sz="1600" dirty="0"/>
                        <a:t>Messaging, Registration/Discovery,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02408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D1C5A34B-6E27-8540-8E69-30816E49D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2029593"/>
            <a:ext cx="222738" cy="256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987A63-F0AA-F04D-8A1E-E3E40C46D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2715393"/>
            <a:ext cx="222738" cy="256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6475BE-33DE-9648-94F5-0AB64FFA9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3048000"/>
            <a:ext cx="222738" cy="256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DA3378-91BC-0C47-93CE-8686A414E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4010793"/>
            <a:ext cx="222738" cy="256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232212-422B-D440-A132-E035E3C72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4391793"/>
            <a:ext cx="222738" cy="256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13A189-C207-A940-884F-65FDB3B21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724400"/>
            <a:ext cx="222738" cy="256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BC1285-EB93-5240-B67F-2F20E25F6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1993"/>
            <a:ext cx="222738" cy="256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4E8184A-13CC-C440-A5F6-A61C849EA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376997"/>
            <a:ext cx="222738" cy="256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6219D7-6EC6-A448-B2FE-181E0B66C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294939"/>
            <a:ext cx="222738" cy="2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/>
              <a:t>Poplin Working Group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99695"/>
              </p:ext>
            </p:extLst>
          </p:nvPr>
        </p:nvGraphicFramePr>
        <p:xfrm>
          <a:off x="1600200" y="1077525"/>
          <a:ext cx="1021080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0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 Management: State Plan Remittance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March 2,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March 16,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6808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Service Taxonomy – Final 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April 13, 2018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7455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Client/Member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April 27,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4133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Service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April 27,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4450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and Enrollment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April 27,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5969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Warehouse / Business Intelligence / Analytics Service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Pending analytic taxonomy strategy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KRM Associates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Third Party Liability Service Definitions –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75299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Identity Management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9679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520E-D6D0-5847-85BE-42E0F654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C786-23B1-4B48-A9A9-9AEEE32E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Connect next week Thursday and Friday</a:t>
            </a:r>
          </a:p>
          <a:p>
            <a:r>
              <a:rPr lang="en-US" dirty="0"/>
              <a:t>Propose canceling next week’s meeting with next meeting on April 13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816B7-2D8F-D44F-9D2F-C07C8259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733890"/>
            <a:ext cx="9956800" cy="4758986"/>
          </a:xfrm>
        </p:spPr>
        <p:txBody>
          <a:bodyPr>
            <a:normAutofit/>
          </a:bodyPr>
          <a:lstStyle/>
          <a:p>
            <a:r>
              <a:rPr lang="en-US" sz="2400" dirty="0"/>
              <a:t>Like to have discussion for each of these started on GitHub issue tracker</a:t>
            </a:r>
          </a:p>
          <a:p>
            <a:pPr lvl="1"/>
            <a:r>
              <a:rPr lang="en-US" sz="2400" dirty="0">
                <a:hlinkClick r:id="rId3"/>
              </a:rPr>
              <a:t>https://github.com/MITA-Governance-Board/Poplin/issues</a:t>
            </a:r>
            <a:endParaRPr lang="en-US" sz="2400" dirty="0"/>
          </a:p>
          <a:p>
            <a:pPr marL="112712" indent="0">
              <a:buNone/>
            </a:pPr>
            <a:endParaRPr lang="en-US" sz="2400" dirty="0"/>
          </a:p>
          <a:p>
            <a:r>
              <a:rPr lang="en-US" sz="2400" dirty="0"/>
              <a:t>Review documents on Data Service Taxonomy and provide feedback</a:t>
            </a:r>
          </a:p>
          <a:p>
            <a:pPr lvl="1"/>
            <a:r>
              <a:rPr lang="en-US" dirty="0">
                <a:hlinkClick r:id="rId4"/>
              </a:rPr>
              <a:t>https://github.com/MITA-Governance-Board/Poplin/tree/master/service_definitions/analytics</a:t>
            </a:r>
            <a:endParaRPr lang="en-US" dirty="0"/>
          </a:p>
          <a:p>
            <a:pPr lvl="1"/>
            <a:r>
              <a:rPr lang="en-US" sz="1900" dirty="0"/>
              <a:t>Vote for Step 1 approval at April 13</a:t>
            </a:r>
            <a:r>
              <a:rPr lang="en-US" sz="1900" baseline="30000" dirty="0"/>
              <a:t>th</a:t>
            </a:r>
            <a:r>
              <a:rPr lang="en-US" sz="1900" dirty="0"/>
              <a:t> meeting for wider distribution (Step 2).</a:t>
            </a:r>
          </a:p>
          <a:p>
            <a:pPr lvl="1"/>
            <a:endParaRPr lang="en-US" sz="2400" dirty="0"/>
          </a:p>
          <a:p>
            <a:pPr marL="112712" indent="0">
              <a:buNone/>
            </a:pP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C4ECD-DAC8-7A4C-BF56-97467B254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43BE-77C7-8242-A240-7FD6961E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Poplin and FHIR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5DAE7-2A7F-B046-8073-450F3A2C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FHIR is making headway into administrative resources</a:t>
            </a:r>
          </a:p>
          <a:p>
            <a:pPr lvl="1"/>
            <a:r>
              <a:rPr lang="en-US" sz="2000" dirty="0"/>
              <a:t>Leverage existing resources, profiles, and APIs as much as possible</a:t>
            </a:r>
          </a:p>
          <a:p>
            <a:pPr lvl="1"/>
            <a:r>
              <a:rPr lang="en-US" sz="2000" dirty="0"/>
              <a:t>If not, provide a compelling reason not to use FHIR resources, profiles, APIs</a:t>
            </a:r>
          </a:p>
          <a:p>
            <a:pPr lvl="1"/>
            <a:r>
              <a:rPr lang="en-US" sz="2000" dirty="0"/>
              <a:t>Help identify gaps in existing FHIR resources, profiles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hlinkClick r:id="rId2"/>
              </a:rPr>
              <a:t>https://www.hl7.org/fhir/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https://www.hl7.org/fhir/resourcelist.html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7EFDE-065D-6249-A957-82ADD023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21B5-920D-CC41-AEE0-3922A34C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3E02-0604-0042-9DDE-06A86D5E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A7023-B147-F644-ACA7-C94177A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2AC6-8BBD-0F4B-813A-901A5590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7C5E-4FDD-FD41-BA7E-A1DB6DC5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71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EF94-E4A9-4842-A6FE-21D39BA7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CE59D6-DFFA-834C-81AC-03D69BBEA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2172"/>
              </p:ext>
            </p:extLst>
          </p:nvPr>
        </p:nvGraphicFramePr>
        <p:xfrm>
          <a:off x="1828800" y="1467848"/>
          <a:ext cx="9753600" cy="502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420679090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3593838564"/>
                    </a:ext>
                  </a:extLst>
                </a:gridCol>
              </a:tblGrid>
              <a:tr h="38164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97131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 err="1"/>
                        <a:t>Blu</a:t>
                      </a:r>
                      <a:r>
                        <a:rPr lang="en-US" dirty="0"/>
                        <a:t> Strategies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3792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56256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CSRA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9068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 err="1"/>
                        <a:t>HealthTech</a:t>
                      </a:r>
                      <a:r>
                        <a:rPr lang="en-US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02861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KRM Associates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321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8759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ONC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13249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Social Interest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7155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44112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65328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13739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Wily 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6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Continued discussion with MTA on collaboration opportunities</a:t>
            </a:r>
          </a:p>
          <a:p>
            <a:pPr lvl="1"/>
            <a:r>
              <a:rPr lang="en-US" dirty="0"/>
              <a:t>Met with Coherent, Wily Fox, and HMS about joining Poplin Working Group</a:t>
            </a:r>
          </a:p>
          <a:p>
            <a:pPr lvl="1"/>
            <a:r>
              <a:rPr lang="en-US" dirty="0"/>
              <a:t>Continued MITRE security service definition reviews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Presenting Poplin update to HIT Connect MTA meeting on April 4th</a:t>
            </a:r>
          </a:p>
          <a:p>
            <a:pPr lvl="1"/>
            <a:r>
              <a:rPr lang="en-US" dirty="0"/>
              <a:t>HIT Connect breakfast roundtable April 6th @ 8am</a:t>
            </a:r>
          </a:p>
          <a:p>
            <a:pPr lvl="1"/>
            <a:r>
              <a:rPr lang="en-US" dirty="0"/>
              <a:t>Wrap up MITRE reviews of security shared service definition</a:t>
            </a:r>
          </a:p>
          <a:p>
            <a:pPr lvl="1"/>
            <a:r>
              <a:rPr lang="en-US" dirty="0"/>
              <a:t>First round approvals for MITRE project plan April through September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Vermont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Continued work on the API structure.</a:t>
            </a:r>
          </a:p>
          <a:p>
            <a:r>
              <a:rPr lang="en-US" b="1" dirty="0"/>
              <a:t>This week: </a:t>
            </a:r>
            <a:r>
              <a:rPr lang="en-US" dirty="0"/>
              <a:t>Close to finalizing the Case API structure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0CDC-3B00-184B-B572-335FA74C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West Virginia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We have run into some bandwidth issues due to urgent SOWs that we have received.</a:t>
            </a:r>
          </a:p>
          <a:p>
            <a:r>
              <a:rPr lang="en-US" b="1" dirty="0"/>
              <a:t>This week:</a:t>
            </a:r>
            <a:r>
              <a:rPr lang="en-US" dirty="0"/>
              <a:t> We hope to remediate the issue and let you know soon.</a:t>
            </a:r>
          </a:p>
          <a:p>
            <a:r>
              <a:rPr lang="en-US" b="1" dirty="0"/>
              <a:t>Blockers: </a:t>
            </a:r>
            <a:r>
              <a:rPr lang="en-US" dirty="0"/>
              <a:t>Urgent SOWs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E02BE-0768-4A45-B35A-608EAF37F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WEX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</a:t>
            </a:r>
            <a:endParaRPr lang="en-US" i="1" dirty="0"/>
          </a:p>
          <a:p>
            <a:r>
              <a:rPr lang="en-US" b="1" dirty="0"/>
              <a:t>This week:</a:t>
            </a:r>
          </a:p>
          <a:p>
            <a:r>
              <a:rPr lang="en-US" b="1" dirty="0"/>
              <a:t>Blockers: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4C927-810F-4146-9D8D-3E3727D4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Blu</a:t>
            </a:r>
            <a:r>
              <a:rPr lang="en-US" dirty="0"/>
              <a:t>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</a:t>
            </a:r>
            <a:endParaRPr lang="en-US" dirty="0"/>
          </a:p>
          <a:p>
            <a:r>
              <a:rPr lang="en-US" b="1" dirty="0"/>
              <a:t>This week:</a:t>
            </a:r>
            <a:endParaRPr lang="en-US" dirty="0"/>
          </a:p>
          <a:p>
            <a:r>
              <a:rPr lang="en-US" b="1" dirty="0"/>
              <a:t>Blockers: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07D9B-437D-F542-891E-3F17D8C22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7EBF-2258-3B4C-A8DE-F101618A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KRM Associates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181C-0802-7448-9474-6A0C5274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</a:t>
            </a:r>
          </a:p>
          <a:p>
            <a:r>
              <a:rPr lang="en-US" b="1" dirty="0"/>
              <a:t>This week:</a:t>
            </a:r>
            <a:endParaRPr lang="en-US" dirty="0"/>
          </a:p>
          <a:p>
            <a:r>
              <a:rPr lang="en-US" b="1" dirty="0"/>
              <a:t>Blockers: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91973-D074-EA46-B060-D96B8D58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9423C-DB8C-884F-B35A-D89272231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0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90E8-85FD-3A4F-AEFA-42C7DDD4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Status Roundtable – </a:t>
            </a:r>
            <a:br>
              <a:rPr lang="en-US" dirty="0"/>
            </a:br>
            <a:r>
              <a:rPr lang="en-US" dirty="0" err="1"/>
              <a:t>HealthTech</a:t>
            </a:r>
            <a:r>
              <a:rPr lang="en-US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0B7D-674F-FD40-A4D5-901C9FC2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Provided feedback on Data Service Taxonomy Document. </a:t>
            </a:r>
          </a:p>
          <a:p>
            <a:r>
              <a:rPr lang="en-US" b="1" dirty="0"/>
              <a:t>This week: </a:t>
            </a:r>
            <a:r>
              <a:rPr lang="en-US" dirty="0"/>
              <a:t>Meeting with team to discuss feedback. 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89AEB-DF93-4C41-A5A4-C80071CB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6E1CB-D2F5-D14D-94BB-2CA31345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5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163968</TotalTime>
  <Words>719</Words>
  <Application>Microsoft Macintosh PowerPoint</Application>
  <PresentationFormat>Widescreen</PresentationFormat>
  <Paragraphs>189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Roll Call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</vt:lpstr>
      <vt:lpstr>Status Roundtable - KRM Associates</vt:lpstr>
      <vt:lpstr>Status Roundtable –  HealthTech Solutions</vt:lpstr>
      <vt:lpstr>Status Roundtable –  Social Interest Solutions</vt:lpstr>
      <vt:lpstr>Status Roundtable - CSRA</vt:lpstr>
      <vt:lpstr>Functional Areas Divide and Conquer Approach</vt:lpstr>
      <vt:lpstr>Poplin Working Group Schedule</vt:lpstr>
      <vt:lpstr>Next Meeting</vt:lpstr>
      <vt:lpstr>Upcoming Votes</vt:lpstr>
      <vt:lpstr>Poplin and FHIR Foundation</vt:lpstr>
      <vt:lpstr>Open Discussion</vt:lpstr>
    </vt:vector>
  </TitlesOfParts>
  <Company>The MITRE Corporation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2580</cp:revision>
  <cp:lastPrinted>2017-01-20T15:08:41Z</cp:lastPrinted>
  <dcterms:created xsi:type="dcterms:W3CDTF">2012-10-22T21:49:00Z</dcterms:created>
  <dcterms:modified xsi:type="dcterms:W3CDTF">2018-03-30T17:33:19Z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