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3"/>
  </p:notesMasterIdLst>
  <p:handoutMasterIdLst>
    <p:handoutMasterId r:id="rId24"/>
  </p:handoutMasterIdLst>
  <p:sldIdLst>
    <p:sldId id="330" r:id="rId6"/>
    <p:sldId id="411" r:id="rId7"/>
    <p:sldId id="344" r:id="rId8"/>
    <p:sldId id="367" r:id="rId9"/>
    <p:sldId id="366" r:id="rId10"/>
    <p:sldId id="378" r:id="rId11"/>
    <p:sldId id="382" r:id="rId12"/>
    <p:sldId id="405" r:id="rId13"/>
    <p:sldId id="406" r:id="rId14"/>
    <p:sldId id="413" r:id="rId15"/>
    <p:sldId id="424" r:id="rId16"/>
    <p:sldId id="423" r:id="rId17"/>
    <p:sldId id="381" r:id="rId18"/>
    <p:sldId id="384" r:id="rId19"/>
    <p:sldId id="426" r:id="rId20"/>
    <p:sldId id="425" r:id="rId21"/>
    <p:sldId id="409" r:id="rId2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7226" autoAdjust="0"/>
  </p:normalViewPr>
  <p:slideViewPr>
    <p:cSldViewPr>
      <p:cViewPr varScale="1">
        <p:scale>
          <a:sx n="81" d="100"/>
          <a:sy n="81" d="100"/>
        </p:scale>
        <p:origin x="1672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  <a:p>
            <a:r>
              <a:rPr lang="en-US" dirty="0"/>
              <a:t>Update on KRM Associates</a:t>
            </a:r>
          </a:p>
          <a:p>
            <a:r>
              <a:rPr lang="en-US" dirty="0"/>
              <a:t>Status roundtable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Updates to Data Service Taxonomy document</a:t>
            </a:r>
          </a:p>
          <a:p>
            <a:r>
              <a:rPr lang="en-US" dirty="0"/>
              <a:t>Vote to approve Data Service Taxonomy document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– General Dynamics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Slowed by illness, vacation.  Reviewed claims breakdown.</a:t>
            </a:r>
          </a:p>
          <a:p>
            <a:r>
              <a:rPr lang="en-US" b="1" dirty="0"/>
              <a:t>This week: </a:t>
            </a:r>
            <a:r>
              <a:rPr lang="en-US" dirty="0"/>
              <a:t>Position paper on Identity Management.  Would like to pivot from Identity Management to Provider Screening.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D39CB-ECAB-FC4A-8849-163D0C2D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87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6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– Wily Fox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Reviewed and commented on the initial Claims Area decomposition matrix. </a:t>
            </a:r>
          </a:p>
          <a:p>
            <a:r>
              <a:rPr lang="en-US" b="1" dirty="0"/>
              <a:t>This week: </a:t>
            </a:r>
            <a:r>
              <a:rPr lang="en-US" dirty="0"/>
              <a:t>Refine Claims Area decomposition matrix to come up with a working set. Stretch: Identify Claims Area Matrix assignments.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7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7C4-753E-4C40-9202-00B2AE16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6067-A3AA-354E-B118-209C4BDCA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Created the initial Claims Area decomposition matrix.</a:t>
            </a:r>
          </a:p>
          <a:p>
            <a:r>
              <a:rPr lang="en-US" b="1" dirty="0"/>
              <a:t>This week:  </a:t>
            </a:r>
            <a:r>
              <a:rPr lang="en-US" dirty="0"/>
              <a:t>Collaborate with Team members on Claims Area decomposition matrix feedback to establish a game plan.  Stretch: Agree on Claims Area Matrix assignments.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57514-2B0E-984D-B72C-513D805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CCB28-B15F-D143-B6AB-28986849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98B8F-DB2A-A249-86B9-26BFC88F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06359"/>
              </p:ext>
            </p:extLst>
          </p:nvPr>
        </p:nvGraphicFramePr>
        <p:xfrm>
          <a:off x="1600201" y="1307521"/>
          <a:ext cx="1036319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257">
                  <a:extLst>
                    <a:ext uri="{9D8B030D-6E8A-4147-A177-3AD203B41FA5}">
                      <a16:colId xmlns:a16="http://schemas.microsoft.com/office/drawing/2014/main" val="2816381950"/>
                    </a:ext>
                  </a:extLst>
                </a:gridCol>
                <a:gridCol w="1184943">
                  <a:extLst>
                    <a:ext uri="{9D8B030D-6E8A-4147-A177-3AD203B41FA5}">
                      <a16:colId xmlns:a16="http://schemas.microsoft.com/office/drawing/2014/main" val="894886867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1655700840"/>
                    </a:ext>
                  </a:extLst>
                </a:gridCol>
              </a:tblGrid>
              <a:tr h="325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54423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4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Coherence,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328984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Warehouse / Business Intelligence /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 Strategies, Social Interest Solutions, HealthTech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96398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Electronic Visit Verification (EVV)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969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31038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Eligibility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39695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5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Screening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 Dynamics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66803"/>
                  </a:ext>
                </a:extLst>
              </a:tr>
              <a:tr h="515642">
                <a:tc>
                  <a:txBody>
                    <a:bodyPr/>
                    <a:lstStyle/>
                    <a:p>
                      <a:r>
                        <a:rPr lang="en-US" sz="1400" b="1" dirty="0"/>
                        <a:t>Shared Services: </a:t>
                      </a:r>
                    </a:p>
                    <a:p>
                      <a:r>
                        <a:rPr lang="en-US" sz="1400" b="1" dirty="0"/>
                        <a:t>    </a:t>
                      </a:r>
                      <a:r>
                        <a:rPr lang="en-US" sz="1400" dirty="0"/>
                        <a:t>Messaging, Registration/Discovery,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94734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Identity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48001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Managed Care Enrollment 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83719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63542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Provider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20376"/>
                  </a:ext>
                </a:extLst>
              </a:tr>
              <a:tr h="298529">
                <a:tc>
                  <a:txBody>
                    <a:bodyPr/>
                    <a:lstStyle/>
                    <a:p>
                      <a:r>
                        <a:rPr lang="en-US" sz="1400" b="1" dirty="0"/>
                        <a:t>Third Party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668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1C5A34B-6E27-8540-8E69-30816E49D3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981091"/>
            <a:ext cx="222738" cy="25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987A63-F0AA-F04D-8A1E-E3E40C46D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46926"/>
            <a:ext cx="227993" cy="256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6475BE-33DE-9648-94F5-0AB64FFA9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9" y="2821074"/>
            <a:ext cx="222738" cy="256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DA3378-91BC-0C47-93CE-8686A414E1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7" y="3439436"/>
            <a:ext cx="222738" cy="256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232212-422B-D440-A132-E035E3C72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746380"/>
            <a:ext cx="222738" cy="256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13A189-C207-A940-884F-65FDB3B219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689635"/>
            <a:ext cx="222738" cy="2564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E8184A-13CC-C440-A5F6-A61C849EAE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59" y="3141399"/>
            <a:ext cx="222738" cy="25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B0BEE-1159-8E45-86A3-A2C0021C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09" y="4052825"/>
            <a:ext cx="222738" cy="256407"/>
          </a:xfrm>
          <a:prstGeom prst="rect">
            <a:avLst/>
          </a:prstGeo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2F3701F-16EA-42AD-89CC-E4EAE73EC497}"/>
              </a:ext>
            </a:extLst>
          </p:cNvPr>
          <p:cNvSpPr txBox="1">
            <a:spLocks/>
          </p:cNvSpPr>
          <p:nvPr/>
        </p:nvSpPr>
        <p:spPr>
          <a:xfrm>
            <a:off x="9144000" y="6492876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B2F88-1B33-6541-BA30-ED5F199C5B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401399"/>
            <a:ext cx="222738" cy="2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2784"/>
              </p:ext>
            </p:extLst>
          </p:nvPr>
        </p:nvGraphicFramePr>
        <p:xfrm>
          <a:off x="1600200" y="1077525"/>
          <a:ext cx="1021080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Service Taxonomy – Final 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April 20, 2018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45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4133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450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11,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5969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/>
                        <a:t>May 18,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722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Strategies, Social Interest,</a:t>
                      </a:r>
                    </a:p>
                    <a:p>
                      <a:pPr algn="ctr"/>
                      <a:r>
                        <a:rPr lang="en-US" sz="1400" baseline="0" dirty="0" err="1"/>
                        <a:t>HealthTech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Wily Fox,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Claims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Pending Claims breakdown assignments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53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KRM Associates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Third Party Liability Service Definitions –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5299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Identity Management Service Definitions -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9679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9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F76-94A5-B845-B47E-56666317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Data Service Taxonomy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12FC-5FF2-E34A-B571-65C2E8FE9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 Strategies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6BFCA-04D3-F74B-8710-07BC353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F4F4-1F89-BB4A-B11C-15A125E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– Data Service Taxonomy Document - Step 1 Approval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3031-09A7-B84A-90A1-58C683BC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to approve Data Services Taxonomy document as presented</a:t>
            </a:r>
          </a:p>
          <a:p>
            <a:pPr marL="11271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D0C9-1172-194E-88CB-43959249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9790DE-DEC5-F24A-9465-C9F0ACB1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56067"/>
              </p:ext>
            </p:extLst>
          </p:nvPr>
        </p:nvGraphicFramePr>
        <p:xfrm>
          <a:off x="1715392" y="2103756"/>
          <a:ext cx="9753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Blu</a:t>
                      </a:r>
                      <a:r>
                        <a:rPr lang="en-US" sz="1600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Abstain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89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21B5-920D-CC41-AEE0-3922A34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3E02-0604-0042-9DDE-06A86D5E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A7023-B147-F644-ACA7-C94177A7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0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2AC6-8BBD-0F4B-813A-901A5590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Roll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7C5E-4FDD-FD41-BA7E-A1DB6DC5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271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EF94-E4A9-4842-A6FE-21D39BA7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CE59D6-DFFA-834C-81AC-03D69BBEA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61448"/>
              </p:ext>
            </p:extLst>
          </p:nvPr>
        </p:nvGraphicFramePr>
        <p:xfrm>
          <a:off x="1828800" y="1467848"/>
          <a:ext cx="9753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4206790909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3593838564"/>
                    </a:ext>
                  </a:extLst>
                </a:gridCol>
              </a:tblGrid>
              <a:tr h="328501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9713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Blu</a:t>
                      </a:r>
                      <a:r>
                        <a:rPr lang="en-US" sz="1600" dirty="0"/>
                        <a:t> Strategies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9379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52037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6256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General Dynamics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906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HealthTech</a:t>
                      </a:r>
                      <a:r>
                        <a:rPr lang="en-US" sz="1600" dirty="0"/>
                        <a:t>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02861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3875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MTA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1324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Social Interest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7155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44112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65328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13739"/>
                  </a:ext>
                </a:extLst>
              </a:tr>
              <a:tr h="333063">
                <a:tc>
                  <a:txBody>
                    <a:bodyPr/>
                    <a:lstStyle/>
                    <a:p>
                      <a:r>
                        <a:rPr lang="en-US" sz="1600" dirty="0"/>
                        <a:t>Wily 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017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2C656A0-A1DC-054D-80A7-3831FEC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80727"/>
            <a:ext cx="2728894" cy="9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6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Kicked off work on automated test tool, completed first sprint, burndown</a:t>
            </a:r>
          </a:p>
          <a:p>
            <a:pPr lvl="1"/>
            <a:r>
              <a:rPr lang="en-US" dirty="0"/>
              <a:t>Kicked off work on interstate interoperability use-case demo for MESC</a:t>
            </a:r>
          </a:p>
          <a:p>
            <a:pPr lvl="1"/>
            <a:r>
              <a:rPr lang="en-US" dirty="0"/>
              <a:t>Held follow-up meetings with </a:t>
            </a:r>
            <a:r>
              <a:rPr lang="en-US" dirty="0" err="1"/>
              <a:t>Pega</a:t>
            </a:r>
            <a:r>
              <a:rPr lang="en-US" dirty="0"/>
              <a:t>, Change Healthcare about joining Poplin</a:t>
            </a:r>
          </a:p>
          <a:p>
            <a:pPr lvl="1"/>
            <a:r>
              <a:rPr lang="en-US" dirty="0"/>
              <a:t>Added new member to MITRE Poplin team (Chris </a:t>
            </a:r>
            <a:r>
              <a:rPr lang="en-US" dirty="0" err="1"/>
              <a:t>Klesges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Security service definition passed MITRE internal review</a:t>
            </a:r>
          </a:p>
          <a:p>
            <a:pPr lvl="1"/>
            <a:r>
              <a:rPr lang="en-US" dirty="0"/>
              <a:t>Received approvals for MITRE project plan through September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Start new sprint on automated test tool</a:t>
            </a:r>
          </a:p>
          <a:p>
            <a:pPr lvl="1"/>
            <a:r>
              <a:rPr lang="en-US" dirty="0"/>
              <a:t>Finalize requirements for client app for interstate interoperability use case demo</a:t>
            </a:r>
          </a:p>
          <a:p>
            <a:pPr lvl="1"/>
            <a:r>
              <a:rPr lang="en-US" dirty="0"/>
              <a:t>Start UX design on client app</a:t>
            </a:r>
          </a:p>
          <a:p>
            <a:pPr lvl="1"/>
            <a:r>
              <a:rPr lang="en-US" dirty="0"/>
              <a:t>Approvals for MITRE project plan through March, 2019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Vacationing in Florida</a:t>
            </a:r>
            <a:endParaRPr lang="en-US" b="1" dirty="0"/>
          </a:p>
          <a:p>
            <a:r>
              <a:rPr lang="en-US" b="1" dirty="0"/>
              <a:t>This week: </a:t>
            </a:r>
            <a:endParaRPr lang="en-US" dirty="0"/>
          </a:p>
          <a:p>
            <a:r>
              <a:rPr lang="en-US" b="1" dirty="0"/>
              <a:t>Blockers: </a:t>
            </a:r>
            <a:r>
              <a:rPr lang="en-US" dirty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</a:t>
            </a:r>
            <a:r>
              <a:rPr lang="en-US" dirty="0"/>
              <a:t>We have run into some bandwidth issues due to urgent SOWs that we have received.</a:t>
            </a:r>
          </a:p>
          <a:p>
            <a:r>
              <a:rPr lang="en-US" b="1" dirty="0"/>
              <a:t>This week:</a:t>
            </a:r>
            <a:r>
              <a:rPr lang="en-US" dirty="0"/>
              <a:t> We hope to remediate the issue and let you know soon.</a:t>
            </a:r>
          </a:p>
          <a:p>
            <a:r>
              <a:rPr lang="en-US" b="1" dirty="0"/>
              <a:t>Blockers: </a:t>
            </a:r>
            <a:r>
              <a:rPr lang="en-US" dirty="0"/>
              <a:t>Urgent SOWs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</a:t>
            </a:r>
            <a:endParaRPr lang="en-US" i="1" dirty="0"/>
          </a:p>
          <a:p>
            <a:r>
              <a:rPr lang="en-US" b="1" dirty="0"/>
              <a:t>This week:</a:t>
            </a:r>
          </a:p>
          <a:p>
            <a:r>
              <a:rPr lang="en-US" b="1" dirty="0"/>
              <a:t>Blockers: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Getting ready for presenting Data Service Taxonomy document</a:t>
            </a:r>
            <a:endParaRPr lang="en-US" dirty="0"/>
          </a:p>
          <a:p>
            <a:r>
              <a:rPr lang="en-US" b="1" dirty="0"/>
              <a:t>This week: Starting to think through next level and assignments</a:t>
            </a:r>
            <a:endParaRPr lang="en-US" dirty="0"/>
          </a:p>
          <a:p>
            <a:r>
              <a:rPr lang="en-US" b="1" dirty="0"/>
              <a:t>Blockers: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Roundtable – </a:t>
            </a:r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192" y="1438945"/>
            <a:ext cx="9956800" cy="4566694"/>
          </a:xfrm>
        </p:spPr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No status</a:t>
            </a:r>
          </a:p>
          <a:p>
            <a:r>
              <a:rPr lang="en-US" b="1" dirty="0"/>
              <a:t>This week: </a:t>
            </a:r>
            <a:r>
              <a:rPr lang="en-US" dirty="0"/>
              <a:t>Determine functional area breakdown and assignments</a:t>
            </a:r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6E1CB-D2F5-D14D-94BB-2CA31345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940" y="304800"/>
            <a:ext cx="3694305" cy="125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Roundtable – 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Attended review meeting for Data Services definition.</a:t>
            </a:r>
            <a:endParaRPr lang="en-US" b="1" dirty="0"/>
          </a:p>
          <a:p>
            <a:r>
              <a:rPr lang="en-US" b="1" dirty="0"/>
              <a:t>This week: </a:t>
            </a:r>
            <a:r>
              <a:rPr lang="en-US" dirty="0"/>
              <a:t>Will put together our thoughts and collaborate with partners on work breakdown around DW/BI/Analytics track.</a:t>
            </a:r>
            <a:endParaRPr lang="en-US" b="1" dirty="0"/>
          </a:p>
          <a:p>
            <a:r>
              <a:rPr lang="en-US" b="1" dirty="0"/>
              <a:t>Blockers: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9A83A-975E-A846-9841-A9A7FB1E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87" y="304800"/>
            <a:ext cx="3339426" cy="1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164390</TotalTime>
  <Words>751</Words>
  <Application>Microsoft Macintosh PowerPoint</Application>
  <PresentationFormat>Widescreen</PresentationFormat>
  <Paragraphs>210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Roll Call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– HealthTech Solutions</vt:lpstr>
      <vt:lpstr>Status Roundtable – Social Interest Solutions</vt:lpstr>
      <vt:lpstr>Status Roundtable – General Dynamics IT</vt:lpstr>
      <vt:lpstr>Status Roundtable – Wily Fox</vt:lpstr>
      <vt:lpstr>Status Roundtable - Coherence</vt:lpstr>
      <vt:lpstr>Functional Areas Divide and Conquer Approach</vt:lpstr>
      <vt:lpstr>Poplin Working Group Schedule</vt:lpstr>
      <vt:lpstr>Updates to Data Service Taxonomy Document</vt:lpstr>
      <vt:lpstr>Vote – Data Service Taxonomy Document - Step 1 Approval</vt:lpstr>
      <vt:lpstr>Open Discussion</vt:lpstr>
    </vt:vector>
  </TitlesOfParts>
  <Company>The MITRE Corporation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2612</cp:revision>
  <cp:lastPrinted>2017-01-20T15:08:41Z</cp:lastPrinted>
  <dcterms:created xsi:type="dcterms:W3CDTF">2012-10-22T21:49:00Z</dcterms:created>
  <dcterms:modified xsi:type="dcterms:W3CDTF">2018-04-26T15:21:42Z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