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25"/>
  </p:notesMasterIdLst>
  <p:handoutMasterIdLst>
    <p:handoutMasterId r:id="rId26"/>
  </p:handoutMasterIdLst>
  <p:sldIdLst>
    <p:sldId id="330" r:id="rId6"/>
    <p:sldId id="411" r:id="rId7"/>
    <p:sldId id="430" r:id="rId8"/>
    <p:sldId id="344" r:id="rId9"/>
    <p:sldId id="367" r:id="rId10"/>
    <p:sldId id="366" r:id="rId11"/>
    <p:sldId id="382" r:id="rId12"/>
    <p:sldId id="405" r:id="rId13"/>
    <p:sldId id="406" r:id="rId14"/>
    <p:sldId id="413" r:id="rId15"/>
    <p:sldId id="424" r:id="rId16"/>
    <p:sldId id="423" r:id="rId17"/>
    <p:sldId id="381" r:id="rId18"/>
    <p:sldId id="384" r:id="rId19"/>
    <p:sldId id="425" r:id="rId20"/>
    <p:sldId id="428" r:id="rId21"/>
    <p:sldId id="426" r:id="rId22"/>
    <p:sldId id="429" r:id="rId23"/>
    <p:sldId id="409" r:id="rId24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82" autoAdjust="0"/>
    <p:restoredTop sz="87224" autoAdjust="0"/>
  </p:normalViewPr>
  <p:slideViewPr>
    <p:cSldViewPr>
      <p:cViewPr varScale="1">
        <p:scale>
          <a:sx n="197" d="100"/>
          <a:sy n="197" d="100"/>
        </p:scale>
        <p:origin x="1016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2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6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Internal</a:t>
            </a:r>
            <a:r>
              <a:rPr lang="en-US" sz="800" baseline="0"/>
              <a:t> Distribution—Not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/>
              <a:t>Roll call</a:t>
            </a:r>
          </a:p>
          <a:p>
            <a:r>
              <a:rPr lang="en-US" dirty="0"/>
              <a:t>Update on WEX Health</a:t>
            </a:r>
          </a:p>
          <a:p>
            <a:r>
              <a:rPr lang="en-US" dirty="0"/>
              <a:t>Status roundtable</a:t>
            </a:r>
          </a:p>
          <a:p>
            <a:r>
              <a:rPr lang="en-US" dirty="0"/>
              <a:t>Functional Area Review</a:t>
            </a:r>
          </a:p>
          <a:p>
            <a:r>
              <a:rPr lang="en-US" dirty="0"/>
              <a:t>Schedule review</a:t>
            </a:r>
          </a:p>
          <a:p>
            <a:r>
              <a:rPr lang="en-US" dirty="0"/>
              <a:t>Data Service Taxonomy vote result</a:t>
            </a:r>
          </a:p>
          <a:p>
            <a:r>
              <a:rPr lang="en-US" dirty="0"/>
              <a:t>Challenges for Poplin</a:t>
            </a:r>
          </a:p>
          <a:p>
            <a:r>
              <a:rPr lang="en-US" dirty="0"/>
              <a:t>Case Management Update – Vermont</a:t>
            </a:r>
          </a:p>
          <a:p>
            <a:r>
              <a:rPr lang="en-US" dirty="0"/>
              <a:t>Claims Work Breakdown – Coherence, Wily Fox, General Dynamics IT</a:t>
            </a:r>
          </a:p>
          <a:p>
            <a:r>
              <a:rPr lang="en-US" dirty="0"/>
              <a:t>Open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0A81-FDCD-B841-98BD-87A215B9F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57C4-753E-4C40-9202-00B2AE16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– General Dynamics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6067-A3AA-354E-B118-209C4BDC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566694"/>
          </a:xfrm>
        </p:spPr>
        <p:txBody>
          <a:bodyPr/>
          <a:lstStyle/>
          <a:p>
            <a:r>
              <a:rPr lang="en-US" b="1" dirty="0"/>
              <a:t>Last week: </a:t>
            </a:r>
            <a:r>
              <a:rPr lang="en-US" dirty="0"/>
              <a:t>Slowed by key resources out due to illness, vacation, other work.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delay on delivery of claim break down - target date of feedback 5/1</a:t>
            </a:r>
          </a:p>
          <a:p>
            <a:pPr lvl="1"/>
            <a:r>
              <a:rPr lang="en-US" dirty="0"/>
              <a:t>delay on delivery of Data Services Taxonomy - target date of feedback 5/3</a:t>
            </a:r>
          </a:p>
          <a:p>
            <a:r>
              <a:rPr lang="en-US" b="1" dirty="0"/>
              <a:t>Blockers: </a:t>
            </a:r>
            <a:r>
              <a:rPr lang="en-US" dirty="0"/>
              <a:t>Key resources engaged in other work or out of office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57514-2B0E-984D-B72C-513D8051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1D39CB-ECAB-FC4A-8849-163D0C2DB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487" y="304800"/>
            <a:ext cx="3339426" cy="11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6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57C4-753E-4C40-9202-00B2AE16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– Wily Fox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6067-A3AA-354E-B118-209C4BDC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566694"/>
          </a:xfrm>
        </p:spPr>
        <p:txBody>
          <a:bodyPr/>
          <a:lstStyle/>
          <a:p>
            <a:r>
              <a:rPr lang="en-US" b="1" dirty="0"/>
              <a:t>Last week: </a:t>
            </a:r>
            <a:r>
              <a:rPr lang="en-US" dirty="0"/>
              <a:t>Reviewed and commented on the initial Claims Area decomposition matrix. </a:t>
            </a:r>
          </a:p>
          <a:p>
            <a:r>
              <a:rPr lang="en-US" b="1" dirty="0"/>
              <a:t>This week: </a:t>
            </a:r>
            <a:r>
              <a:rPr lang="en-US" dirty="0"/>
              <a:t>Meet with Coherence to come up with a claims processing decomposition list so that we can move forward with assignment.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57514-2B0E-984D-B72C-513D8051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CCB28-B15F-D143-B6AB-289868497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75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57C4-753E-4C40-9202-00B2AE16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- 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6067-A3AA-354E-B118-209C4BDC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566694"/>
          </a:xfrm>
        </p:spPr>
        <p:txBody>
          <a:bodyPr/>
          <a:lstStyle/>
          <a:p>
            <a:r>
              <a:rPr lang="en-US" b="1" dirty="0"/>
              <a:t>Last week:  </a:t>
            </a:r>
            <a:r>
              <a:rPr lang="en-US" dirty="0"/>
              <a:t>Collected feedback on Claims Area decomposition matrix.</a:t>
            </a:r>
          </a:p>
          <a:p>
            <a:r>
              <a:rPr lang="en-US" b="1" dirty="0"/>
              <a:t>This week:  </a:t>
            </a:r>
            <a:r>
              <a:rPr lang="en-US" dirty="0"/>
              <a:t>Meet with Wily Fox to come up with a claims processing decomposition list so that we can move forward with assignment.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57514-2B0E-984D-B72C-513D8051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CCB28-B15F-D143-B6AB-289868497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81972"/>
            <a:ext cx="9923250" cy="1371600"/>
          </a:xfrm>
        </p:spPr>
        <p:txBody>
          <a:bodyPr/>
          <a:lstStyle/>
          <a:p>
            <a:r>
              <a:rPr lang="en-US" b="1" dirty="0"/>
              <a:t>Functional Areas</a:t>
            </a:r>
            <a:br>
              <a:rPr lang="en-US" b="1" dirty="0"/>
            </a:br>
            <a:r>
              <a:rPr lang="en-US" sz="2000" b="1" dirty="0"/>
              <a:t>Divide and Conquer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149340"/>
            <a:ext cx="27432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80727"/>
            <a:ext cx="2728894" cy="92679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B98B8F-DB2A-A249-86B9-26BFC88F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456538"/>
              </p:ext>
            </p:extLst>
          </p:nvPr>
        </p:nvGraphicFramePr>
        <p:xfrm>
          <a:off x="1600201" y="1307521"/>
          <a:ext cx="10363199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257">
                  <a:extLst>
                    <a:ext uri="{9D8B030D-6E8A-4147-A177-3AD203B41FA5}">
                      <a16:colId xmlns:a16="http://schemas.microsoft.com/office/drawing/2014/main" val="2816381950"/>
                    </a:ext>
                  </a:extLst>
                </a:gridCol>
                <a:gridCol w="1184943">
                  <a:extLst>
                    <a:ext uri="{9D8B030D-6E8A-4147-A177-3AD203B41FA5}">
                      <a16:colId xmlns:a16="http://schemas.microsoft.com/office/drawing/2014/main" val="894886867"/>
                    </a:ext>
                  </a:extLst>
                </a:gridCol>
                <a:gridCol w="4190999">
                  <a:extLst>
                    <a:ext uri="{9D8B030D-6E8A-4147-A177-3AD203B41FA5}">
                      <a16:colId xmlns:a16="http://schemas.microsoft.com/office/drawing/2014/main" val="1655700840"/>
                    </a:ext>
                  </a:extLst>
                </a:gridCol>
              </a:tblGrid>
              <a:tr h="325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54423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Case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476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Wily Fox, Coherence,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General Dynamics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328984"/>
                  </a:ext>
                </a:extLst>
              </a:tr>
              <a:tr h="515642">
                <a:tc>
                  <a:txBody>
                    <a:bodyPr/>
                    <a:lstStyle/>
                    <a:p>
                      <a:r>
                        <a:rPr lang="en-US" sz="1400" b="1" dirty="0"/>
                        <a:t>Data Warehouse / Business Intelligence /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 Strategies, Social Interest Solutions, HealthTech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96398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Electronic Visit Verification (EVV)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3969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Financial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WEX Health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310389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Member Eligibility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West Virginia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39695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Pharmacy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9352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Provider Screening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General Dynamics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66803"/>
                  </a:ext>
                </a:extLst>
              </a:tr>
              <a:tr h="515642">
                <a:tc>
                  <a:txBody>
                    <a:bodyPr/>
                    <a:lstStyle/>
                    <a:p>
                      <a:r>
                        <a:rPr lang="en-US" sz="1400" b="1" dirty="0"/>
                        <a:t>Shared Services: </a:t>
                      </a:r>
                    </a:p>
                    <a:p>
                      <a:r>
                        <a:rPr lang="en-US" sz="1400" b="1" dirty="0"/>
                        <a:t>    </a:t>
                      </a:r>
                      <a:r>
                        <a:rPr lang="en-US" sz="1400" dirty="0"/>
                        <a:t>Messaging, Registration/Discovery,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794734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Identity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24800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Managed Care Enrollment Broker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83719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Member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63542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Provider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520376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Third Party 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86688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D1C5A34B-6E27-8540-8E69-30816E49D3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981091"/>
            <a:ext cx="222738" cy="256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987A63-F0AA-F04D-8A1E-E3E40C46D6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346926"/>
            <a:ext cx="227993" cy="256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6475BE-33DE-9648-94F5-0AB64FFA97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09" y="2821074"/>
            <a:ext cx="222738" cy="256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DA3378-91BC-0C47-93CE-8686A414E1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37" y="3439436"/>
            <a:ext cx="222738" cy="256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232212-422B-D440-A132-E035E3C72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746380"/>
            <a:ext cx="222738" cy="256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13A189-C207-A940-884F-65FDB3B219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689635"/>
            <a:ext cx="222738" cy="256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CB0BEE-1159-8E45-86A3-A2C0021C80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09" y="4052825"/>
            <a:ext cx="222738" cy="256407"/>
          </a:xfrm>
          <a:prstGeom prst="rect">
            <a:avLst/>
          </a:prstGeom>
        </p:spPr>
      </p:pic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92F3701F-16EA-42AD-89CC-E4EAE73EC497}"/>
              </a:ext>
            </a:extLst>
          </p:cNvPr>
          <p:cNvSpPr txBox="1">
            <a:spLocks/>
          </p:cNvSpPr>
          <p:nvPr/>
        </p:nvSpPr>
        <p:spPr>
          <a:xfrm>
            <a:off x="9144000" y="6492876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5008BC-DA31-4D19-837B-EFA4386B05F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CB2F88-1B33-6541-BA30-ED5F199C5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401399"/>
            <a:ext cx="222738" cy="2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3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9956800" cy="712465"/>
          </a:xfrm>
        </p:spPr>
        <p:txBody>
          <a:bodyPr/>
          <a:lstStyle/>
          <a:p>
            <a:r>
              <a:rPr lang="en-US"/>
              <a:t>Poplin Working Group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281040"/>
              </p:ext>
            </p:extLst>
          </p:nvPr>
        </p:nvGraphicFramePr>
        <p:xfrm>
          <a:off x="1600200" y="1077525"/>
          <a:ext cx="1021080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863">
                <a:tc>
                  <a:txBody>
                    <a:bodyPr/>
                    <a:lstStyle/>
                    <a:p>
                      <a:r>
                        <a:rPr lang="en-US" sz="1600"/>
                        <a:t>Poplin</a:t>
                      </a:r>
                      <a:r>
                        <a:rPr lang="en-US" sz="1600" baseline="0"/>
                        <a:t> Member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Blu</a:t>
                      </a:r>
                      <a:r>
                        <a:rPr lang="en-US" sz="1400" baseline="0" dirty="0"/>
                        <a:t> Strategies, Social Interest,</a:t>
                      </a:r>
                    </a:p>
                    <a:p>
                      <a:pPr algn="ctr"/>
                      <a:r>
                        <a:rPr lang="en-US" sz="1400" baseline="0" dirty="0" err="1"/>
                        <a:t>HealthTech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Service Taxonomy – Final 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noStrike" dirty="0"/>
                        <a:t>DONE!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74554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General Dynamics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Draft Identity Management White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May 8,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33059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Client/Member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May 11,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4133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Service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May 11,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44509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and Enrollment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May 11,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59696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Blu</a:t>
                      </a:r>
                      <a:r>
                        <a:rPr lang="en-US" sz="1400" baseline="0" dirty="0"/>
                        <a:t> Strategies, Social Interest,</a:t>
                      </a:r>
                    </a:p>
                    <a:p>
                      <a:pPr algn="ctr"/>
                      <a:r>
                        <a:rPr lang="en-US" sz="1400" baseline="0" dirty="0" err="1"/>
                        <a:t>HealthTech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Warehouse / Business Intelligence / Analytics Service 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May 11,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Wily Fox, 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Claims Service Definitions -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May 11,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0530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General Dynamics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Provider Screening Service Definitions -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9679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Member Eligibility</a:t>
                      </a:r>
                      <a:r>
                        <a:rPr lang="en-US" sz="1400" baseline="0" dirty="0"/>
                        <a:t> Service 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0995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62ACFF3-BB03-F145-A2C4-A77888B92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07458"/>
            <a:ext cx="2222310" cy="7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1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F4F4-1F89-BB4A-B11C-15A125E6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 – Data Service Taxonomy Document Approved!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83031-09A7-B84A-90A1-58C683BC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271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0D0C9-1172-194E-88CB-43959249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9790DE-DEC5-F24A-9465-C9F0ACB18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55551"/>
              </p:ext>
            </p:extLst>
          </p:nvPr>
        </p:nvGraphicFramePr>
        <p:xfrm>
          <a:off x="1715392" y="2103756"/>
          <a:ext cx="97536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4206790909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3593838564"/>
                    </a:ext>
                  </a:extLst>
                </a:gridCol>
              </a:tblGrid>
              <a:tr h="328501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697131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 err="1"/>
                        <a:t>Blu</a:t>
                      </a:r>
                      <a:r>
                        <a:rPr lang="en-US" sz="1600" dirty="0"/>
                        <a:t> Strategies Consulting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93792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52037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CMS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56256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General Dynamics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Abstain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89068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 err="1"/>
                        <a:t>HealthTech</a:t>
                      </a:r>
                      <a:r>
                        <a:rPr lang="en-US" sz="1600" dirty="0"/>
                        <a:t>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02861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38759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Social Interest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Yes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7155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44112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65328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Wily 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891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DA38-390F-B346-84A7-F8CEDE68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for Poplin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17AD-D464-9F4F-B02D-CF9CCF28F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9175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Resources and time within the Poplin members with competing priorities (3x)</a:t>
            </a:r>
          </a:p>
          <a:p>
            <a:r>
              <a:rPr lang="en-US" dirty="0"/>
              <a:t>How are states going to adopt the service definitions</a:t>
            </a:r>
          </a:p>
          <a:p>
            <a:pPr lvl="1"/>
            <a:r>
              <a:rPr lang="en-US" dirty="0"/>
              <a:t>Challenges around adoption given states are at different states in modularity path</a:t>
            </a:r>
          </a:p>
          <a:p>
            <a:pPr lvl="1"/>
            <a:r>
              <a:rPr lang="en-US" dirty="0"/>
              <a:t>How do we get traction?</a:t>
            </a:r>
          </a:p>
          <a:p>
            <a:r>
              <a:rPr lang="en-US" dirty="0"/>
              <a:t>Which modules to implement?</a:t>
            </a:r>
          </a:p>
          <a:p>
            <a:r>
              <a:rPr lang="en-US" dirty="0"/>
              <a:t>How do legacy systems apply the new APIs?</a:t>
            </a:r>
          </a:p>
          <a:p>
            <a:r>
              <a:rPr lang="en-US" dirty="0"/>
              <a:t>CMS funding for updating MES systems to support APIs</a:t>
            </a:r>
          </a:p>
          <a:p>
            <a:r>
              <a:rPr lang="en-US" dirty="0"/>
              <a:t>Modularity map, breaking down each functional area, to know </a:t>
            </a:r>
          </a:p>
          <a:p>
            <a:pPr lvl="1"/>
            <a:r>
              <a:rPr lang="en-US" dirty="0"/>
              <a:t>What APIs we have left to cover</a:t>
            </a:r>
          </a:p>
          <a:p>
            <a:pPr lvl="1"/>
            <a:r>
              <a:rPr lang="en-US" dirty="0"/>
              <a:t>When are we done?</a:t>
            </a:r>
          </a:p>
          <a:p>
            <a:r>
              <a:rPr lang="en-US" dirty="0"/>
              <a:t>Determining gold sources of data?</a:t>
            </a:r>
          </a:p>
          <a:p>
            <a:r>
              <a:rPr lang="en-US" dirty="0"/>
              <a:t>Managing baselines, extensions, and profiles going forward</a:t>
            </a:r>
          </a:p>
          <a:p>
            <a:r>
              <a:rPr lang="en-US" dirty="0"/>
              <a:t>Terminology and naming conventions</a:t>
            </a:r>
          </a:p>
          <a:p>
            <a:r>
              <a:rPr lang="en-US" dirty="0"/>
              <a:t>Building and reaching consensus</a:t>
            </a:r>
          </a:p>
          <a:p>
            <a:r>
              <a:rPr lang="en-US" dirty="0"/>
              <a:t>Keeping meta-model up to date</a:t>
            </a:r>
          </a:p>
          <a:p>
            <a:pPr lvl="1"/>
            <a:r>
              <a:rPr lang="en-US" dirty="0"/>
              <a:t>Process for keeping service definitions current and updated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DD497-704D-0F42-ABEE-3DEF651D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78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BF76-94A5-B845-B47E-56666317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Management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612FC-5FF2-E34A-B571-65C2E8FE9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Vermont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6BFCA-04D3-F74B-8710-07BC3533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3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4AD6-41A3-7944-85FC-150B6982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Work Breakdown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0B9A-6C9E-0A4F-96F0-4922F6044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Coherence, Wily Fox, General Dynamics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8FB12-F36C-344A-A298-8761C538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80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21B5-920D-CC41-AEE0-3922A34C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83E02-0604-0042-9DDE-06A86D5EE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A7023-B147-F644-ACA7-C94177A7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0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2AC6-8BBD-0F4B-813A-901A5590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</p:spPr>
        <p:txBody>
          <a:bodyPr>
            <a:normAutofit/>
          </a:bodyPr>
          <a:lstStyle/>
          <a:p>
            <a:r>
              <a:rPr lang="en-US" dirty="0"/>
              <a:t>Roll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7C5E-4FDD-FD41-BA7E-A1DB6DC5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271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EF94-E4A9-4842-A6FE-21D39BA7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CE59D6-DFFA-834C-81AC-03D69BBEA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98803"/>
              </p:ext>
            </p:extLst>
          </p:nvPr>
        </p:nvGraphicFramePr>
        <p:xfrm>
          <a:off x="1828800" y="1467848"/>
          <a:ext cx="9753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4206790909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3593838564"/>
                    </a:ext>
                  </a:extLst>
                </a:gridCol>
              </a:tblGrid>
              <a:tr h="328501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697131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 err="1"/>
                        <a:t>Blu</a:t>
                      </a:r>
                      <a:r>
                        <a:rPr lang="en-US" sz="1600" dirty="0"/>
                        <a:t> Strategies Consulting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93792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52037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CMS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56256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General Dynamics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89068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 err="1"/>
                        <a:t>HealthTech</a:t>
                      </a:r>
                      <a:r>
                        <a:rPr lang="en-US" sz="1600" dirty="0"/>
                        <a:t>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02861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38759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MTA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13249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Social Interest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7155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44112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65328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Wily 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017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2C656A0-A1DC-054D-80A7-3831FEC51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80727"/>
            <a:ext cx="2728894" cy="92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6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8E49-4775-A640-AA1E-B3787AC6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on WEX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D1623-A099-B846-8C90-50574A2B6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really big implementation going that unexpectedly needs additional resources</a:t>
            </a:r>
          </a:p>
          <a:p>
            <a:r>
              <a:rPr lang="en-US" dirty="0"/>
              <a:t>Can’t participate in the Poplin Working Group until mid-October</a:t>
            </a:r>
          </a:p>
          <a:p>
            <a:r>
              <a:rPr lang="en-US" dirty="0"/>
              <a:t>WEX Health sees the value and believes in the vision of Poplin</a:t>
            </a:r>
          </a:p>
          <a:p>
            <a:pPr lvl="1"/>
            <a:r>
              <a:rPr lang="en-US" dirty="0"/>
              <a:t>Sales team and engineering team are excited about the opportunities</a:t>
            </a:r>
          </a:p>
          <a:p>
            <a:pPr lvl="1"/>
            <a:r>
              <a:rPr lang="en-US" dirty="0"/>
              <a:t>Wants to increase level of support next year and add several resources</a:t>
            </a:r>
          </a:p>
          <a:p>
            <a:r>
              <a:rPr lang="en-US" dirty="0"/>
              <a:t>Will continue to participate in the monthly update meetings</a:t>
            </a:r>
          </a:p>
          <a:p>
            <a:r>
              <a:rPr lang="en-US" dirty="0"/>
              <a:t>Willing to help out in reviewing service definitions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63675-A1EA-3348-9B02-14462AC3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7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- MITRE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933406"/>
          </a:xfrm>
        </p:spPr>
        <p:txBody>
          <a:bodyPr>
            <a:normAutofit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Kicked off work on automated test tool, completed first sprint, burndown</a:t>
            </a:r>
          </a:p>
          <a:p>
            <a:pPr lvl="1"/>
            <a:r>
              <a:rPr lang="en-US" dirty="0"/>
              <a:t>Implemented some initial proof of concept automated tests</a:t>
            </a:r>
          </a:p>
          <a:p>
            <a:pPr lvl="1"/>
            <a:r>
              <a:rPr lang="en-US" dirty="0"/>
              <a:t>Started UX design on client app for interstate interoperability/eligibility use case</a:t>
            </a:r>
          </a:p>
          <a:p>
            <a:pPr lvl="1"/>
            <a:r>
              <a:rPr lang="en-US" dirty="0"/>
              <a:t>Held meetings with CAQH, Change Healthcare, </a:t>
            </a:r>
            <a:r>
              <a:rPr lang="en-US" dirty="0" err="1"/>
              <a:t>Softheon</a:t>
            </a:r>
            <a:r>
              <a:rPr lang="en-US" dirty="0"/>
              <a:t> about joining Poplin</a:t>
            </a:r>
          </a:p>
          <a:p>
            <a:pPr lvl="1"/>
            <a:r>
              <a:rPr lang="en-US" dirty="0"/>
              <a:t>Presented Poplin Working Group changes to MITA 3.0 Release 2 to CMS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MITRE internal project all-hands Monday thru Wednesday</a:t>
            </a:r>
          </a:p>
          <a:p>
            <a:pPr lvl="1"/>
            <a:r>
              <a:rPr lang="en-US" dirty="0"/>
              <a:t>Start UX design on client app</a:t>
            </a:r>
          </a:p>
          <a:p>
            <a:pPr lvl="1"/>
            <a:r>
              <a:rPr lang="en-US" dirty="0"/>
              <a:t>Resume work on Pharmacy service definition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FB54-92A4-D045-957B-C01D2D04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Vermont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Last week: </a:t>
            </a:r>
            <a:r>
              <a:rPr lang="en-US" dirty="0"/>
              <a:t>Vacationing in Florida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112712" indent="0">
              <a:buNone/>
            </a:pPr>
            <a:endParaRPr lang="en-US" b="1" dirty="0"/>
          </a:p>
          <a:p>
            <a:pPr marL="112712" indent="0">
              <a:buNone/>
            </a:pPr>
            <a:endParaRPr lang="en-US" b="1" dirty="0"/>
          </a:p>
          <a:p>
            <a:pPr marL="112712" indent="0">
              <a:buNone/>
            </a:pPr>
            <a:endParaRPr lang="en-US" b="1" dirty="0"/>
          </a:p>
          <a:p>
            <a:pPr marL="112712" indent="0">
              <a:buNone/>
            </a:pPr>
            <a:endParaRPr lang="en-US" b="1" dirty="0"/>
          </a:p>
          <a:p>
            <a:endParaRPr lang="en-US" b="1" dirty="0"/>
          </a:p>
          <a:p>
            <a:r>
              <a:rPr lang="en-US" b="1" dirty="0"/>
              <a:t>This week: </a:t>
            </a:r>
            <a:r>
              <a:rPr lang="en-US" dirty="0"/>
              <a:t> Produce final list of activities to be </a:t>
            </a:r>
          </a:p>
          <a:p>
            <a:pPr marL="112712" indent="0">
              <a:buNone/>
            </a:pPr>
            <a:r>
              <a:rPr lang="en-US" dirty="0"/>
              <a:t>presented to cover Care and Case processes to be </a:t>
            </a:r>
          </a:p>
          <a:p>
            <a:pPr marL="112712" indent="0">
              <a:buNone/>
            </a:pPr>
            <a:r>
              <a:rPr lang="en-US" dirty="0"/>
              <a:t>exposed by API’s.</a:t>
            </a:r>
          </a:p>
          <a:p>
            <a:r>
              <a:rPr lang="en-US" b="1" dirty="0"/>
              <a:t>Blockers: </a:t>
            </a:r>
            <a:r>
              <a:rPr lang="en-US" dirty="0"/>
              <a:t>Time</a:t>
            </a:r>
          </a:p>
          <a:p>
            <a:pPr marL="112712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90CDC-3B00-184B-B572-335FA74C8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AFDA1A-86C0-E14B-B976-20D202C7A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278" y="1698571"/>
            <a:ext cx="4023201" cy="2306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020AF-ED0F-7C4F-8503-36A5C254E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627" y="3626125"/>
            <a:ext cx="4495066" cy="2866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17122A-FB1D-F74C-B460-2B3A8FBEB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9099" y="2010787"/>
            <a:ext cx="4192965" cy="27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West Virginia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Last week:</a:t>
            </a:r>
            <a:endParaRPr lang="en-US" dirty="0"/>
          </a:p>
          <a:p>
            <a:r>
              <a:rPr lang="en-US" b="1" dirty="0"/>
              <a:t>This week:</a:t>
            </a:r>
            <a:r>
              <a:rPr lang="en-US" dirty="0"/>
              <a:t> </a:t>
            </a:r>
          </a:p>
          <a:p>
            <a:r>
              <a:rPr lang="en-US" b="1" dirty="0"/>
              <a:t>Blockers: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E02BE-0768-4A45-B35A-608EAF37F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Blu</a:t>
            </a:r>
            <a:r>
              <a:rPr lang="en-US" dirty="0"/>
              <a:t>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</a:t>
            </a:r>
            <a:endParaRPr lang="en-US" dirty="0"/>
          </a:p>
          <a:p>
            <a:r>
              <a:rPr lang="en-US" b="1" dirty="0"/>
              <a:t>This week:</a:t>
            </a:r>
            <a:endParaRPr lang="en-US" dirty="0"/>
          </a:p>
          <a:p>
            <a:r>
              <a:rPr lang="en-US" b="1" dirty="0"/>
              <a:t>Blockers: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07D9B-437D-F542-891E-3F17D8C22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7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90E8-85FD-3A4F-AEFA-42C7DDD4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Roundtable – </a:t>
            </a:r>
            <a:r>
              <a:rPr lang="en-US" dirty="0" err="1"/>
              <a:t>HealthTech</a:t>
            </a:r>
            <a:r>
              <a:rPr lang="en-US" dirty="0"/>
              <a:t>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0B7D-674F-FD40-A4D5-901C9FC22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438945"/>
            <a:ext cx="9956800" cy="4566694"/>
          </a:xfrm>
        </p:spPr>
        <p:txBody>
          <a:bodyPr/>
          <a:lstStyle/>
          <a:p>
            <a:r>
              <a:rPr lang="en-US" b="1" dirty="0"/>
              <a:t>Last week: </a:t>
            </a:r>
            <a:r>
              <a:rPr lang="en-US" dirty="0"/>
              <a:t>No status</a:t>
            </a:r>
          </a:p>
          <a:p>
            <a:r>
              <a:rPr lang="en-US" b="1" dirty="0"/>
              <a:t>This week: </a:t>
            </a:r>
            <a:r>
              <a:rPr lang="en-US" dirty="0"/>
              <a:t>Determine functional area breakdown and assignments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89AEB-DF93-4C41-A5A4-C80071CB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6E1CB-D2F5-D14D-94BB-2CA31345A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40" y="304800"/>
            <a:ext cx="3694305" cy="125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5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1C31-89D6-454B-989D-F69B4063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Roundtable – Social Interest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E483-D827-0F43-AD1E-1796F2D8A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</a:t>
            </a:r>
            <a:r>
              <a:rPr lang="en-US" dirty="0"/>
              <a:t>We are working on our approach for alternate work breakdown for DW/BI work.</a:t>
            </a:r>
            <a:endParaRPr lang="en-US" b="1" dirty="0"/>
          </a:p>
          <a:p>
            <a:r>
              <a:rPr lang="en-US" b="1" dirty="0"/>
              <a:t>This week: </a:t>
            </a:r>
            <a:r>
              <a:rPr lang="en-US" dirty="0"/>
              <a:t>Work with partners on work breakdown.</a:t>
            </a:r>
            <a:endParaRPr lang="en-US" b="1" dirty="0"/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A00F6-2E35-B64B-AA85-0E1363E0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9A83A-975E-A846-9841-A9A7FB1EC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487" y="304800"/>
            <a:ext cx="3339426" cy="11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4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165970</TotalTime>
  <Words>892</Words>
  <Application>Microsoft Macintosh PowerPoint</Application>
  <PresentationFormat>Widescreen</PresentationFormat>
  <Paragraphs>241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Office Theme</vt:lpstr>
      <vt:lpstr>Agenda</vt:lpstr>
      <vt:lpstr>Roll Call</vt:lpstr>
      <vt:lpstr>Update on WEX Health</vt:lpstr>
      <vt:lpstr>Status Roundtable - MITRE</vt:lpstr>
      <vt:lpstr>Status Roundtable – Vermont</vt:lpstr>
      <vt:lpstr>Status Roundtable – West Virginia</vt:lpstr>
      <vt:lpstr>Status Roundtable – Blu Strategies</vt:lpstr>
      <vt:lpstr>Status Roundtable – HealthTech Solutions</vt:lpstr>
      <vt:lpstr>Status Roundtable – Social Interest Solutions</vt:lpstr>
      <vt:lpstr>Status Roundtable – General Dynamics IT</vt:lpstr>
      <vt:lpstr>Status Roundtable – Wily Fox</vt:lpstr>
      <vt:lpstr>Status Roundtable - Coherence</vt:lpstr>
      <vt:lpstr>Functional Areas Divide and Conquer Approach</vt:lpstr>
      <vt:lpstr>Poplin Working Group Schedule</vt:lpstr>
      <vt:lpstr>Vote – Data Service Taxonomy Document Approved!</vt:lpstr>
      <vt:lpstr>Challenges for Poplin</vt:lpstr>
      <vt:lpstr>Case Management Update</vt:lpstr>
      <vt:lpstr>Claims Work Breakdown</vt:lpstr>
      <vt:lpstr>Open Discussion</vt:lpstr>
    </vt:vector>
  </TitlesOfParts>
  <Company>The MITRE Corporation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2623</cp:revision>
  <cp:lastPrinted>2017-01-20T15:08:41Z</cp:lastPrinted>
  <dcterms:created xsi:type="dcterms:W3CDTF">2012-10-22T21:49:00Z</dcterms:created>
  <dcterms:modified xsi:type="dcterms:W3CDTF">2018-04-27T18:00:00Z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