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9"/>
  </p:notesMasterIdLst>
  <p:handoutMasterIdLst>
    <p:handoutMasterId r:id="rId20"/>
  </p:handoutMasterIdLst>
  <p:sldIdLst>
    <p:sldId id="330" r:id="rId6"/>
    <p:sldId id="411" r:id="rId7"/>
    <p:sldId id="344" r:id="rId8"/>
    <p:sldId id="367" r:id="rId9"/>
    <p:sldId id="366" r:id="rId10"/>
    <p:sldId id="406" r:id="rId11"/>
    <p:sldId id="423" r:id="rId12"/>
    <p:sldId id="430" r:id="rId13"/>
    <p:sldId id="381" r:id="rId14"/>
    <p:sldId id="384" r:id="rId15"/>
    <p:sldId id="428" r:id="rId16"/>
    <p:sldId id="429" r:id="rId17"/>
    <p:sldId id="409" r:id="rId18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4" autoAdjust="0"/>
    <p:restoredTop sz="87242" autoAdjust="0"/>
  </p:normalViewPr>
  <p:slideViewPr>
    <p:cSldViewPr>
      <p:cViewPr varScale="1">
        <p:scale>
          <a:sx n="110" d="100"/>
          <a:sy n="110" d="100"/>
        </p:scale>
        <p:origin x="992" y="16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Welcome Magellan!</a:t>
            </a:r>
          </a:p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Challenges for Poplin </a:t>
            </a:r>
          </a:p>
          <a:p>
            <a:pPr lvl="1"/>
            <a:r>
              <a:rPr lang="en-US" dirty="0"/>
              <a:t>How are states going to adopt the service definitions</a:t>
            </a:r>
          </a:p>
          <a:p>
            <a:r>
              <a:rPr lang="en-US" dirty="0"/>
              <a:t>Claims Work Breakdown – Coherence, Wily Fox, General Dynamics IT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65810"/>
              </p:ext>
            </p:extLst>
          </p:nvPr>
        </p:nvGraphicFramePr>
        <p:xfrm>
          <a:off x="1600200" y="1077525"/>
          <a:ext cx="10210802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Draft Identity Management White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8,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3305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work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Claims work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53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ThreadBear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Automated Test Tool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9769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GDIT,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Provider Screening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 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995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Pharmacy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29,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287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July 21,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221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ThreadBear</a:t>
                      </a:r>
                      <a:r>
                        <a:rPr lang="en-US" sz="1400" dirty="0"/>
                        <a:t> Automated Test Tool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8948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064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DA38-390F-B346-84A7-F8CEDE6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Poplin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17AD-D464-9F4F-B02D-CF9CCF28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175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How are states going to adopt the service definitions</a:t>
            </a:r>
          </a:p>
          <a:p>
            <a:pPr lvl="1"/>
            <a:r>
              <a:rPr lang="en-US" dirty="0"/>
              <a:t>Challenges around adoption given states are at different states in modularity path</a:t>
            </a:r>
          </a:p>
          <a:p>
            <a:pPr lvl="1"/>
            <a:r>
              <a:rPr lang="en-US" dirty="0"/>
              <a:t>How do we get traction?</a:t>
            </a:r>
          </a:p>
          <a:p>
            <a:pPr lvl="1"/>
            <a:r>
              <a:rPr lang="en-US" dirty="0"/>
              <a:t>Which modules to implement?</a:t>
            </a:r>
          </a:p>
          <a:p>
            <a:pPr lvl="1"/>
            <a:r>
              <a:rPr lang="en-US" dirty="0"/>
              <a:t>How do legacy systems apply the new APIs?</a:t>
            </a:r>
          </a:p>
          <a:p>
            <a:pPr lvl="2"/>
            <a:r>
              <a:rPr lang="en-US" dirty="0"/>
              <a:t>Could this be filled by a system’s integrator</a:t>
            </a:r>
          </a:p>
          <a:p>
            <a:pPr lvl="2"/>
            <a:r>
              <a:rPr lang="en-US" dirty="0"/>
              <a:t>Transition from FTP, SFTP to some service interface</a:t>
            </a:r>
          </a:p>
          <a:p>
            <a:pPr lvl="3"/>
            <a:r>
              <a:rPr lang="en-US" dirty="0"/>
              <a:t>Just a façade, service interface still doing FTP, SFTP</a:t>
            </a:r>
          </a:p>
          <a:p>
            <a:pPr lvl="3"/>
            <a:r>
              <a:rPr lang="en-US" dirty="0"/>
              <a:t>Transformation layer for message formats</a:t>
            </a:r>
          </a:p>
          <a:p>
            <a:pPr lvl="3"/>
            <a:r>
              <a:rPr lang="en-US" dirty="0"/>
              <a:t>Small pilot in a small portion of Medicaid would be very useful</a:t>
            </a:r>
          </a:p>
          <a:p>
            <a:pPr lvl="3"/>
            <a:r>
              <a:rPr lang="en-US" dirty="0"/>
              <a:t>Slowly transition to web services through a planned migration over time</a:t>
            </a:r>
          </a:p>
          <a:p>
            <a:pPr lvl="3"/>
            <a:r>
              <a:rPr lang="en-US" dirty="0"/>
              <a:t>NM trying to move away from batch services to web services</a:t>
            </a:r>
          </a:p>
          <a:p>
            <a:pPr lvl="4"/>
            <a:r>
              <a:rPr lang="en-US" dirty="0"/>
              <a:t>RESTful APIs add complexity or reduce complexity for NM</a:t>
            </a:r>
          </a:p>
          <a:p>
            <a:pPr lvl="5"/>
            <a:r>
              <a:rPr lang="en-US" dirty="0"/>
              <a:t>Moving away from siloed systems to shared services, try and reduce complexity, learning as we go, some challenges</a:t>
            </a:r>
          </a:p>
          <a:p>
            <a:pPr marL="1828800" lvl="4" indent="0">
              <a:buNone/>
            </a:pPr>
            <a:r>
              <a:rPr lang="en-US" dirty="0"/>
              <a:t>Important to have APIs in place</a:t>
            </a:r>
          </a:p>
          <a:p>
            <a:pPr marL="1828800" lvl="4" indent="0">
              <a:buNone/>
            </a:pPr>
            <a:r>
              <a:rPr lang="en-US" dirty="0"/>
              <a:t>CA is working to define service areas and the legacy transition that would be involved, easier to decouple modules, part of the procurement process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Long-term entity needs to be involved (is there a group that provide that long-term governance?)</a:t>
            </a:r>
          </a:p>
          <a:p>
            <a:pPr lvl="1"/>
            <a:r>
              <a:rPr lang="en-US" dirty="0"/>
              <a:t>Standards-based work group for Medicaid (CAQ-core for ADI transactions, exchange data between HIPAA entities)</a:t>
            </a:r>
          </a:p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DD497-704D-0F42-ABEE-3DEF651D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4AD6-41A3-7944-85FC-150B698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Work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B9A-6C9E-0A4F-96F0-4922F6044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Coherence, Wily Fox, General Dynamics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FB12-F36C-344A-A298-8761C538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52953"/>
              </p:ext>
            </p:extLst>
          </p:nvPr>
        </p:nvGraphicFramePr>
        <p:xfrm>
          <a:off x="1828800" y="1467848"/>
          <a:ext cx="9753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28501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Blu</a:t>
                      </a:r>
                      <a:r>
                        <a:rPr lang="en-US" sz="1600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52037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HealthTech</a:t>
                      </a:r>
                      <a:r>
                        <a:rPr lang="en-US" sz="16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Magellan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18414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C656A0-A1DC-054D-80A7-3831FEC5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MITRE internal project all-hands Monday thru Wednesday</a:t>
            </a:r>
          </a:p>
          <a:p>
            <a:pPr lvl="1"/>
            <a:r>
              <a:rPr lang="en-US" dirty="0"/>
              <a:t>CMS executives asking how Poplin can integrate with Blue Button 2.0</a:t>
            </a:r>
          </a:p>
          <a:p>
            <a:pPr lvl="1"/>
            <a:r>
              <a:rPr lang="en-US" dirty="0"/>
              <a:t>Converted MECT checklist in JSON format for </a:t>
            </a:r>
            <a:r>
              <a:rPr lang="en-US" dirty="0" err="1"/>
              <a:t>ThreadBear</a:t>
            </a:r>
            <a:r>
              <a:rPr lang="en-US" dirty="0"/>
              <a:t> automated test tool</a:t>
            </a:r>
          </a:p>
          <a:p>
            <a:pPr lvl="1"/>
            <a:r>
              <a:rPr lang="en-US" dirty="0"/>
              <a:t>Determined narrative and personas for UX design for interstate interoperability/eligibility use case</a:t>
            </a:r>
          </a:p>
          <a:p>
            <a:pPr lvl="1"/>
            <a:r>
              <a:rPr lang="en-US" dirty="0"/>
              <a:t>Held meetings with EHR-LLC about joining Poplin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Build UX mockups for eligibility use case client app</a:t>
            </a:r>
          </a:p>
          <a:p>
            <a:pPr lvl="1"/>
            <a:r>
              <a:rPr lang="en-US" dirty="0"/>
              <a:t>Collaborate with WV on Member Eligibility service definition</a:t>
            </a:r>
          </a:p>
          <a:p>
            <a:pPr lvl="1"/>
            <a:r>
              <a:rPr lang="en-US" dirty="0"/>
              <a:t>Resume work on Pharmacy service definition with Magellan</a:t>
            </a:r>
          </a:p>
          <a:p>
            <a:pPr lvl="1"/>
            <a:r>
              <a:rPr lang="en-US" dirty="0"/>
              <a:t>Kick off meeting with General Dynamics IT on Provider Screening service definition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Continuing work on Case activities to be supported by the API</a:t>
            </a:r>
            <a:endParaRPr lang="en-US" b="1" dirty="0"/>
          </a:p>
          <a:p>
            <a:r>
              <a:rPr lang="en-US" b="1" dirty="0"/>
              <a:t>This week: </a:t>
            </a:r>
            <a:r>
              <a:rPr lang="en-US" dirty="0"/>
              <a:t>Continue work.</a:t>
            </a:r>
          </a:p>
          <a:p>
            <a:r>
              <a:rPr lang="en-US" b="1" dirty="0"/>
              <a:t>Blockers: </a:t>
            </a:r>
            <a:r>
              <a:rPr lang="en-US" dirty="0"/>
              <a:t>Resource Time</a:t>
            </a:r>
          </a:p>
          <a:p>
            <a:pPr marL="112712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Just finalized our work plan for resource allocation</a:t>
            </a:r>
          </a:p>
          <a:p>
            <a:r>
              <a:rPr lang="en-US" b="1" dirty="0"/>
              <a:t>This week:</a:t>
            </a:r>
            <a:r>
              <a:rPr lang="en-US" dirty="0"/>
              <a:t> Reengage in Member Eligibility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Data Services Group</a:t>
            </a:r>
            <a:br>
              <a:rPr lang="en-US" dirty="0"/>
            </a:br>
            <a:r>
              <a:rPr lang="en-US" sz="2200" dirty="0"/>
              <a:t>Blu Strategies, Social Interest Solutions, </a:t>
            </a:r>
            <a:r>
              <a:rPr lang="en-US" sz="2200" dirty="0" err="1"/>
              <a:t>HealthTech</a:t>
            </a:r>
            <a:r>
              <a:rPr lang="en-US" sz="2200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Attended data services call and presented SIS alternate approaches for data services work breakdown. 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Will start coordinating weekly data services meetings. </a:t>
            </a:r>
          </a:p>
          <a:p>
            <a:pPr lvl="1"/>
            <a:r>
              <a:rPr lang="en-US" dirty="0"/>
              <a:t>Will work with partners to decide on data services work breakdown. 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71" y="304801"/>
            <a:ext cx="2614542" cy="8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Status Roundtable – Claims Group</a:t>
            </a:r>
            <a:br>
              <a:rPr lang="en-US" dirty="0"/>
            </a:br>
            <a:r>
              <a:rPr lang="en-US" sz="2200" dirty="0"/>
              <a:t>Coherence, Wily Fox, General Dynamics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Collaboration and harmonization of inputs/feedback on the Claim Area Decomposition Matrix.  Initial assignments to Phil (Wily Fox) to get started.</a:t>
            </a:r>
          </a:p>
          <a:p>
            <a:pPr lvl="1"/>
            <a:r>
              <a:rPr lang="en-US" dirty="0"/>
              <a:t>Received more feedback</a:t>
            </a:r>
          </a:p>
          <a:p>
            <a:pPr lvl="1"/>
            <a:r>
              <a:rPr lang="en-US" dirty="0"/>
              <a:t>Made initial assignments</a:t>
            </a:r>
          </a:p>
          <a:p>
            <a:r>
              <a:rPr lang="en-US" b="1" dirty="0"/>
              <a:t>This week:  </a:t>
            </a:r>
          </a:p>
          <a:p>
            <a:pPr lvl="1"/>
            <a:r>
              <a:rPr lang="en-US" b="1" dirty="0"/>
              <a:t>Meet next week to discuss feedback</a:t>
            </a:r>
          </a:p>
          <a:p>
            <a:pPr lvl="1"/>
            <a:r>
              <a:rPr lang="en-US" dirty="0"/>
              <a:t>Complete the Claim Area Decomposition Matrix.  </a:t>
            </a:r>
          </a:p>
          <a:p>
            <a:pPr lvl="1"/>
            <a:r>
              <a:rPr lang="en-US" dirty="0"/>
              <a:t>Stretch - Use the initial input areas to review and validate the matrix decomposition.</a:t>
            </a:r>
          </a:p>
          <a:p>
            <a:pPr lvl="1"/>
            <a:r>
              <a:rPr lang="en-US" dirty="0"/>
              <a:t>Stretch - Begin work on the receipt, initial validation (SNIP, etc.), claim history, and data format of the Claims Area Matrix assignments.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Status Roundtable – Magellan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Socialized idea of Poplin, acquired executive buy-in, pulled team together</a:t>
            </a:r>
          </a:p>
          <a:p>
            <a:r>
              <a:rPr lang="en-US" b="1" dirty="0"/>
              <a:t>This week: </a:t>
            </a:r>
            <a:r>
              <a:rPr lang="en-US" dirty="0"/>
              <a:t>Pull together scope document, meeting this Tuesday, understand interactions between work groups (not a lot of isolated pharmacy items)</a:t>
            </a:r>
          </a:p>
          <a:p>
            <a:r>
              <a:rPr lang="en-US" b="1" dirty="0"/>
              <a:t>Blockers: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9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56246"/>
              </p:ext>
            </p:extLst>
          </p:nvPr>
        </p:nvGraphicFramePr>
        <p:xfrm>
          <a:off x="1600201" y="1307521"/>
          <a:ext cx="1036319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4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8984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9639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Electronic Visit Verification (EVV)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69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038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Eligibility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West Virginia,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3969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935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Screening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66803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Shared Services: </a:t>
                      </a:r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9473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 (white paper)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48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MTA members have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8371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Social Interest has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203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668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81091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46926"/>
            <a:ext cx="227993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09" y="2821074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7" y="3439436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746380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89635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B0BEE-1159-8E45-86A3-A2C0021C8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09" y="4052825"/>
            <a:ext cx="222738" cy="256407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2F3701F-16EA-42AD-89CC-E4EAE73EC497}"/>
              </a:ext>
            </a:extLst>
          </p:cNvPr>
          <p:cNvSpPr txBox="1">
            <a:spLocks/>
          </p:cNvSpPr>
          <p:nvPr/>
        </p:nvSpPr>
        <p:spPr>
          <a:xfrm>
            <a:off x="9144000" y="6492876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CB2F88-1B33-6541-BA30-ED5F199C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401399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175847</TotalTime>
  <Words>878</Words>
  <Application>Microsoft Macintosh PowerPoint</Application>
  <PresentationFormat>Widescreen</PresentationFormat>
  <Paragraphs>205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- MITRE</vt:lpstr>
      <vt:lpstr>Status Roundtable – Vermont</vt:lpstr>
      <vt:lpstr>Status Roundtable – West Virginia</vt:lpstr>
      <vt:lpstr>Status Roundtable – Data Services Group Blu Strategies, Social Interest Solutions, HealthTech Solutions</vt:lpstr>
      <vt:lpstr>Status Roundtable – Claims Group Coherence, Wily Fox, General Dynamics IT</vt:lpstr>
      <vt:lpstr>Status Roundtable – Magellan</vt:lpstr>
      <vt:lpstr>Functional Areas Divide and Conquer Approach</vt:lpstr>
      <vt:lpstr>Poplin Working Group Schedule</vt:lpstr>
      <vt:lpstr>Challenges for Poplin</vt:lpstr>
      <vt:lpstr>Claims Work Breakdown</vt:lpstr>
      <vt:lpstr>Open Discussion</vt:lpstr>
    </vt:vector>
  </TitlesOfParts>
  <Company>The MITRE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2639</cp:revision>
  <cp:lastPrinted>2017-01-20T15:08:41Z</cp:lastPrinted>
  <dcterms:created xsi:type="dcterms:W3CDTF">2012-10-22T21:49:00Z</dcterms:created>
  <dcterms:modified xsi:type="dcterms:W3CDTF">2018-05-14T19:33:27Z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