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3"/>
  </p:notesMasterIdLst>
  <p:handoutMasterIdLst>
    <p:handoutMasterId r:id="rId24"/>
  </p:handoutMasterIdLst>
  <p:sldIdLst>
    <p:sldId id="330" r:id="rId6"/>
    <p:sldId id="411" r:id="rId7"/>
    <p:sldId id="344" r:id="rId8"/>
    <p:sldId id="434" r:id="rId9"/>
    <p:sldId id="435" r:id="rId10"/>
    <p:sldId id="367" r:id="rId11"/>
    <p:sldId id="406" r:id="rId12"/>
    <p:sldId id="423" r:id="rId13"/>
    <p:sldId id="430" r:id="rId14"/>
    <p:sldId id="431" r:id="rId15"/>
    <p:sldId id="432" r:id="rId16"/>
    <p:sldId id="381" r:id="rId17"/>
    <p:sldId id="384" r:id="rId18"/>
    <p:sldId id="428" r:id="rId19"/>
    <p:sldId id="429" r:id="rId20"/>
    <p:sldId id="433" r:id="rId21"/>
    <p:sldId id="409" r:id="rId22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0" autoAdjust="0"/>
    <p:restoredTop sz="87224" autoAdjust="0"/>
  </p:normalViewPr>
  <p:slideViewPr>
    <p:cSldViewPr>
      <p:cViewPr>
        <p:scale>
          <a:sx n="170" d="100"/>
          <a:sy n="170" d="100"/>
        </p:scale>
        <p:origin x="688" y="14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Welcome CAQH, HMS!</a:t>
            </a:r>
          </a:p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Challenges for Poplin </a:t>
            </a:r>
          </a:p>
          <a:p>
            <a:pPr lvl="1"/>
            <a:r>
              <a:rPr lang="en-US" dirty="0"/>
              <a:t>Which modules to implement first?</a:t>
            </a:r>
          </a:p>
          <a:p>
            <a:r>
              <a:rPr lang="en-US" dirty="0"/>
              <a:t>Claims Work Breakdown – Coherence, Wily Fox, General Dynamics IT</a:t>
            </a:r>
          </a:p>
          <a:p>
            <a:r>
              <a:rPr lang="en-US" dirty="0"/>
              <a:t>Address quality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Provider Screening</a:t>
            </a:r>
            <a:br>
              <a:rPr lang="en-US" sz="3100" dirty="0"/>
            </a:br>
            <a:r>
              <a:rPr lang="en-US" sz="2200" dirty="0"/>
              <a:t>General Dynamics IT, CAQH, MITRE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Sent out list of API additions in priority order from easiest to hardest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Kick off meeting with General Dynamics IT, CAQH on Provider Screening service definition</a:t>
            </a:r>
            <a:endParaRPr lang="en-US" b="1" dirty="0"/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03" y="304801"/>
            <a:ext cx="2614542" cy="8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Third Party Liability</a:t>
            </a:r>
            <a:br>
              <a:rPr lang="en-US" sz="3100" dirty="0"/>
            </a:br>
            <a:r>
              <a:rPr lang="en-US" sz="2200" dirty="0"/>
              <a:t>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Blockers: 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9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13721"/>
              </p:ext>
            </p:extLst>
          </p:nvPr>
        </p:nvGraphicFramePr>
        <p:xfrm>
          <a:off x="1600201" y="1307521"/>
          <a:ext cx="1036319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4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8984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9639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Electronic Visit Verification (EVV)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69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038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Eligibility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West Virginia,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3969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935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Screening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CAQH,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66803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Shared Services: </a:t>
                      </a:r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9473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0830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 (white paper)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48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MTA members have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8371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Social Interest has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2037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81091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46926"/>
            <a:ext cx="227993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809913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450331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746380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89635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B0BEE-1159-8E45-86A3-A2C0021C8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015326"/>
            <a:ext cx="222738" cy="256407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2F3701F-16EA-42AD-89CC-E4EAE73EC497}"/>
              </a:ext>
            </a:extLst>
          </p:cNvPr>
          <p:cNvSpPr txBox="1">
            <a:spLocks/>
          </p:cNvSpPr>
          <p:nvPr/>
        </p:nvSpPr>
        <p:spPr>
          <a:xfrm>
            <a:off x="9144000" y="6492876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CB2F88-1B33-6541-BA30-ED5F199C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401399"/>
            <a:ext cx="222738" cy="256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A6BBA4-788F-4948-8137-581E0C6E2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864386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09619"/>
              </p:ext>
            </p:extLst>
          </p:nvPr>
        </p:nvGraphicFramePr>
        <p:xfrm>
          <a:off x="1600200" y="1077525"/>
          <a:ext cx="1021080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Coherence, GDIT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Claims work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8468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Draft Identity Management White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>
                          <a:solidFill>
                            <a:srgbClr val="FF0000"/>
                          </a:solidFill>
                        </a:rPr>
                        <a:t>May 18,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3305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>
                          <a:solidFill>
                            <a:srgbClr val="FF0000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>
                          <a:solidFill>
                            <a:srgbClr val="FF0000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>
                          <a:solidFill>
                            <a:srgbClr val="FF0000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work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May 11, 201</a:t>
                      </a:r>
                      <a:r>
                        <a:rPr lang="en-US" sz="1400" dirty="0"/>
                        <a:t>8</a:t>
                      </a:r>
                    </a:p>
                    <a:p>
                      <a:pPr algn="ctr"/>
                      <a:r>
                        <a:rPr lang="en-US" sz="1400" dirty="0"/>
                        <a:t>May 18,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ThreadBear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Automated Test Tool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9769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GDIT,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Provider Screening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 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995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Pharmacy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29,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287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July 21,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221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ThreadBear</a:t>
                      </a:r>
                      <a:r>
                        <a:rPr lang="en-US" sz="1400" dirty="0"/>
                        <a:t> Automated Test Tool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8948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064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DA38-390F-B346-84A7-F8CEDE6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Poplin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17AD-D464-9F4F-B02D-CF9CCF28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1753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Which modules should be prioritized for implementation?</a:t>
            </a:r>
          </a:p>
          <a:p>
            <a:pPr lvl="1"/>
            <a:r>
              <a:rPr lang="en-US" dirty="0"/>
              <a:t>Most dynamic and greatest impact</a:t>
            </a:r>
          </a:p>
          <a:p>
            <a:pPr lvl="2"/>
            <a:r>
              <a:rPr lang="en-US" dirty="0"/>
              <a:t>Real time eligibility</a:t>
            </a:r>
          </a:p>
          <a:p>
            <a:pPr lvl="3"/>
            <a:r>
              <a:rPr lang="en-US" dirty="0"/>
              <a:t>Everything else gets better with membership</a:t>
            </a:r>
          </a:p>
          <a:p>
            <a:pPr lvl="3"/>
            <a:r>
              <a:rPr lang="en-US" dirty="0"/>
              <a:t>Good way to identify the patient</a:t>
            </a:r>
          </a:p>
          <a:p>
            <a:pPr lvl="4"/>
            <a:r>
              <a:rPr lang="en-US" dirty="0"/>
              <a:t>Master-person index</a:t>
            </a:r>
          </a:p>
          <a:p>
            <a:pPr lvl="5"/>
            <a:r>
              <a:rPr lang="en-US" dirty="0"/>
              <a:t>Often misunderstood</a:t>
            </a:r>
          </a:p>
          <a:p>
            <a:pPr lvl="5"/>
            <a:r>
              <a:rPr lang="en-US" dirty="0"/>
              <a:t>Way to link 300-plus systems across the agency</a:t>
            </a:r>
          </a:p>
          <a:p>
            <a:pPr lvl="6"/>
            <a:r>
              <a:rPr lang="en-US" dirty="0"/>
              <a:t>Person A in system A is the same as Person B in system B</a:t>
            </a:r>
          </a:p>
          <a:p>
            <a:pPr lvl="6"/>
            <a:r>
              <a:rPr lang="en-US" dirty="0"/>
              <a:t>In Vermont, about of these systems affects Medicaid</a:t>
            </a:r>
          </a:p>
          <a:p>
            <a:pPr lvl="7"/>
            <a:r>
              <a:rPr lang="en-US" dirty="0"/>
              <a:t>Most in support of children’s health</a:t>
            </a:r>
          </a:p>
          <a:p>
            <a:pPr lvl="5"/>
            <a:r>
              <a:rPr lang="en-US" dirty="0"/>
              <a:t>Would need to be a distributed MPI</a:t>
            </a:r>
          </a:p>
          <a:p>
            <a:pPr lvl="6"/>
            <a:r>
              <a:rPr lang="en-US" dirty="0"/>
              <a:t>Part of data services</a:t>
            </a:r>
          </a:p>
          <a:p>
            <a:pPr lvl="6"/>
            <a:r>
              <a:rPr lang="en-US" dirty="0"/>
              <a:t>Considered a phone book</a:t>
            </a:r>
          </a:p>
          <a:p>
            <a:pPr lvl="6"/>
            <a:r>
              <a:rPr lang="en-US" dirty="0"/>
              <a:t>Reduces security requirements of data in MPI itself</a:t>
            </a:r>
          </a:p>
          <a:p>
            <a:pPr lvl="6"/>
            <a:r>
              <a:rPr lang="en-US" dirty="0"/>
              <a:t>Other systems would reference patient through MPI</a:t>
            </a:r>
          </a:p>
          <a:p>
            <a:pPr lvl="2"/>
            <a:r>
              <a:rPr lang="en-US" dirty="0"/>
              <a:t>Provider directory</a:t>
            </a:r>
          </a:p>
          <a:p>
            <a:pPr lvl="2"/>
            <a:r>
              <a:rPr lang="en-US" dirty="0"/>
              <a:t>Financial modules</a:t>
            </a:r>
          </a:p>
          <a:p>
            <a:pPr lvl="2"/>
            <a:r>
              <a:rPr lang="en-US" dirty="0"/>
              <a:t>CMS reporting/analytics</a:t>
            </a:r>
          </a:p>
          <a:p>
            <a:pPr lvl="2"/>
            <a:r>
              <a:rPr lang="en-US"/>
              <a:t>Quality assuance</a:t>
            </a:r>
            <a:endParaRPr lang="en-US" dirty="0"/>
          </a:p>
          <a:p>
            <a:pPr lvl="3"/>
            <a:r>
              <a:rPr lang="en-US" dirty="0"/>
              <a:t>Third party liability</a:t>
            </a:r>
          </a:p>
          <a:p>
            <a:pPr lvl="3"/>
            <a:r>
              <a:rPr lang="en-US" dirty="0"/>
              <a:t>Program integrity</a:t>
            </a:r>
          </a:p>
          <a:p>
            <a:pPr lvl="2"/>
            <a:r>
              <a:rPr lang="en-US" dirty="0"/>
              <a:t>Service authorization</a:t>
            </a:r>
          </a:p>
          <a:p>
            <a:pPr lvl="3"/>
            <a:r>
              <a:rPr lang="en-US" dirty="0"/>
              <a:t>Pharmacy benefits</a:t>
            </a:r>
          </a:p>
          <a:p>
            <a:pPr lvl="2"/>
            <a:r>
              <a:rPr lang="en-US" dirty="0"/>
              <a:t>Data quality (both a philosophy as well as shared service)</a:t>
            </a:r>
          </a:p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DD497-704D-0F42-ABEE-3DEF651D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4AD6-41A3-7944-85FC-150B698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Work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B9A-6C9E-0A4F-96F0-4922F6044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Coherence, Wily Fox, General Dynamics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FB12-F36C-344A-A298-8761C538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3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49488"/>
              </p:ext>
            </p:extLst>
          </p:nvPr>
        </p:nvGraphicFramePr>
        <p:xfrm>
          <a:off x="1828800" y="1467848"/>
          <a:ext cx="9753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28501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Blu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CAQH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0226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52037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HealthTech</a:t>
                      </a:r>
                      <a:r>
                        <a:rPr lang="en-US" sz="16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10304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Magellan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18414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C656A0-A1DC-054D-80A7-3831FEC5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General Project</a:t>
            </a:r>
            <a:br>
              <a:rPr lang="en-US" dirty="0"/>
            </a:br>
            <a:r>
              <a:rPr lang="en-US" sz="2200" dirty="0"/>
              <a:t>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CAQH, HMS joined Poplin!</a:t>
            </a:r>
          </a:p>
          <a:p>
            <a:pPr lvl="1"/>
            <a:r>
              <a:rPr lang="en-US" dirty="0"/>
              <a:t>Continued to build MITRE team</a:t>
            </a:r>
          </a:p>
          <a:p>
            <a:pPr lvl="2"/>
            <a:r>
              <a:rPr lang="en-US" dirty="0"/>
              <a:t>Software engineers, FHIR expert, summer interns</a:t>
            </a:r>
          </a:p>
          <a:p>
            <a:pPr lvl="1"/>
            <a:r>
              <a:rPr lang="en-US" dirty="0"/>
              <a:t>Conversations about setting up object repository for Poplin project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Follow-up meeting with EHR-LLC about joining Poplin</a:t>
            </a:r>
          </a:p>
          <a:p>
            <a:pPr lvl="1"/>
            <a:r>
              <a:rPr lang="en-US" dirty="0"/>
              <a:t>Meeting to discuss object repository for Poplin project</a:t>
            </a:r>
          </a:p>
          <a:p>
            <a:pPr lvl="2"/>
            <a:r>
              <a:rPr lang="en-US" dirty="0"/>
              <a:t>Web site, hosting, etc.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33" y="290680"/>
            <a:ext cx="3381002" cy="11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Member Eligibility / Demo</a:t>
            </a:r>
            <a:br>
              <a:rPr lang="en-US" dirty="0"/>
            </a:br>
            <a:r>
              <a:rPr lang="en-US" sz="2200" dirty="0"/>
              <a:t>West Virginia,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Met to discuss eligibility use case implementation logistics</a:t>
            </a:r>
          </a:p>
          <a:p>
            <a:pPr lvl="2"/>
            <a:r>
              <a:rPr lang="en-US" dirty="0"/>
              <a:t>API layer on top of WV legacy eligibility system running in sandbox</a:t>
            </a:r>
          </a:p>
          <a:p>
            <a:pPr lvl="1"/>
            <a:r>
              <a:rPr lang="en-US" dirty="0"/>
              <a:t>Will focus on fraud detection portion of member eligibility API first</a:t>
            </a:r>
          </a:p>
          <a:p>
            <a:pPr lvl="1"/>
            <a:r>
              <a:rPr lang="en-US" dirty="0"/>
              <a:t>Started wireframes for interstate interoperability/eligibility use case client app</a:t>
            </a:r>
          </a:p>
          <a:p>
            <a:pPr lvl="1"/>
            <a:r>
              <a:rPr lang="en-US" dirty="0"/>
              <a:t>Continued to build MITRE development team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Develop work breakdown and plan</a:t>
            </a:r>
          </a:p>
          <a:p>
            <a:pPr lvl="1"/>
            <a:r>
              <a:rPr lang="en-US" dirty="0"/>
              <a:t>Continue development and review of UX mock-ups for eligibility use case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18882"/>
            <a:ext cx="2400300" cy="8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</a:t>
            </a:r>
            <a:r>
              <a:rPr lang="en-US" sz="3100" dirty="0" err="1"/>
              <a:t>ThreadBear</a:t>
            </a:r>
            <a:r>
              <a:rPr lang="en-US" sz="3100" dirty="0"/>
              <a:t> Test Tool / Demo</a:t>
            </a:r>
            <a:br>
              <a:rPr lang="en-US" dirty="0"/>
            </a:br>
            <a:r>
              <a:rPr lang="en-US" sz="2200" dirty="0"/>
              <a:t>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Running basic MECT checklist tests in </a:t>
            </a:r>
            <a:r>
              <a:rPr lang="en-US" dirty="0" err="1"/>
              <a:t>ThreadBear</a:t>
            </a:r>
            <a:endParaRPr lang="en-US" dirty="0"/>
          </a:p>
          <a:p>
            <a:pPr lvl="1"/>
            <a:r>
              <a:rPr lang="en-US" dirty="0"/>
              <a:t>Started wireframes for interstate interoperability/eligibility use case client app</a:t>
            </a:r>
          </a:p>
          <a:p>
            <a:pPr lvl="1"/>
            <a:r>
              <a:rPr lang="en-US" dirty="0"/>
              <a:t>UX kickoff for </a:t>
            </a:r>
            <a:r>
              <a:rPr lang="en-US" dirty="0" err="1"/>
              <a:t>ThreadBear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Continued to build MITRE team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Continue development and review of UX mock-ups for </a:t>
            </a:r>
            <a:r>
              <a:rPr lang="en-US" dirty="0" err="1"/>
              <a:t>ThreadBear</a:t>
            </a:r>
            <a:endParaRPr lang="en-US" dirty="0"/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33910"/>
            <a:ext cx="2204735" cy="7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2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</a:t>
            </a:r>
            <a:r>
              <a:rPr lang="mr-IN" sz="3100" dirty="0"/>
              <a:t>–</a:t>
            </a:r>
            <a:r>
              <a:rPr lang="en-US" sz="3100" dirty="0"/>
              <a:t> Case Management</a:t>
            </a:r>
            <a:br>
              <a:rPr lang="en-US" dirty="0"/>
            </a:br>
            <a:r>
              <a:rPr lang="en-US" sz="2200" dirty="0"/>
              <a:t>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endParaRPr lang="en-US" dirty="0"/>
          </a:p>
          <a:p>
            <a:pPr lvl="1"/>
            <a:r>
              <a:rPr lang="en-US" dirty="0"/>
              <a:t>Updating operational activities to be covered by the case API</a:t>
            </a:r>
            <a:endParaRPr lang="en-US" b="1" dirty="0"/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Update resource definitions to support the operational activities</a:t>
            </a:r>
          </a:p>
          <a:p>
            <a:r>
              <a:rPr lang="en-US" b="1" dirty="0"/>
              <a:t>Blockers: </a:t>
            </a:r>
            <a:endParaRPr lang="en-US" dirty="0"/>
          </a:p>
          <a:p>
            <a:pPr lvl="1"/>
            <a:r>
              <a:rPr lang="en-US" dirty="0"/>
              <a:t>Time</a:t>
            </a:r>
          </a:p>
          <a:p>
            <a:pPr marL="112712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90680"/>
            <a:ext cx="2966735" cy="10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Data Services</a:t>
            </a:r>
            <a:br>
              <a:rPr lang="en-US" dirty="0"/>
            </a:br>
            <a:r>
              <a:rPr lang="en-US" sz="2200" dirty="0"/>
              <a:t>Blu Strategies, Social Interest Solutions, </a:t>
            </a:r>
            <a:r>
              <a:rPr lang="en-US" sz="2200" dirty="0" err="1"/>
              <a:t>HealthTech</a:t>
            </a:r>
            <a:r>
              <a:rPr lang="en-US" sz="2200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Kicked off weekly data services meetings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Team members to determine #1, #2, #3 choices from areas in Data Services Taxonomy document to tackle</a:t>
            </a:r>
          </a:p>
          <a:p>
            <a:pPr lvl="1"/>
            <a:r>
              <a:rPr lang="en-US" dirty="0"/>
              <a:t>Determine initial assignments on data services work breakdown. </a:t>
            </a:r>
          </a:p>
          <a:p>
            <a:pPr lvl="1"/>
            <a:r>
              <a:rPr lang="en-US" dirty="0"/>
              <a:t>Draft of data warehouse architecture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71" y="304801"/>
            <a:ext cx="2614542" cy="8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Status Roundtable – Claims</a:t>
            </a:r>
            <a:br>
              <a:rPr lang="en-US" dirty="0"/>
            </a:br>
            <a:r>
              <a:rPr lang="en-US" sz="2200" dirty="0"/>
              <a:t>Coherence, Wily Fox, General Dynamics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Made progress with collaboration on finalizing the Claims Adjudication Matrix into logical services</a:t>
            </a:r>
          </a:p>
          <a:p>
            <a:pPr lvl="1"/>
            <a:r>
              <a:rPr lang="en-US" dirty="0"/>
              <a:t>Initial allocation of Claims Adjudication : </a:t>
            </a:r>
          </a:p>
          <a:p>
            <a:pPr lvl="2"/>
            <a:r>
              <a:rPr lang="en-US" dirty="0"/>
              <a:t>GDIT working on the Provider Service for Claims.  </a:t>
            </a:r>
          </a:p>
          <a:p>
            <a:pPr lvl="2"/>
            <a:r>
              <a:rPr lang="en-US" dirty="0"/>
              <a:t>Wily Fox working on receipt, initial validation (SNIP, etc.), claim history service</a:t>
            </a:r>
          </a:p>
          <a:p>
            <a:r>
              <a:rPr lang="en-US" b="1" dirty="0"/>
              <a:t>This week:  </a:t>
            </a:r>
          </a:p>
          <a:p>
            <a:pPr lvl="1"/>
            <a:r>
              <a:rPr lang="en-US" dirty="0"/>
              <a:t>Target to get some initial inputs from teams and potentially schedule active collaboration for initial validation around consistency and content resolution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Pharmacy</a:t>
            </a:r>
            <a:br>
              <a:rPr lang="en-US" sz="3100" dirty="0"/>
            </a:br>
            <a:r>
              <a:rPr lang="en-US" sz="2200" dirty="0"/>
              <a:t>Magellan, MITRE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Magellan held a kick off and scoping meeting.   </a:t>
            </a:r>
          </a:p>
          <a:p>
            <a:pPr lvl="1"/>
            <a:r>
              <a:rPr lang="en-US" dirty="0"/>
              <a:t>We crafted an outline of what resources we will be addressing first and received an updated documentation template.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Determine the final list of resources based on the results of our discussion from the kickoff meeting and populate the document template.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9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176145</TotalTime>
  <Words>932</Words>
  <Application>Microsoft Macintosh PowerPoint</Application>
  <PresentationFormat>Widescreen</PresentationFormat>
  <Paragraphs>259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– General Project MITRE</vt:lpstr>
      <vt:lpstr>Status Roundtable – Member Eligibility / Demo West Virginia, MITRE</vt:lpstr>
      <vt:lpstr>Status Roundtable – ThreadBear Test Tool / Demo MITRE</vt:lpstr>
      <vt:lpstr>Status Roundtable – Case Management Vermont</vt:lpstr>
      <vt:lpstr>Status Roundtable – Data Services Blu Strategies, Social Interest Solutions, HealthTech Solutions</vt:lpstr>
      <vt:lpstr>Status Roundtable – Claims Coherence, Wily Fox, General Dynamics IT</vt:lpstr>
      <vt:lpstr>Status Roundtable – Pharmacy Magellan, MITRE</vt:lpstr>
      <vt:lpstr>Status Roundtable – Provider Screening General Dynamics IT, CAQH, MITRE</vt:lpstr>
      <vt:lpstr>Status Roundtable – Third Party Liability HMS</vt:lpstr>
      <vt:lpstr>Functional Areas Divide and Conquer Approach</vt:lpstr>
      <vt:lpstr>Poplin Working Group Schedule</vt:lpstr>
      <vt:lpstr>Challenges for Poplin</vt:lpstr>
      <vt:lpstr>Claims Work Breakdown</vt:lpstr>
      <vt:lpstr>Address Quality</vt:lpstr>
      <vt:lpstr>Open Discussion</vt:lpstr>
    </vt:vector>
  </TitlesOfParts>
  <Company>The MITRE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2652</cp:revision>
  <cp:lastPrinted>2017-01-20T15:08:41Z</cp:lastPrinted>
  <dcterms:created xsi:type="dcterms:W3CDTF">2012-10-22T21:49:00Z</dcterms:created>
  <dcterms:modified xsi:type="dcterms:W3CDTF">2018-05-14T19:33:31Z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