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2"/>
  </p:notesMasterIdLst>
  <p:handoutMasterIdLst>
    <p:handoutMasterId r:id="rId23"/>
  </p:handoutMasterIdLst>
  <p:sldIdLst>
    <p:sldId id="330" r:id="rId6"/>
    <p:sldId id="411" r:id="rId7"/>
    <p:sldId id="344" r:id="rId8"/>
    <p:sldId id="434" r:id="rId9"/>
    <p:sldId id="435" r:id="rId10"/>
    <p:sldId id="367" r:id="rId11"/>
    <p:sldId id="406" r:id="rId12"/>
    <p:sldId id="423" r:id="rId13"/>
    <p:sldId id="430" r:id="rId14"/>
    <p:sldId id="431" r:id="rId15"/>
    <p:sldId id="432" r:id="rId16"/>
    <p:sldId id="381" r:id="rId17"/>
    <p:sldId id="384" r:id="rId18"/>
    <p:sldId id="428" r:id="rId19"/>
    <p:sldId id="429" r:id="rId20"/>
    <p:sldId id="409" r:id="rId2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87224" autoAdjust="0"/>
  </p:normalViewPr>
  <p:slideViewPr>
    <p:cSldViewPr>
      <p:cViewPr varScale="1">
        <p:scale>
          <a:sx n="110" d="100"/>
          <a:sy n="110" d="100"/>
        </p:scale>
        <p:origin x="224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Challenges for Poplin </a:t>
            </a:r>
          </a:p>
          <a:p>
            <a:pPr lvl="1"/>
            <a:r>
              <a:rPr lang="en-US" dirty="0"/>
              <a:t>How do legacy systems apply the new APIs?</a:t>
            </a:r>
          </a:p>
          <a:p>
            <a:r>
              <a:rPr lang="en-US" dirty="0"/>
              <a:t>Claims Work Breakdown – Coherence, Wily Fox, General Dynamics IT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Provider Screening</a:t>
            </a:r>
            <a:br>
              <a:rPr lang="en-US" sz="3100" dirty="0"/>
            </a:br>
            <a:r>
              <a:rPr lang="en-US" sz="2200" dirty="0"/>
              <a:t>General Dynamics IT, CAQH,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Held kickoff meeting with GDIT, CAQH, MITRE, Solutions Guidance Corp</a:t>
            </a:r>
          </a:p>
          <a:p>
            <a:pPr lvl="1"/>
            <a:r>
              <a:rPr lang="en-US" dirty="0"/>
              <a:t>FHIR and code mappings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Develop proposals to split work</a:t>
            </a:r>
          </a:p>
          <a:p>
            <a:pPr lvl="1"/>
            <a:r>
              <a:rPr lang="en-US" dirty="0"/>
              <a:t>Determine service breakdown and initial assignments of members</a:t>
            </a:r>
          </a:p>
          <a:p>
            <a:pPr lvl="1"/>
            <a:r>
              <a:rPr lang="en-US" dirty="0"/>
              <a:t>Send example FHIR resources to group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03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Third Party Liability</a:t>
            </a:r>
            <a:br>
              <a:rPr lang="en-US" sz="3100" dirty="0"/>
            </a:br>
            <a:r>
              <a:rPr lang="en-US" sz="2200" dirty="0"/>
              <a:t>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 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13721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CAQH,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830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 (white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MTA members have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Interest has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809913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50331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15326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A6BBA4-788F-4948-8137-581E0C6E2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64386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48701"/>
              </p:ext>
            </p:extLst>
          </p:nvPr>
        </p:nvGraphicFramePr>
        <p:xfrm>
          <a:off x="1600200" y="1077525"/>
          <a:ext cx="102108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6099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6882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24961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Draft Identity Management White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305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May 18, 2018</a:t>
                      </a:r>
                    </a:p>
                    <a:p>
                      <a:pPr algn="ctr"/>
                      <a:r>
                        <a:rPr lang="en-US" sz="1400" strike="noStrike" dirty="0"/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ThreadBear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Automated Test Tool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976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GDIT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claims service definition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744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Pharmacy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287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July 21,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2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ThreadBear</a:t>
                      </a:r>
                      <a:r>
                        <a:rPr lang="en-US" sz="1400" dirty="0"/>
                        <a:t> Automated Test Tool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8948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64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How do legacy systems apply the new APIs?</a:t>
            </a:r>
          </a:p>
          <a:p>
            <a:pPr lvl="1"/>
            <a:r>
              <a:rPr lang="en-US" dirty="0"/>
              <a:t>Can create a data service than connect to legacy service to provide the new API</a:t>
            </a:r>
          </a:p>
          <a:p>
            <a:pPr lvl="2"/>
            <a:r>
              <a:rPr lang="en-US" dirty="0"/>
              <a:t>Mainframe eligibility system 30 years old and exports flat files that are consumed by other systems to provide eligibility information throughout the enterprise</a:t>
            </a:r>
          </a:p>
          <a:p>
            <a:pPr lvl="3"/>
            <a:r>
              <a:rPr lang="en-US" dirty="0"/>
              <a:t>API call to determine if person is eligible</a:t>
            </a:r>
          </a:p>
          <a:p>
            <a:pPr lvl="1"/>
            <a:r>
              <a:rPr lang="en-US" dirty="0"/>
              <a:t>Standards around API platform</a:t>
            </a:r>
          </a:p>
          <a:p>
            <a:pPr lvl="2"/>
            <a:r>
              <a:rPr lang="en-US" dirty="0"/>
              <a:t>E.g. RedHat OpenShift, create shell of each API and tie it to old system</a:t>
            </a:r>
          </a:p>
          <a:p>
            <a:pPr lvl="1"/>
            <a:r>
              <a:rPr lang="en-US" dirty="0"/>
              <a:t>Common architecture for states?  .NET, Java?</a:t>
            </a:r>
          </a:p>
          <a:p>
            <a:pPr lvl="2"/>
            <a:r>
              <a:rPr lang="en-US" dirty="0"/>
              <a:t>Publishing of APIs should be independent of underlying technologies</a:t>
            </a:r>
          </a:p>
          <a:p>
            <a:pPr lvl="2"/>
            <a:r>
              <a:rPr lang="en-US" dirty="0"/>
              <a:t>More problematic than technology stack is real-time orientation of data</a:t>
            </a:r>
          </a:p>
          <a:p>
            <a:pPr lvl="3"/>
            <a:r>
              <a:rPr lang="en-US" dirty="0"/>
              <a:t>Why is real-time better?</a:t>
            </a:r>
          </a:p>
          <a:p>
            <a:pPr lvl="4"/>
            <a:r>
              <a:rPr lang="en-US" dirty="0"/>
              <a:t>Batch-style processing no longer meets needs</a:t>
            </a:r>
          </a:p>
          <a:p>
            <a:pPr lvl="4"/>
            <a:r>
              <a:rPr lang="en-US" dirty="0"/>
              <a:t>Hard leap from where we are to where we need to be</a:t>
            </a:r>
          </a:p>
          <a:p>
            <a:pPr lvl="4"/>
            <a:r>
              <a:rPr lang="en-US" dirty="0"/>
              <a:t>Vendors aren’t there either</a:t>
            </a:r>
          </a:p>
          <a:p>
            <a:pPr lvl="5"/>
            <a:r>
              <a:rPr lang="en-US" dirty="0"/>
              <a:t>States aren’t pushing it</a:t>
            </a:r>
          </a:p>
          <a:p>
            <a:pPr lvl="4"/>
            <a:r>
              <a:rPr lang="en-US" dirty="0"/>
              <a:t>Create the value proposition</a:t>
            </a:r>
          </a:p>
          <a:p>
            <a:pPr lvl="5"/>
            <a:r>
              <a:rPr lang="en-US" dirty="0"/>
              <a:t>Something that is centralized, one reference point</a:t>
            </a:r>
          </a:p>
          <a:p>
            <a:pPr lvl="5"/>
            <a:r>
              <a:rPr lang="en-US" dirty="0"/>
              <a:t>MESC might be a good starting point</a:t>
            </a:r>
          </a:p>
          <a:p>
            <a:pPr lvl="6"/>
            <a:r>
              <a:rPr lang="en-US" dirty="0"/>
              <a:t>Couple of highlights that talks about MITA direction that Poplin is helping to forge</a:t>
            </a:r>
          </a:p>
          <a:p>
            <a:pPr lvl="5"/>
            <a:r>
              <a:rPr lang="en-US" dirty="0"/>
              <a:t>How can states embrace Poplin?</a:t>
            </a:r>
          </a:p>
          <a:p>
            <a:pPr lvl="6"/>
            <a:r>
              <a:rPr lang="en-US" dirty="0"/>
              <a:t>Where will APIs be published?</a:t>
            </a:r>
          </a:p>
          <a:p>
            <a:pPr lvl="6"/>
            <a:r>
              <a:rPr lang="en-US" dirty="0"/>
              <a:t>Prescribe in RFPs</a:t>
            </a:r>
          </a:p>
          <a:p>
            <a:pPr lvl="6"/>
            <a:r>
              <a:rPr lang="en-US" dirty="0"/>
              <a:t>How do I make systems Poplin-compatible?</a:t>
            </a:r>
          </a:p>
          <a:p>
            <a:pPr lvl="6"/>
            <a:r>
              <a:rPr lang="en-US" dirty="0"/>
              <a:t>Have existing module with Poplin API</a:t>
            </a:r>
          </a:p>
          <a:p>
            <a:pPr lvl="7"/>
            <a:r>
              <a:rPr lang="en-US" dirty="0"/>
              <a:t>Technically someone needs to wire them together</a:t>
            </a:r>
          </a:p>
          <a:p>
            <a:pPr lvl="6"/>
            <a:r>
              <a:rPr lang="en-US" dirty="0"/>
              <a:t>Shell of APIs can help</a:t>
            </a:r>
          </a:p>
          <a:p>
            <a:pPr lvl="7"/>
            <a:r>
              <a:rPr lang="en-US" dirty="0"/>
              <a:t>Working with vendors to see what APIs they have today</a:t>
            </a:r>
          </a:p>
          <a:p>
            <a:pPr lvl="7"/>
            <a:r>
              <a:rPr lang="en-US" dirty="0"/>
              <a:t>Convert existing API to a Poplin APIs</a:t>
            </a:r>
          </a:p>
          <a:p>
            <a:pPr lvl="7"/>
            <a:r>
              <a:rPr lang="en-US" dirty="0"/>
              <a:t>Or “connector” to allow systems without API to have Poplin API</a:t>
            </a:r>
          </a:p>
          <a:p>
            <a:pPr lvl="7"/>
            <a:r>
              <a:rPr lang="en-US" dirty="0"/>
              <a:t>API Gateway standard?</a:t>
            </a:r>
          </a:p>
          <a:p>
            <a:pPr lvl="8"/>
            <a:r>
              <a:rPr lang="en-US" dirty="0"/>
              <a:t>Don’t want to specify a particular product – that would be counterproductive</a:t>
            </a:r>
          </a:p>
          <a:p>
            <a:pPr lvl="5"/>
            <a:r>
              <a:rPr lang="en-US" dirty="0"/>
              <a:t>Giving guidance to system integrators</a:t>
            </a:r>
          </a:p>
          <a:p>
            <a:pPr lvl="5"/>
            <a:r>
              <a:rPr lang="en-US" dirty="0"/>
              <a:t>Focus on methods of exchange</a:t>
            </a:r>
          </a:p>
          <a:p>
            <a:pPr lvl="5"/>
            <a:r>
              <a:rPr lang="en-US" dirty="0"/>
              <a:t>Build a sample API gateway for states to </a:t>
            </a:r>
            <a:r>
              <a:rPr lang="en-US" dirty="0" err="1"/>
              <a:t>invesigtate</a:t>
            </a:r>
            <a:endParaRPr lang="en-US" dirty="0"/>
          </a:p>
          <a:p>
            <a:pPr lvl="3"/>
            <a:r>
              <a:rPr lang="en-US" dirty="0"/>
              <a:t>States will push technology stack to vendors</a:t>
            </a:r>
          </a:p>
          <a:p>
            <a:pPr lvl="2"/>
            <a:endParaRPr lang="en-US" dirty="0"/>
          </a:p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Coherence, Wily Fox, General Dynamics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08801"/>
              </p:ext>
            </p:extLst>
          </p:nvPr>
        </p:nvGraphicFramePr>
        <p:xfrm>
          <a:off x="1828800" y="1467848"/>
          <a:ext cx="9753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Blu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CAQH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22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304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Magellan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8414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General Project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Added Dr. Ken Laskey (Provider Screening) to the MITRE team</a:t>
            </a:r>
          </a:p>
          <a:p>
            <a:pPr lvl="1"/>
            <a:r>
              <a:rPr lang="en-US" dirty="0"/>
              <a:t>Added Collin </a:t>
            </a:r>
            <a:r>
              <a:rPr lang="en-US" dirty="0" err="1"/>
              <a:t>Fingar</a:t>
            </a:r>
            <a:r>
              <a:rPr lang="en-US" dirty="0"/>
              <a:t> (Eligibility Use Case demo) to the MITRE team</a:t>
            </a:r>
          </a:p>
          <a:p>
            <a:pPr lvl="1"/>
            <a:r>
              <a:rPr lang="en-US" dirty="0"/>
              <a:t>Had meeting with Mark </a:t>
            </a:r>
            <a:r>
              <a:rPr lang="en-US" dirty="0" err="1"/>
              <a:t>Scrimshire</a:t>
            </a:r>
            <a:r>
              <a:rPr lang="en-US" dirty="0"/>
              <a:t>, lead for Blue Button 2.0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Follow-up meeting with EHR-LLC about joining Poplin</a:t>
            </a:r>
          </a:p>
          <a:p>
            <a:pPr lvl="1"/>
            <a:r>
              <a:rPr lang="en-US" dirty="0"/>
              <a:t>Meeting to discuss object repository for Poplin project</a:t>
            </a:r>
          </a:p>
          <a:p>
            <a:pPr lvl="2"/>
            <a:r>
              <a:rPr lang="en-US" dirty="0"/>
              <a:t>Web site, hosting, etc.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33" y="290680"/>
            <a:ext cx="3381002" cy="1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Member Eligibility / Demo</a:t>
            </a:r>
            <a:br>
              <a:rPr lang="en-US" dirty="0"/>
            </a:br>
            <a:r>
              <a:rPr lang="en-US" sz="2200" dirty="0"/>
              <a:t>West Virginia,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74061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Developed work breakdown and plan</a:t>
            </a:r>
          </a:p>
          <a:p>
            <a:pPr lvl="1"/>
            <a:r>
              <a:rPr lang="en-US" dirty="0"/>
              <a:t>Developed functional diagrams and how to map to FHIR resources</a:t>
            </a:r>
          </a:p>
          <a:p>
            <a:pPr lvl="1"/>
            <a:r>
              <a:rPr lang="en-US" dirty="0"/>
              <a:t>Developed two conceptual wireframes for client app </a:t>
            </a:r>
          </a:p>
          <a:p>
            <a:pPr lvl="1"/>
            <a:r>
              <a:rPr lang="en-US" dirty="0"/>
              <a:t>Sprint burn-down today</a:t>
            </a:r>
          </a:p>
          <a:p>
            <a:pPr lvl="1"/>
            <a:r>
              <a:rPr lang="en-US" dirty="0"/>
              <a:t>Continued to build MITRE development team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Sprint planning session</a:t>
            </a:r>
          </a:p>
          <a:p>
            <a:pPr lvl="1"/>
            <a:r>
              <a:rPr lang="en-US" dirty="0"/>
              <a:t>Continue development and refinement of wire frames</a:t>
            </a:r>
          </a:p>
          <a:p>
            <a:pPr lvl="1"/>
            <a:r>
              <a:rPr lang="en-US" dirty="0"/>
              <a:t>Development of UX prototype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8882"/>
            <a:ext cx="2400300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</a:t>
            </a:r>
            <a:r>
              <a:rPr lang="en-US" sz="3100" dirty="0" err="1"/>
              <a:t>ThreadBear</a:t>
            </a:r>
            <a:r>
              <a:rPr lang="en-US" sz="3100" dirty="0"/>
              <a:t> Test Tool / Demo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Running basic MECT checklist tests in </a:t>
            </a:r>
            <a:r>
              <a:rPr lang="en-US" dirty="0" err="1"/>
              <a:t>ThreadBear</a:t>
            </a:r>
            <a:endParaRPr lang="en-US" dirty="0"/>
          </a:p>
          <a:p>
            <a:pPr lvl="1"/>
            <a:r>
              <a:rPr lang="en-US" dirty="0"/>
              <a:t>Started UX concepts for </a:t>
            </a:r>
            <a:r>
              <a:rPr lang="en-US" dirty="0" err="1"/>
              <a:t>ThreadBear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Worked on background testing and failure reporting</a:t>
            </a:r>
          </a:p>
          <a:p>
            <a:pPr lvl="1"/>
            <a:r>
              <a:rPr lang="en-US" dirty="0"/>
              <a:t>Continued to build MITRE team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Continue development and review of UX mock-ups for </a:t>
            </a:r>
            <a:r>
              <a:rPr lang="en-US" dirty="0" err="1"/>
              <a:t>ThreadBear</a:t>
            </a:r>
            <a:endParaRPr lang="en-US" dirty="0"/>
          </a:p>
          <a:p>
            <a:pPr lvl="1"/>
            <a:r>
              <a:rPr lang="en-US" dirty="0"/>
              <a:t>Continue development of failure reporting and tests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33910"/>
            <a:ext cx="2204735" cy="7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</a:t>
            </a:r>
            <a:r>
              <a:rPr lang="mr-IN" sz="3100" dirty="0"/>
              <a:t>–</a:t>
            </a:r>
            <a:r>
              <a:rPr lang="en-US" sz="3100" dirty="0"/>
              <a:t> Case Management</a:t>
            </a:r>
            <a:br>
              <a:rPr lang="en-US" dirty="0"/>
            </a:br>
            <a:r>
              <a:rPr lang="en-US" sz="2200" dirty="0"/>
              <a:t>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endParaRPr lang="en-US" dirty="0"/>
          </a:p>
          <a:p>
            <a:pPr lvl="1"/>
            <a:r>
              <a:rPr lang="en-US" dirty="0"/>
              <a:t>Finalizing activities to be supported by the API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Update the API to cover the additional activities defined</a:t>
            </a:r>
          </a:p>
          <a:p>
            <a:r>
              <a:rPr lang="en-US" b="1" dirty="0"/>
              <a:t>Blockers: </a:t>
            </a:r>
            <a:endParaRPr lang="en-US" dirty="0"/>
          </a:p>
          <a:p>
            <a:pPr lvl="1"/>
            <a:r>
              <a:rPr lang="en-US" dirty="0"/>
              <a:t>Resources</a:t>
            </a:r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90680"/>
            <a:ext cx="2966735" cy="10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Data Services</a:t>
            </a:r>
            <a:br>
              <a:rPr lang="en-US" dirty="0"/>
            </a:br>
            <a:r>
              <a:rPr lang="en-US" sz="2200" dirty="0"/>
              <a:t>Blu Strategies, Social Interest Solutions, </a:t>
            </a:r>
            <a:r>
              <a:rPr lang="en-US" sz="2200" dirty="0" err="1"/>
              <a:t>HealthTech</a:t>
            </a:r>
            <a:r>
              <a:rPr lang="en-US" sz="22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Continued work on data services work breakdown</a:t>
            </a:r>
          </a:p>
          <a:p>
            <a:pPr lvl="1"/>
            <a:r>
              <a:rPr lang="en-US" dirty="0"/>
              <a:t>Social Interest Solutions started work on data warehouse architecture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Determine initial assignments on data services work breakdown for Blu Strategies and </a:t>
            </a:r>
            <a:r>
              <a:rPr lang="en-US" dirty="0" err="1"/>
              <a:t>HealthTech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Draft of data warehouse architecture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1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Status Roundtable – Claims</a:t>
            </a:r>
            <a:br>
              <a:rPr lang="en-US" dirty="0"/>
            </a:br>
            <a:r>
              <a:rPr lang="en-US" sz="2200" dirty="0"/>
              <a:t>Coherence, Wily Fox,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Refinement of the Claims Adjudication/Decomposition matrix and assignments</a:t>
            </a:r>
          </a:p>
          <a:p>
            <a:pPr lvl="1"/>
            <a:r>
              <a:rPr lang="en-US" dirty="0"/>
              <a:t>Initial allocation of Claims Adjudication : </a:t>
            </a:r>
          </a:p>
          <a:p>
            <a:pPr lvl="2"/>
            <a:r>
              <a:rPr lang="en-US" dirty="0"/>
              <a:t>GDIT working on the Provider Service for Claims.  </a:t>
            </a:r>
          </a:p>
          <a:p>
            <a:pPr lvl="2"/>
            <a:r>
              <a:rPr lang="en-US" dirty="0"/>
              <a:t>Wily Fox working on receipt, initial validation (SNIP, etc.), claim history service</a:t>
            </a:r>
          </a:p>
          <a:p>
            <a:pPr lvl="2"/>
            <a:r>
              <a:rPr lang="en-US" dirty="0"/>
              <a:t>Coherence working on the DRG </a:t>
            </a:r>
            <a:r>
              <a:rPr lang="en-US" dirty="0" err="1"/>
              <a:t>Pricer</a:t>
            </a:r>
            <a:r>
              <a:rPr lang="en-US" dirty="0"/>
              <a:t> and the Claims Financial API. </a:t>
            </a:r>
          </a:p>
          <a:p>
            <a:r>
              <a:rPr lang="en-US" b="1" dirty="0"/>
              <a:t>This week:  </a:t>
            </a:r>
          </a:p>
          <a:p>
            <a:pPr lvl="1"/>
            <a:r>
              <a:rPr lang="en-US" dirty="0"/>
              <a:t>Seeking to get initial inputs on the first assignments  and plan for collaboration to guide consistency among team members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Logistics to get a common time for collaboration with reviewers.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Pharmacy</a:t>
            </a:r>
            <a:br>
              <a:rPr lang="en-US" sz="3100" dirty="0"/>
            </a:br>
            <a:r>
              <a:rPr lang="en-US" sz="2200" dirty="0"/>
              <a:t>Magellan,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Determined the final list of resources based on the results of our discussion from the kickoff meeting and populate the document template.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Building diagram of services that make up Pharmacy area</a:t>
            </a:r>
          </a:p>
          <a:p>
            <a:pPr lvl="1"/>
            <a:r>
              <a:rPr lang="en-US" dirty="0"/>
              <a:t>Continue to develop Pharmacy service definition.   </a:t>
            </a:r>
            <a:endParaRPr lang="en-US" b="1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184756</TotalTime>
  <Words>1097</Words>
  <Application>Microsoft Macintosh PowerPoint</Application>
  <PresentationFormat>Widescreen</PresentationFormat>
  <Paragraphs>269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– General Project MITRE</vt:lpstr>
      <vt:lpstr>Status Roundtable – Member Eligibility / Demo West Virginia, MITRE</vt:lpstr>
      <vt:lpstr>Status Roundtable – ThreadBear Test Tool / Demo MITRE</vt:lpstr>
      <vt:lpstr>Status Roundtable – Case Management Vermont</vt:lpstr>
      <vt:lpstr>Status Roundtable – Data Services Blu Strategies, Social Interest Solutions, HealthTech Solutions</vt:lpstr>
      <vt:lpstr>Status Roundtable – Claims Coherence, Wily Fox, General Dynamics IT</vt:lpstr>
      <vt:lpstr>Status Roundtable – Pharmacy Magellan, MITRE</vt:lpstr>
      <vt:lpstr>Status Roundtable – Provider Screening General Dynamics IT, CAQH, MITRE</vt:lpstr>
      <vt:lpstr>Status Roundtable – Third Party Liability HMS</vt:lpstr>
      <vt:lpstr>Functional Areas Divide and Conquer Approach</vt:lpstr>
      <vt:lpstr>Poplin Working Group Schedule</vt:lpstr>
      <vt:lpstr>Challenges for Poplin</vt:lpstr>
      <vt:lpstr>Claims Work Breakdown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2665</cp:revision>
  <cp:lastPrinted>2017-01-20T15:08:41Z</cp:lastPrinted>
  <dcterms:created xsi:type="dcterms:W3CDTF">2012-10-22T21:49:00Z</dcterms:created>
  <dcterms:modified xsi:type="dcterms:W3CDTF">2018-05-24T14:58:14Z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