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6"/>
  </p:notesMasterIdLst>
  <p:handoutMasterIdLst>
    <p:handoutMasterId r:id="rId27"/>
  </p:handoutMasterIdLst>
  <p:sldIdLst>
    <p:sldId id="330" r:id="rId6"/>
    <p:sldId id="411" r:id="rId7"/>
    <p:sldId id="344" r:id="rId8"/>
    <p:sldId id="434" r:id="rId9"/>
    <p:sldId id="435" r:id="rId10"/>
    <p:sldId id="367" r:id="rId11"/>
    <p:sldId id="406" r:id="rId12"/>
    <p:sldId id="423" r:id="rId13"/>
    <p:sldId id="430" r:id="rId14"/>
    <p:sldId id="431" r:id="rId15"/>
    <p:sldId id="432" r:id="rId16"/>
    <p:sldId id="381" r:id="rId17"/>
    <p:sldId id="384" r:id="rId18"/>
    <p:sldId id="436" r:id="rId19"/>
    <p:sldId id="428" r:id="rId20"/>
    <p:sldId id="429" r:id="rId21"/>
    <p:sldId id="437" r:id="rId22"/>
    <p:sldId id="439" r:id="rId23"/>
    <p:sldId id="438" r:id="rId24"/>
    <p:sldId id="409" r:id="rId25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8" autoAdjust="0"/>
    <p:restoredTop sz="87242" autoAdjust="0"/>
  </p:normalViewPr>
  <p:slideViewPr>
    <p:cSldViewPr>
      <p:cViewPr varScale="1">
        <p:scale>
          <a:sx n="110" d="100"/>
          <a:sy n="110" d="100"/>
        </p:scale>
        <p:origin x="184" y="16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0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2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Welcome Dave Walsh, MITA-TAC</a:t>
            </a:r>
          </a:p>
          <a:p>
            <a:r>
              <a:rPr lang="en-US" dirty="0"/>
              <a:t>Roll call</a:t>
            </a:r>
          </a:p>
          <a:p>
            <a:r>
              <a:rPr lang="en-US" dirty="0"/>
              <a:t>Status roundtable</a:t>
            </a:r>
          </a:p>
          <a:p>
            <a:r>
              <a:rPr lang="en-US" dirty="0"/>
              <a:t>Functional Area Review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Challenges for Poplin </a:t>
            </a:r>
          </a:p>
          <a:p>
            <a:pPr lvl="1"/>
            <a:r>
              <a:rPr lang="en-US" dirty="0"/>
              <a:t>Determining gold sources of data</a:t>
            </a:r>
          </a:p>
          <a:p>
            <a:r>
              <a:rPr lang="en-US" dirty="0" err="1"/>
              <a:t>ThreadBear</a:t>
            </a:r>
            <a:r>
              <a:rPr lang="en-US" dirty="0"/>
              <a:t> demo</a:t>
            </a:r>
          </a:p>
          <a:p>
            <a:r>
              <a:rPr lang="en-US" dirty="0"/>
              <a:t>Business process list / business process objectives</a:t>
            </a:r>
          </a:p>
          <a:p>
            <a:r>
              <a:rPr lang="en-US" dirty="0"/>
              <a:t>API versioning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CE1-BC2E-EE46-A9AE-775CEAD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Provider Screening</a:t>
            </a:r>
            <a:br>
              <a:rPr lang="en-US" sz="3100" dirty="0"/>
            </a:br>
            <a:r>
              <a:rPr lang="en-US" sz="2200" dirty="0"/>
              <a:t>General Dynamics IT, CAQH, MITRE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DCB-CAE8-7143-9AE0-F2021A820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Scheduled recurring meeting for team</a:t>
            </a:r>
          </a:p>
          <a:p>
            <a:pPr lvl="1"/>
            <a:r>
              <a:rPr lang="en-US" dirty="0"/>
              <a:t>Sent example FHIR resources to group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Develop proposals to split work</a:t>
            </a:r>
          </a:p>
          <a:p>
            <a:pPr lvl="1"/>
            <a:r>
              <a:rPr lang="en-US" dirty="0"/>
              <a:t>Determine service breakdown and initial assignments of members</a:t>
            </a:r>
          </a:p>
          <a:p>
            <a:pPr lvl="1"/>
            <a:r>
              <a:rPr lang="en-US" dirty="0"/>
              <a:t>Task lists for data warehouse, data collection, data distribution architecture for Pivotal Tracker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1C5C-D300-8047-95F8-98CBBBA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3A33-3B1D-3046-B60E-13F59B53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03" y="304801"/>
            <a:ext cx="2614542" cy="8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3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CE1-BC2E-EE46-A9AE-775CEAD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Third Party Liability</a:t>
            </a:r>
            <a:br>
              <a:rPr lang="en-US" sz="3100" dirty="0"/>
            </a:br>
            <a:r>
              <a:rPr lang="en-US" sz="2200" dirty="0"/>
              <a:t>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DCB-CAE8-7143-9AE0-F2021A82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Blockers: </a:t>
            </a:r>
          </a:p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1C5C-D300-8047-95F8-98CBBBA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3A33-3B1D-3046-B60E-13F59B53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19" y="304800"/>
            <a:ext cx="3339426" cy="1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5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98B8F-DB2A-A249-86B9-26BFC88F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13721"/>
              </p:ext>
            </p:extLst>
          </p:nvPr>
        </p:nvGraphicFramePr>
        <p:xfrm>
          <a:off x="1600201" y="1307521"/>
          <a:ext cx="10363199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257">
                  <a:extLst>
                    <a:ext uri="{9D8B030D-6E8A-4147-A177-3AD203B41FA5}">
                      <a16:colId xmlns:a16="http://schemas.microsoft.com/office/drawing/2014/main" val="2816381950"/>
                    </a:ext>
                  </a:extLst>
                </a:gridCol>
                <a:gridCol w="1184943">
                  <a:extLst>
                    <a:ext uri="{9D8B030D-6E8A-4147-A177-3AD203B41FA5}">
                      <a16:colId xmlns:a16="http://schemas.microsoft.com/office/drawing/2014/main" val="894886867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1655700840"/>
                    </a:ext>
                  </a:extLst>
                </a:gridCol>
              </a:tblGrid>
              <a:tr h="325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4423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4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Fox, Coherence,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 Dynamics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28984"/>
                  </a:ext>
                </a:extLst>
              </a:tr>
              <a:tr h="515642"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Warehouse / Business Intelligence /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 Strategies, Social Interest Solutions, HealthTech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9639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Electronic Visit Verification (EVV)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969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WEX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038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Eligibility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West Virginia,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39695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Magellan,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935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Screening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General Dynamics IT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, CAQH,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MITRE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66803"/>
                  </a:ext>
                </a:extLst>
              </a:tr>
              <a:tr h="515642">
                <a:tc>
                  <a:txBody>
                    <a:bodyPr/>
                    <a:lstStyle/>
                    <a:p>
                      <a:r>
                        <a:rPr lang="en-US" sz="1400" b="1" dirty="0"/>
                        <a:t>Shared Services: </a:t>
                      </a:r>
                    </a:p>
                    <a:p>
                      <a:r>
                        <a:rPr lang="en-US" sz="1400" b="1" dirty="0"/>
                        <a:t>    </a:t>
                      </a:r>
                      <a:r>
                        <a:rPr lang="en-US" sz="1400" dirty="0"/>
                        <a:t>Messaging, Registration/Discovery,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94734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Third Party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0830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Identity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 Dynamics IT (white paper)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4800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Managed Care Enrollment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MTA members have expressed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8371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Social Interest has expressed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354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2037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1C5A34B-6E27-8540-8E69-30816E49D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81091"/>
            <a:ext cx="222738" cy="25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987A63-F0AA-F04D-8A1E-E3E40C46D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46926"/>
            <a:ext cx="227993" cy="25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475BE-33DE-9648-94F5-0AB64FFA9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809913"/>
            <a:ext cx="222738" cy="256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DA3378-91BC-0C47-93CE-8686A414E1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450331"/>
            <a:ext cx="222738" cy="256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232212-422B-D440-A132-E035E3C72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746380"/>
            <a:ext cx="222738" cy="256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3A189-C207-A940-884F-65FDB3B21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689635"/>
            <a:ext cx="222738" cy="256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B0BEE-1159-8E45-86A3-A2C0021C8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015326"/>
            <a:ext cx="222738" cy="256407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2F3701F-16EA-42AD-89CC-E4EAE73EC497}"/>
              </a:ext>
            </a:extLst>
          </p:cNvPr>
          <p:cNvSpPr txBox="1">
            <a:spLocks/>
          </p:cNvSpPr>
          <p:nvPr/>
        </p:nvSpPr>
        <p:spPr>
          <a:xfrm>
            <a:off x="9144000" y="6492876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CB2F88-1B33-6541-BA30-ED5F199C5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401399"/>
            <a:ext cx="222738" cy="256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A6BBA4-788F-4948-8137-581E0C6E2A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864386"/>
            <a:ext cx="222738" cy="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1490"/>
              </p:ext>
            </p:extLst>
          </p:nvPr>
        </p:nvGraphicFramePr>
        <p:xfrm>
          <a:off x="1600200" y="1077525"/>
          <a:ext cx="10210802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work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50738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3752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46591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ThreadBear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Automated Test Tool Initial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9769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Task list and durations for basic claim validation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2387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Task list and durations for duplicate check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349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Task list and durations for service frequency limitation check service def.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6268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Task list and durations for provider validation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33254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Task list and durations for DRG group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105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Task list and durations for claims financial services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May 25,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9037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Social Interest Solutions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Task list and durations for data warehouse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64339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HealthTech</a:t>
                      </a:r>
                      <a:r>
                        <a:rPr lang="en-US" sz="1400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Task list and durations for data collection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694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HealthTech</a:t>
                      </a:r>
                      <a:r>
                        <a:rPr lang="en-US" sz="1400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Task list and durations for data distribution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614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 dirty="0"/>
              <a:t>Poplin Working Group Schedule (continued)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83198"/>
              </p:ext>
            </p:extLst>
          </p:nvPr>
        </p:nvGraphicFramePr>
        <p:xfrm>
          <a:off x="1600200" y="1077525"/>
          <a:ext cx="10210802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GDIT,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Provider Screening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June 15,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679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 Eligibility</a:t>
                      </a:r>
                      <a:r>
                        <a:rPr lang="en-US" sz="1400" baseline="0" dirty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June 15,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0995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Magellan, 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Pharmacy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June 29,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5287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Interstate Eligibility Use Case Initial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July 21,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221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ThreadBear</a:t>
                      </a:r>
                      <a:r>
                        <a:rPr lang="en-US" sz="1400" dirty="0"/>
                        <a:t> Automated Test Tool MESC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August 10,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8948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Interstate Eligibility Use Case MESC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August 10,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0648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8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DA38-390F-B346-84A7-F8CEDE68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for Poplin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17AD-D464-9F4F-B02D-CF9CCF28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17530"/>
          </a:xfrm>
        </p:spPr>
        <p:txBody>
          <a:bodyPr>
            <a:normAutofit/>
          </a:bodyPr>
          <a:lstStyle/>
          <a:p>
            <a:r>
              <a:rPr lang="en-US" dirty="0"/>
              <a:t>Determining gold sources of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DD497-704D-0F42-ABEE-3DEF651D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4AD6-41A3-7944-85FC-150B6982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ThreadBear</a:t>
            </a:r>
            <a:r>
              <a:rPr lang="en-US" dirty="0"/>
              <a:t>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0B9A-6C9E-0A4F-96F0-4922F6044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8FB12-F36C-344A-A298-8761C538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5122-AB45-7E4D-A15E-9F6BDDC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Lists / Business Process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BAB94-6A29-0F47-9679-E36AC562B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A2109-54D6-3F4F-9D52-5F962B5F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5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FE4A-395E-D046-AD93-4DD28D26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Lists / Business Process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4176-CE20-3940-86DE-62A9E978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Proposed change to Service Definition Template</a:t>
            </a:r>
          </a:p>
          <a:p>
            <a:pPr lvl="1"/>
            <a:r>
              <a:rPr lang="en-US" dirty="0"/>
              <a:t>Business Process List should include Business Process Objectives</a:t>
            </a:r>
          </a:p>
          <a:p>
            <a:pPr lvl="1"/>
            <a:r>
              <a:rPr lang="en-US" dirty="0"/>
              <a:t>How will Poplin APIs help achieve those objectives?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105F5-BD8D-464C-B8B9-4F171D43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7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52E5-993C-0045-A599-96592D51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Versioning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943F-2736-4845-AD9F-244E1F98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service.example.com/</a:t>
            </a:r>
            <a:r>
              <a:rPr lang="en-US" sz="2400" b="1" dirty="0" err="1">
                <a:solidFill>
                  <a:srgbClr val="FF0000"/>
                </a:solidFill>
              </a:rPr>
              <a:t>api</a:t>
            </a:r>
            <a:r>
              <a:rPr lang="en-US" sz="2400" b="1" dirty="0">
                <a:solidFill>
                  <a:srgbClr val="FF0000"/>
                </a:solidFill>
              </a:rPr>
              <a:t>/v1</a:t>
            </a:r>
            <a:r>
              <a:rPr lang="en-US" sz="2400" b="1" dirty="0"/>
              <a:t>/resource</a:t>
            </a:r>
          </a:p>
          <a:p>
            <a:r>
              <a:rPr lang="en-US" sz="2400" dirty="0"/>
              <a:t>Allows new versions of APIs to coexist with older versions of APIs</a:t>
            </a:r>
          </a:p>
          <a:p>
            <a:r>
              <a:rPr lang="en-US" sz="2400" dirty="0"/>
              <a:t>Maintains compatibility while allowing innovation on new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9A822-7859-EF45-9E25-4EEA9A22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4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2AC6-8BBD-0F4B-813A-901A559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7C5E-4FDD-FD41-BA7E-A1DB6DC5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EF94-E4A9-4842-A6FE-21D39BA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E59D6-DFFA-834C-81AC-03D69BBE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14701"/>
              </p:ext>
            </p:extLst>
          </p:nvPr>
        </p:nvGraphicFramePr>
        <p:xfrm>
          <a:off x="1828800" y="1467848"/>
          <a:ext cx="9753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280841">
                <a:tc>
                  <a:txBody>
                    <a:bodyPr/>
                    <a:lstStyle/>
                    <a:p>
                      <a:r>
                        <a:rPr lang="en-US" sz="1400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Present?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Blu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CAQH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02268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52037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 err="1"/>
                        <a:t>HealthTech</a:t>
                      </a:r>
                      <a:r>
                        <a:rPr lang="en-US" sz="1400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10304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Magellan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18414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MITA-TAC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74150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MTA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3249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284741">
                <a:tc>
                  <a:txBody>
                    <a:bodyPr/>
                    <a:lstStyle/>
                    <a:p>
                      <a:r>
                        <a:rPr lang="en-US" sz="1400" dirty="0"/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01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2C656A0-A1DC-054D-80A7-3831FEC51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67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General Project</a:t>
            </a:r>
            <a:br>
              <a:rPr lang="en-US" dirty="0"/>
            </a:br>
            <a:r>
              <a:rPr lang="en-US" sz="2200" dirty="0"/>
              <a:t>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Updated project tasks in Pivotal Tracker</a:t>
            </a:r>
          </a:p>
          <a:p>
            <a:pPr lvl="1"/>
            <a:r>
              <a:rPr lang="en-US" dirty="0"/>
              <a:t>Follow-up meeting with EHR-LLC about joining Poplin</a:t>
            </a:r>
          </a:p>
          <a:p>
            <a:pPr lvl="1"/>
            <a:r>
              <a:rPr lang="en-US" dirty="0"/>
              <a:t>Setup weekly meeting schedule for provider screening group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Meeting to discuss object repository for Poplin project</a:t>
            </a:r>
          </a:p>
          <a:p>
            <a:pPr lvl="2"/>
            <a:r>
              <a:rPr lang="en-US" dirty="0"/>
              <a:t>Web site, hosting, etc.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33" y="290680"/>
            <a:ext cx="3381002" cy="11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Member Eligibility / Demo</a:t>
            </a:r>
            <a:br>
              <a:rPr lang="en-US" dirty="0"/>
            </a:br>
            <a:r>
              <a:rPr lang="en-US" sz="2200" dirty="0"/>
              <a:t>West Virginia,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74061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WV produced rough draft of fraud detection APIs for review</a:t>
            </a:r>
          </a:p>
          <a:p>
            <a:pPr lvl="1"/>
            <a:r>
              <a:rPr lang="en-US" dirty="0"/>
              <a:t>Completed low-fidelity wireframe concept for client app</a:t>
            </a:r>
          </a:p>
          <a:p>
            <a:pPr lvl="1"/>
            <a:r>
              <a:rPr lang="en-US" dirty="0"/>
              <a:t>Started development of mock eligibility service to interact with WV system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Review and refine fraud detection APIs, incorporating FHIR</a:t>
            </a:r>
          </a:p>
          <a:p>
            <a:pPr lvl="1"/>
            <a:r>
              <a:rPr lang="en-US" dirty="0"/>
              <a:t>Complete UX workflow diagrams and information architecture</a:t>
            </a:r>
          </a:p>
          <a:p>
            <a:pPr lvl="1"/>
            <a:r>
              <a:rPr lang="en-US" dirty="0"/>
              <a:t>Identify resources and fields</a:t>
            </a:r>
          </a:p>
          <a:p>
            <a:pPr lvl="1"/>
            <a:r>
              <a:rPr lang="en-US" dirty="0"/>
              <a:t>Start implementing data models for mock eligibility service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18882"/>
            <a:ext cx="2400300" cy="8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5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</a:t>
            </a:r>
            <a:r>
              <a:rPr lang="en-US" sz="3100" dirty="0" err="1"/>
              <a:t>ThreadBear</a:t>
            </a:r>
            <a:r>
              <a:rPr lang="en-US" sz="3100" dirty="0"/>
              <a:t> Test Tool / Demo</a:t>
            </a:r>
            <a:br>
              <a:rPr lang="en-US" dirty="0"/>
            </a:br>
            <a:r>
              <a:rPr lang="en-US" sz="2200" dirty="0"/>
              <a:t>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Added Mark </a:t>
            </a:r>
            <a:r>
              <a:rPr lang="en-US" dirty="0" err="1"/>
              <a:t>Bestavros</a:t>
            </a:r>
            <a:r>
              <a:rPr lang="en-US" dirty="0"/>
              <a:t> to the </a:t>
            </a:r>
            <a:r>
              <a:rPr lang="en-US" dirty="0" err="1"/>
              <a:t>ThreadBear</a:t>
            </a:r>
            <a:r>
              <a:rPr lang="en-US" dirty="0"/>
              <a:t> team</a:t>
            </a:r>
          </a:p>
          <a:p>
            <a:pPr lvl="1"/>
            <a:r>
              <a:rPr lang="en-US" dirty="0"/>
              <a:t>Continued development of failure reporting and tests</a:t>
            </a:r>
          </a:p>
          <a:p>
            <a:pPr lvl="1"/>
            <a:r>
              <a:rPr lang="en-US" dirty="0"/>
              <a:t>Background test execution</a:t>
            </a:r>
          </a:p>
          <a:p>
            <a:pPr lvl="1"/>
            <a:r>
              <a:rPr lang="en-US" dirty="0"/>
              <a:t>Built quick UI for selecting tests and parameters, reviewing results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Continue development and review of UX mock-ups for </a:t>
            </a:r>
            <a:r>
              <a:rPr lang="en-US" dirty="0" err="1"/>
              <a:t>ThreadBear</a:t>
            </a:r>
            <a:endParaRPr lang="en-US" dirty="0"/>
          </a:p>
          <a:p>
            <a:pPr lvl="1"/>
            <a:r>
              <a:rPr lang="en-US" dirty="0"/>
              <a:t>Start development work on adding APIs to Provider Screening Module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33910"/>
            <a:ext cx="2204735" cy="7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2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</a:t>
            </a:r>
            <a:r>
              <a:rPr lang="mr-IN" sz="3100" dirty="0"/>
              <a:t>–</a:t>
            </a:r>
            <a:r>
              <a:rPr lang="en-US" sz="3100" dirty="0"/>
              <a:t> Case Management</a:t>
            </a:r>
            <a:br>
              <a:rPr lang="en-US" dirty="0"/>
            </a:br>
            <a:r>
              <a:rPr lang="en-US" sz="2200" dirty="0"/>
              <a:t>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  <a:endParaRPr lang="en-US" dirty="0"/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Blockers: </a:t>
            </a:r>
            <a:endParaRPr lang="en-US" dirty="0"/>
          </a:p>
          <a:p>
            <a:pPr marL="112712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90680"/>
            <a:ext cx="2966735" cy="10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Data Services</a:t>
            </a:r>
            <a:br>
              <a:rPr lang="en-US" dirty="0"/>
            </a:br>
            <a:r>
              <a:rPr lang="en-US" sz="2200" dirty="0"/>
              <a:t>Blu Strategies, Social Interest Solutions, </a:t>
            </a:r>
            <a:r>
              <a:rPr lang="en-US" sz="2200" dirty="0" err="1"/>
              <a:t>HealthTech</a:t>
            </a:r>
            <a:r>
              <a:rPr lang="en-US" sz="2200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Initial work breakdown:</a:t>
            </a:r>
          </a:p>
          <a:p>
            <a:pPr lvl="2"/>
            <a:r>
              <a:rPr lang="en-US" dirty="0"/>
              <a:t>Social Interest Solutions working on data warehouse service definition</a:t>
            </a:r>
          </a:p>
          <a:p>
            <a:pPr lvl="2"/>
            <a:r>
              <a:rPr lang="en-US" dirty="0" err="1"/>
              <a:t>HealthTech</a:t>
            </a:r>
            <a:r>
              <a:rPr lang="en-US" dirty="0"/>
              <a:t> Solutions working on data collection and data distribution service definitions</a:t>
            </a:r>
          </a:p>
          <a:p>
            <a:pPr lvl="3"/>
            <a:r>
              <a:rPr lang="en-US" dirty="0"/>
              <a:t>Started planning for data collection service definition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Task lists for data warehouse, data collection, data distribution architecture for Pivotal Tracker</a:t>
            </a:r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A83A-975E-A846-9841-A9A7FB1E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71" y="304801"/>
            <a:ext cx="2614542" cy="8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Status Roundtable – Claims</a:t>
            </a:r>
            <a:br>
              <a:rPr lang="en-US" dirty="0"/>
            </a:br>
            <a:r>
              <a:rPr lang="en-US" sz="2200" dirty="0"/>
              <a:t>Coherence, Wily Fox, General Dynamics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Reviewed Claims Adjudication Decomposition.</a:t>
            </a:r>
            <a:endParaRPr lang="en-US" sz="2800" dirty="0"/>
          </a:p>
          <a:p>
            <a:r>
              <a:rPr lang="en-US" b="1" dirty="0"/>
              <a:t>This week:  </a:t>
            </a:r>
          </a:p>
          <a:p>
            <a:pPr lvl="1"/>
            <a:r>
              <a:rPr lang="en-US" dirty="0"/>
              <a:t>Begin work on Basic Validation Service</a:t>
            </a:r>
            <a:endParaRPr lang="en-US" sz="2800" dirty="0"/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CE1-BC2E-EE46-A9AE-775CEAD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Status Roundtable – Pharmacy</a:t>
            </a:r>
            <a:br>
              <a:rPr lang="en-US" sz="3100" dirty="0"/>
            </a:br>
            <a:r>
              <a:rPr lang="en-US" sz="2200" dirty="0"/>
              <a:t>Magellan, MITRE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DCB-CAE8-7143-9AE0-F2021A82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</a:p>
          <a:p>
            <a:pPr lvl="1"/>
            <a:r>
              <a:rPr lang="en-US" dirty="0"/>
              <a:t>Magellan will meet with MITRE, Jeff Cook, tomorrow 5/25 to review the current draft of our service definition document and diagram.  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We will make sure we’re all in agreement as to the direction, and get more specific about the scope of the 6/30 deliverable.    </a:t>
            </a:r>
            <a:endParaRPr lang="en-US" b="1" dirty="0"/>
          </a:p>
          <a:p>
            <a:r>
              <a:rPr lang="en-US" b="1" dirty="0"/>
              <a:t>Blockers: </a:t>
            </a:r>
          </a:p>
          <a:p>
            <a:pPr lvl="1"/>
            <a:r>
              <a:rPr lang="en-US" dirty="0"/>
              <a:t>None</a:t>
            </a:r>
          </a:p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1C5C-D300-8047-95F8-98CBBBA3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63A33-3B1D-3046-B60E-13F59B53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19" y="304800"/>
            <a:ext cx="3339426" cy="1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0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185310</TotalTime>
  <Words>963</Words>
  <Application>Microsoft Macintosh PowerPoint</Application>
  <PresentationFormat>Widescreen</PresentationFormat>
  <Paragraphs>254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Roll Call</vt:lpstr>
      <vt:lpstr>Status Roundtable – General Project MITRE</vt:lpstr>
      <vt:lpstr>Status Roundtable – Member Eligibility / Demo West Virginia, MITRE</vt:lpstr>
      <vt:lpstr>Status Roundtable – ThreadBear Test Tool / Demo MITRE</vt:lpstr>
      <vt:lpstr>Status Roundtable – Case Management Vermont</vt:lpstr>
      <vt:lpstr>Status Roundtable – Data Services Blu Strategies, Social Interest Solutions, HealthTech Solutions</vt:lpstr>
      <vt:lpstr>Status Roundtable – Claims Coherence, Wily Fox, General Dynamics IT</vt:lpstr>
      <vt:lpstr>Status Roundtable – Pharmacy Magellan, MITRE</vt:lpstr>
      <vt:lpstr>Status Roundtable – Provider Screening General Dynamics IT, CAQH, MITRE</vt:lpstr>
      <vt:lpstr>Status Roundtable – Third Party Liability HMS</vt:lpstr>
      <vt:lpstr>Functional Areas Divide and Conquer Approach</vt:lpstr>
      <vt:lpstr>Poplin Working Group Schedule</vt:lpstr>
      <vt:lpstr>Poplin Working Group Schedule (continued)</vt:lpstr>
      <vt:lpstr>Challenges for Poplin</vt:lpstr>
      <vt:lpstr>ThreadBear demo</vt:lpstr>
      <vt:lpstr>Business Process Lists / Business Process Objectives</vt:lpstr>
      <vt:lpstr>Business Process Lists / Business Process Objectives</vt:lpstr>
      <vt:lpstr>API Versioning Proposal</vt:lpstr>
      <vt:lpstr>Open Discussion</vt:lpstr>
    </vt:vector>
  </TitlesOfParts>
  <Company>The MITRE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2673</cp:revision>
  <cp:lastPrinted>2017-01-20T15:08:41Z</cp:lastPrinted>
  <dcterms:created xsi:type="dcterms:W3CDTF">2012-10-22T21:49:00Z</dcterms:created>
  <dcterms:modified xsi:type="dcterms:W3CDTF">2018-05-25T03:40:05Z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