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24"/>
  </p:notesMasterIdLst>
  <p:handoutMasterIdLst>
    <p:handoutMasterId r:id="rId25"/>
  </p:handoutMasterIdLst>
  <p:sldIdLst>
    <p:sldId id="330" r:id="rId6"/>
    <p:sldId id="411" r:id="rId7"/>
    <p:sldId id="344" r:id="rId8"/>
    <p:sldId id="434" r:id="rId9"/>
    <p:sldId id="435" r:id="rId10"/>
    <p:sldId id="367" r:id="rId11"/>
    <p:sldId id="406" r:id="rId12"/>
    <p:sldId id="423" r:id="rId13"/>
    <p:sldId id="430" r:id="rId14"/>
    <p:sldId id="431" r:id="rId15"/>
    <p:sldId id="432" r:id="rId16"/>
    <p:sldId id="441" r:id="rId17"/>
    <p:sldId id="440" r:id="rId18"/>
    <p:sldId id="384" r:id="rId19"/>
    <p:sldId id="436" r:id="rId20"/>
    <p:sldId id="428" r:id="rId21"/>
    <p:sldId id="429" r:id="rId22"/>
    <p:sldId id="409" r:id="rId23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6" autoAdjust="0"/>
    <p:restoredTop sz="88889" autoAdjust="0"/>
  </p:normalViewPr>
  <p:slideViewPr>
    <p:cSldViewPr>
      <p:cViewPr varScale="1">
        <p:scale>
          <a:sx n="142" d="100"/>
          <a:sy n="142" d="100"/>
        </p:scale>
        <p:origin x="408" y="17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6/1/18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6/1/18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2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5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03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3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6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2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Arvinder</a:t>
            </a:r>
            <a:r>
              <a:rPr lang="en-US" dirty="0"/>
              <a:t> has aggregated all of the tasks and durations – push to next Friday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0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2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Internal</a:t>
            </a:r>
            <a:r>
              <a:rPr lang="en-US" sz="800" baseline="0"/>
              <a:t> Distribution—Not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800600"/>
          </a:xfrm>
        </p:spPr>
        <p:txBody>
          <a:bodyPr>
            <a:normAutofit/>
          </a:bodyPr>
          <a:lstStyle/>
          <a:p>
            <a:r>
              <a:rPr lang="en-US" b="1" dirty="0" err="1"/>
              <a:t>Administravia</a:t>
            </a:r>
            <a:endParaRPr lang="en-US" b="1" dirty="0"/>
          </a:p>
          <a:p>
            <a:pPr lvl="1"/>
            <a:r>
              <a:rPr lang="en-US" dirty="0"/>
              <a:t>Roll call</a:t>
            </a:r>
          </a:p>
          <a:p>
            <a:pPr lvl="1"/>
            <a:r>
              <a:rPr lang="en-US" dirty="0"/>
              <a:t>Status roundtable</a:t>
            </a:r>
          </a:p>
          <a:p>
            <a:pPr lvl="1"/>
            <a:r>
              <a:rPr lang="en-US" dirty="0"/>
              <a:t>Functional area review</a:t>
            </a:r>
          </a:p>
          <a:p>
            <a:pPr lvl="1"/>
            <a:r>
              <a:rPr lang="en-US" dirty="0"/>
              <a:t>Schedule review</a:t>
            </a:r>
          </a:p>
          <a:p>
            <a:r>
              <a:rPr lang="en-US" b="1" dirty="0"/>
              <a:t>Challenges for Poplin </a:t>
            </a:r>
          </a:p>
          <a:p>
            <a:pPr lvl="1"/>
            <a:r>
              <a:rPr lang="en-US" dirty="0"/>
              <a:t>Terminology and naming conventions</a:t>
            </a:r>
          </a:p>
          <a:p>
            <a:r>
              <a:rPr lang="en-US" b="1" dirty="0"/>
              <a:t>Demo</a:t>
            </a:r>
          </a:p>
          <a:p>
            <a:pPr lvl="1"/>
            <a:r>
              <a:rPr lang="en-US" dirty="0"/>
              <a:t>Eligibility use case UX design </a:t>
            </a:r>
          </a:p>
          <a:p>
            <a:r>
              <a:rPr lang="en-US" b="1" dirty="0"/>
              <a:t>Open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0A81-FDCD-B841-98BD-87A215B9F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1CE1-BC2E-EE46-A9AE-775CEAD6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Status Roundtable – Provider Screening</a:t>
            </a:r>
            <a:br>
              <a:rPr lang="en-US" sz="3100" dirty="0"/>
            </a:br>
            <a:r>
              <a:rPr lang="en-US" sz="2200" dirty="0"/>
              <a:t>General Dynamics IT, CAQH, MITRE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DDCB-CAE8-7143-9AE0-F2021A820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566694"/>
          </a:xfrm>
        </p:spPr>
        <p:txBody>
          <a:bodyPr/>
          <a:lstStyle/>
          <a:p>
            <a:r>
              <a:rPr lang="en-US" b="1" dirty="0"/>
              <a:t>Last week: </a:t>
            </a:r>
          </a:p>
          <a:p>
            <a:pPr lvl="1"/>
            <a:r>
              <a:rPr lang="en-US" dirty="0"/>
              <a:t>Held meeting to discussion service breakdown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Review critical points of service breakdown</a:t>
            </a:r>
          </a:p>
          <a:p>
            <a:pPr lvl="1"/>
            <a:r>
              <a:rPr lang="en-US" dirty="0"/>
              <a:t>Determine service breakdown and initial assignments of members</a:t>
            </a:r>
          </a:p>
          <a:p>
            <a:r>
              <a:rPr lang="en-US" b="1" dirty="0"/>
              <a:t>Blockers: </a:t>
            </a:r>
          </a:p>
          <a:p>
            <a:pPr lvl="1"/>
            <a:r>
              <a:rPr lang="en-US" dirty="0"/>
              <a:t>None</a:t>
            </a:r>
          </a:p>
          <a:p>
            <a:pPr marL="112712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31C5C-D300-8047-95F8-98CBBBA3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63A33-3B1D-3046-B60E-13F59B536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703" y="304801"/>
            <a:ext cx="2614542" cy="88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3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1CE1-BC2E-EE46-A9AE-775CEAD6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Status Roundtable – Third Party Liability</a:t>
            </a:r>
            <a:br>
              <a:rPr lang="en-US" sz="3100" dirty="0"/>
            </a:br>
            <a:r>
              <a:rPr lang="en-US" sz="2200" dirty="0"/>
              <a:t>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DDCB-CAE8-7143-9AE0-F2021A820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 </a:t>
            </a:r>
          </a:p>
          <a:p>
            <a:r>
              <a:rPr lang="en-US" b="1" dirty="0"/>
              <a:t>This week: </a:t>
            </a:r>
          </a:p>
          <a:p>
            <a:r>
              <a:rPr lang="en-US" b="1" dirty="0"/>
              <a:t>Blockers: </a:t>
            </a:r>
          </a:p>
          <a:p>
            <a:pPr marL="112712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31C5C-D300-8047-95F8-98CBBBA3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63A33-3B1D-3046-B60E-13F59B536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819" y="304800"/>
            <a:ext cx="3339426" cy="11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54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81972"/>
            <a:ext cx="9923250" cy="1371600"/>
          </a:xfrm>
        </p:spPr>
        <p:txBody>
          <a:bodyPr/>
          <a:lstStyle/>
          <a:p>
            <a:r>
              <a:rPr lang="en-US" b="1" dirty="0"/>
              <a:t>Functional Areas</a:t>
            </a:r>
            <a:br>
              <a:rPr lang="en-US" b="1" dirty="0"/>
            </a:br>
            <a:r>
              <a:rPr lang="en-US" sz="2000" b="1" dirty="0"/>
              <a:t>Divide and Conquer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149340"/>
            <a:ext cx="2743200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80727"/>
            <a:ext cx="2728894" cy="92679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B98B8F-DB2A-A249-86B9-26BFC88F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238711"/>
              </p:ext>
            </p:extLst>
          </p:nvPr>
        </p:nvGraphicFramePr>
        <p:xfrm>
          <a:off x="1600201" y="1307521"/>
          <a:ext cx="10363199" cy="5245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257">
                  <a:extLst>
                    <a:ext uri="{9D8B030D-6E8A-4147-A177-3AD203B41FA5}">
                      <a16:colId xmlns:a16="http://schemas.microsoft.com/office/drawing/2014/main" val="2816381950"/>
                    </a:ext>
                  </a:extLst>
                </a:gridCol>
                <a:gridCol w="1184943">
                  <a:extLst>
                    <a:ext uri="{9D8B030D-6E8A-4147-A177-3AD203B41FA5}">
                      <a16:colId xmlns:a16="http://schemas.microsoft.com/office/drawing/2014/main" val="894886867"/>
                    </a:ext>
                  </a:extLst>
                </a:gridCol>
                <a:gridCol w="4190999">
                  <a:extLst>
                    <a:ext uri="{9D8B030D-6E8A-4147-A177-3AD203B41FA5}">
                      <a16:colId xmlns:a16="http://schemas.microsoft.com/office/drawing/2014/main" val="1655700840"/>
                    </a:ext>
                  </a:extLst>
                </a:gridCol>
              </a:tblGrid>
              <a:tr h="3256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54423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Case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7476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Claims (21 total services identified)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328984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0" dirty="0"/>
                        <a:t>      Basic Validation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Wily Fox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819086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0" dirty="0"/>
                        <a:t>      CCI Validator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Wily Fox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987143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0" dirty="0"/>
                        <a:t>      Claims Financial Services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Coherence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30919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0" dirty="0"/>
                        <a:t>      DRG Grouper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Coherence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124692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0" dirty="0"/>
                        <a:t>      Duplicate Check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Wily Fox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85025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0" dirty="0"/>
                        <a:t>      Provider Validation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General Dynamics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001473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0" dirty="0"/>
                        <a:t>      Service Frequency Limitation Check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Wily Fox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889067"/>
                  </a:ext>
                </a:extLst>
              </a:tr>
              <a:tr h="307919">
                <a:tc>
                  <a:txBody>
                    <a:bodyPr/>
                    <a:lstStyle/>
                    <a:p>
                      <a:r>
                        <a:rPr lang="en-US" sz="1400" b="1" dirty="0"/>
                        <a:t>Data Services (8 total subareas identified)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96398"/>
                  </a:ext>
                </a:extLst>
              </a:tr>
              <a:tr h="246959">
                <a:tc>
                  <a:txBody>
                    <a:bodyPr/>
                    <a:lstStyle/>
                    <a:p>
                      <a:r>
                        <a:rPr lang="en-US" sz="1400" b="0" dirty="0"/>
                        <a:t>      Data Warehouse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Social Interest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0376"/>
                  </a:ext>
                </a:extLst>
              </a:tr>
              <a:tr h="265318">
                <a:tc>
                  <a:txBody>
                    <a:bodyPr/>
                    <a:lstStyle/>
                    <a:p>
                      <a:r>
                        <a:rPr lang="en-US" sz="1400" b="0" dirty="0"/>
                        <a:t>      Data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HealthTech</a:t>
                      </a:r>
                      <a:r>
                        <a:rPr lang="en-US" sz="1400" dirty="0"/>
                        <a:t>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755134"/>
                  </a:ext>
                </a:extLst>
              </a:tr>
              <a:tr h="246959">
                <a:tc>
                  <a:txBody>
                    <a:bodyPr/>
                    <a:lstStyle/>
                    <a:p>
                      <a:r>
                        <a:rPr lang="en-US" sz="1400" b="0" dirty="0"/>
                        <a:t>      Data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HealthTech</a:t>
                      </a:r>
                      <a:r>
                        <a:rPr lang="en-US" sz="1400" dirty="0"/>
                        <a:t>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40827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Electronic Visit Verification (EVV)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39691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Financial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WEX Health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310389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Member Eligibility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West Virginia,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39695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2F987A63-F0AA-F04D-8A1E-E3E40C46D6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311067"/>
            <a:ext cx="227993" cy="256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6475BE-33DE-9648-94F5-0AB64FFA97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927198"/>
            <a:ext cx="222738" cy="256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DDA3378-91BC-0C47-93CE-8686A414E1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514887"/>
            <a:ext cx="222738" cy="256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232212-422B-D440-A132-E035E3C726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808746"/>
            <a:ext cx="222738" cy="256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213A189-C207-A940-884F-65FDB3B219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689635"/>
            <a:ext cx="222738" cy="2564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CB0BEE-1159-8E45-86A3-A2C0021C80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127373"/>
            <a:ext cx="222738" cy="256407"/>
          </a:xfrm>
          <a:prstGeom prst="rect">
            <a:avLst/>
          </a:prstGeom>
        </p:spPr>
      </p:pic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92F3701F-16EA-42AD-89CC-E4EAE73EC497}"/>
              </a:ext>
            </a:extLst>
          </p:cNvPr>
          <p:cNvSpPr txBox="1">
            <a:spLocks/>
          </p:cNvSpPr>
          <p:nvPr/>
        </p:nvSpPr>
        <p:spPr>
          <a:xfrm>
            <a:off x="9144000" y="6492876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5008BC-DA31-4D19-837B-EFA4386B05F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DA6BBA4-788F-4948-8137-581E0C6E2A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735915"/>
            <a:ext cx="222738" cy="256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92C482-6E80-1F4D-BB14-22CA61B8B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597938"/>
            <a:ext cx="227993" cy="2564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6198058-C7F6-A847-8D0A-E5CC937D0F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200579"/>
            <a:ext cx="222738" cy="256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F9DACD8-6EB6-CF41-B494-57F119CB6B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044030"/>
            <a:ext cx="222738" cy="2564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F92A36F-092B-F141-8FC6-EA40EE9B00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352145"/>
            <a:ext cx="222738" cy="256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E68D63E-024D-314A-8DDC-1E385BD592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660260"/>
            <a:ext cx="222738" cy="2564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D02A4DE-22FA-194B-B0DE-08B17A07CA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6278939"/>
            <a:ext cx="222738" cy="2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94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81972"/>
            <a:ext cx="9923250" cy="1371600"/>
          </a:xfrm>
        </p:spPr>
        <p:txBody>
          <a:bodyPr/>
          <a:lstStyle/>
          <a:p>
            <a:r>
              <a:rPr lang="en-US" b="1" dirty="0"/>
              <a:t>Functional Areas</a:t>
            </a:r>
            <a:br>
              <a:rPr lang="en-US" b="1" dirty="0"/>
            </a:br>
            <a:r>
              <a:rPr lang="en-US" sz="2000" b="1" dirty="0"/>
              <a:t>Divide and Conquer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149340"/>
            <a:ext cx="2743200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80727"/>
            <a:ext cx="2728894" cy="92679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B98B8F-DB2A-A249-86B9-26BFC88F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794215"/>
              </p:ext>
            </p:extLst>
          </p:nvPr>
        </p:nvGraphicFramePr>
        <p:xfrm>
          <a:off x="1600201" y="1307521"/>
          <a:ext cx="10363199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257">
                  <a:extLst>
                    <a:ext uri="{9D8B030D-6E8A-4147-A177-3AD203B41FA5}">
                      <a16:colId xmlns:a16="http://schemas.microsoft.com/office/drawing/2014/main" val="2816381950"/>
                    </a:ext>
                  </a:extLst>
                </a:gridCol>
                <a:gridCol w="1184943">
                  <a:extLst>
                    <a:ext uri="{9D8B030D-6E8A-4147-A177-3AD203B41FA5}">
                      <a16:colId xmlns:a16="http://schemas.microsoft.com/office/drawing/2014/main" val="894886867"/>
                    </a:ext>
                  </a:extLst>
                </a:gridCol>
                <a:gridCol w="4190999">
                  <a:extLst>
                    <a:ext uri="{9D8B030D-6E8A-4147-A177-3AD203B41FA5}">
                      <a16:colId xmlns:a16="http://schemas.microsoft.com/office/drawing/2014/main" val="1655700840"/>
                    </a:ext>
                  </a:extLst>
                </a:gridCol>
              </a:tblGrid>
              <a:tr h="3256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54423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Pharmacy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Magellan,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9352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Provider Screening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General Dynamics IT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, CAQH,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MITRE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66803"/>
                  </a:ext>
                </a:extLst>
              </a:tr>
              <a:tr h="515642">
                <a:tc>
                  <a:txBody>
                    <a:bodyPr/>
                    <a:lstStyle/>
                    <a:p>
                      <a:r>
                        <a:rPr lang="en-US" sz="1400" b="1" dirty="0"/>
                        <a:t>Shared Services: </a:t>
                      </a:r>
                    </a:p>
                    <a:p>
                      <a:r>
                        <a:rPr lang="en-US" sz="1400" b="1" dirty="0"/>
                        <a:t>    </a:t>
                      </a:r>
                      <a:r>
                        <a:rPr lang="en-US" sz="1400" dirty="0"/>
                        <a:t>Messaging, Registration/Discovery,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794734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Third Party 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808302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Identity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General Dynamics IT (white paper)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248001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Managed Care Enrollment Broker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MTA members have expressed interest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583719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Member 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Social Interest has expressed interest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63542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Provider 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OPEN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520376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2F987A63-F0AA-F04D-8A1E-E3E40C46D6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996086"/>
            <a:ext cx="227993" cy="256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6475BE-33DE-9648-94F5-0AB64FFA97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820846"/>
            <a:ext cx="222738" cy="256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213A189-C207-A940-884F-65FDB3B219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689635"/>
            <a:ext cx="222738" cy="256407"/>
          </a:xfrm>
          <a:prstGeom prst="rect">
            <a:avLst/>
          </a:prstGeom>
        </p:spPr>
      </p:pic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92F3701F-16EA-42AD-89CC-E4EAE73EC497}"/>
              </a:ext>
            </a:extLst>
          </p:cNvPr>
          <p:cNvSpPr txBox="1">
            <a:spLocks/>
          </p:cNvSpPr>
          <p:nvPr/>
        </p:nvSpPr>
        <p:spPr>
          <a:xfrm>
            <a:off x="9144000" y="6492876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5008BC-DA31-4D19-837B-EFA4386B05F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792C482-6E80-1F4D-BB14-22CA61B8B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331721"/>
            <a:ext cx="227993" cy="2564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FBBA5A3-010E-7643-BCBB-04E2E8598D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40" y="6895169"/>
            <a:ext cx="222738" cy="2564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F489C6F-A681-EE4E-AAD1-5CC5507DC5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40" y="7213796"/>
            <a:ext cx="222738" cy="2564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768F303-C5BC-074C-8B87-C2B766540F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7683622"/>
            <a:ext cx="222738" cy="2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78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9956800" cy="712465"/>
          </a:xfrm>
        </p:spPr>
        <p:txBody>
          <a:bodyPr/>
          <a:lstStyle/>
          <a:p>
            <a:r>
              <a:rPr lang="en-US"/>
              <a:t>Poplin Working Group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309548"/>
              </p:ext>
            </p:extLst>
          </p:nvPr>
        </p:nvGraphicFramePr>
        <p:xfrm>
          <a:off x="1600200" y="1077525"/>
          <a:ext cx="10210802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863">
                <a:tc>
                  <a:txBody>
                    <a:bodyPr/>
                    <a:lstStyle/>
                    <a:p>
                      <a:r>
                        <a:rPr lang="en-US" sz="1600"/>
                        <a:t>Poplin</a:t>
                      </a:r>
                      <a:r>
                        <a:rPr lang="en-US" sz="1600" baseline="0"/>
                        <a:t> Member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ThreadBear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Automated Test Tool Initial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784207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Wily 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Task list and durations for basic claim validation service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sngStrike" dirty="0">
                          <a:solidFill>
                            <a:schemeClr val="tx1"/>
                          </a:solidFill>
                        </a:rPr>
                        <a:t>May 25,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23870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Wily 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Task list and durations for duplicate check service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sngStrike" dirty="0">
                          <a:solidFill>
                            <a:schemeClr val="tx1"/>
                          </a:solidFill>
                        </a:rPr>
                        <a:t>May 25,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3493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Wily 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Task list and durations for service frequency limitation check service def.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sngStrike" dirty="0">
                          <a:solidFill>
                            <a:schemeClr val="tx1"/>
                          </a:solidFill>
                        </a:rPr>
                        <a:t>May 25,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66268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Task list and durations for provider validation service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sngStrike" dirty="0">
                          <a:solidFill>
                            <a:schemeClr val="tx1"/>
                          </a:solidFill>
                        </a:rPr>
                        <a:t>May 25,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332547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Task list and durations for DRG group service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sngStrike" dirty="0">
                          <a:solidFill>
                            <a:schemeClr val="tx1"/>
                          </a:solidFill>
                        </a:rPr>
                        <a:t>May 25,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1052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Task list and durations for claims financial services service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sngStrike" dirty="0">
                          <a:solidFill>
                            <a:schemeClr val="tx1"/>
                          </a:solidFill>
                        </a:rPr>
                        <a:t>May 25,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090373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Client/Member</a:t>
                      </a:r>
                      <a:r>
                        <a:rPr lang="en-US" sz="1400" baseline="0" dirty="0"/>
                        <a:t> Management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</a:rPr>
                        <a:t>June 29,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7602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Service</a:t>
                      </a:r>
                      <a:r>
                        <a:rPr lang="en-US" sz="1400" baseline="0" dirty="0"/>
                        <a:t> Management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</a:rPr>
                        <a:t>June 29,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81496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Eligibility</a:t>
                      </a:r>
                      <a:r>
                        <a:rPr lang="en-US" sz="1400" baseline="0" dirty="0"/>
                        <a:t> and Enrollment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</a:rPr>
                        <a:t>June 29,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543390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Social Interest Solutions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Task list and durations for data warehouse service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643392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HealthTech</a:t>
                      </a:r>
                      <a:r>
                        <a:rPr lang="en-US" sz="1400" dirty="0"/>
                        <a:t>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Task list and durations for data collection service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6943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HealthTech</a:t>
                      </a:r>
                      <a:r>
                        <a:rPr lang="en-US" sz="1400" dirty="0"/>
                        <a:t>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Task list and durations for data distribution service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5614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62ACFF3-BB03-F145-A2C4-A77888B92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207458"/>
            <a:ext cx="2222310" cy="7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13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9956800" cy="712465"/>
          </a:xfrm>
        </p:spPr>
        <p:txBody>
          <a:bodyPr/>
          <a:lstStyle/>
          <a:p>
            <a:r>
              <a:rPr lang="en-US" dirty="0"/>
              <a:t>Poplin Working Group Schedule (continued)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583198"/>
              </p:ext>
            </p:extLst>
          </p:nvPr>
        </p:nvGraphicFramePr>
        <p:xfrm>
          <a:off x="1600200" y="1077525"/>
          <a:ext cx="10210802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863">
                <a:tc>
                  <a:txBody>
                    <a:bodyPr/>
                    <a:lstStyle/>
                    <a:p>
                      <a:r>
                        <a:rPr lang="en-US" sz="1600"/>
                        <a:t>Poplin</a:t>
                      </a:r>
                      <a:r>
                        <a:rPr lang="en-US" sz="1600" baseline="0"/>
                        <a:t> Member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GDIT, 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Provider Screening Service Definitions -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June 15,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396795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West Virginia, 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Member Eligibility</a:t>
                      </a:r>
                      <a:r>
                        <a:rPr lang="en-US" sz="1400" baseline="0" dirty="0"/>
                        <a:t> Service Definitions -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/>
                        <a:t>June 15,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709952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Magellan, 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Pharmacy Service Definitions -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/>
                        <a:t>June 29,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52876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Interstate Eligibility Use Case Initial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/>
                        <a:t>July 21,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2214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ThreadBear</a:t>
                      </a:r>
                      <a:r>
                        <a:rPr lang="en-US" sz="1400" dirty="0"/>
                        <a:t> Automated Test Tool MESC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/>
                        <a:t>August 10,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089486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Interstate Eligibility Use Case MESC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/>
                        <a:t>August 10,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0648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62ACFF3-BB03-F145-A2C4-A77888B92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207458"/>
            <a:ext cx="2222310" cy="7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86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DA38-390F-B346-84A7-F8CEDE68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for Poplin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17AD-D464-9F4F-B02D-CF9CCF28F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917530"/>
          </a:xfrm>
        </p:spPr>
        <p:txBody>
          <a:bodyPr>
            <a:normAutofit/>
          </a:bodyPr>
          <a:lstStyle/>
          <a:p>
            <a:r>
              <a:rPr lang="en-US" dirty="0"/>
              <a:t>Terminology and naming conventions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DD497-704D-0F42-ABEE-3DEF651D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78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4AD6-41A3-7944-85FC-150B6982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Eligibility Use Case UX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0B9A-6C9E-0A4F-96F0-4922F6044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MITRE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8FB12-F36C-344A-A298-8761C538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80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21B5-920D-CC41-AEE0-3922A34C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83E02-0604-0042-9DDE-06A86D5EE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A7023-B147-F644-ACA7-C94177A7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0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2AC6-8BBD-0F4B-813A-901A5590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</p:spPr>
        <p:txBody>
          <a:bodyPr>
            <a:normAutofit/>
          </a:bodyPr>
          <a:lstStyle/>
          <a:p>
            <a:r>
              <a:rPr lang="en-US" dirty="0"/>
              <a:t>Roll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C7C5E-4FDD-FD41-BA7E-A1DB6DC5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271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EF94-E4A9-4842-A6FE-21D39BA7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CE59D6-DFFA-834C-81AC-03D69BBEA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47869"/>
              </p:ext>
            </p:extLst>
          </p:nvPr>
        </p:nvGraphicFramePr>
        <p:xfrm>
          <a:off x="1828800" y="1467848"/>
          <a:ext cx="97536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4206790909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3593838564"/>
                    </a:ext>
                  </a:extLst>
                </a:gridCol>
              </a:tblGrid>
              <a:tr h="280841">
                <a:tc>
                  <a:txBody>
                    <a:bodyPr/>
                    <a:lstStyle/>
                    <a:p>
                      <a:r>
                        <a:rPr lang="en-US" sz="1400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Present?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697131"/>
                  </a:ext>
                </a:extLst>
              </a:tr>
              <a:tr h="284741">
                <a:tc>
                  <a:txBody>
                    <a:bodyPr/>
                    <a:lstStyle/>
                    <a:p>
                      <a:r>
                        <a:rPr lang="en-US" sz="1400" dirty="0"/>
                        <a:t>Blu Strategies Consulting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93792"/>
                  </a:ext>
                </a:extLst>
              </a:tr>
              <a:tr h="284741">
                <a:tc>
                  <a:txBody>
                    <a:bodyPr/>
                    <a:lstStyle/>
                    <a:p>
                      <a:r>
                        <a:rPr lang="en-US" sz="1400" dirty="0"/>
                        <a:t>CAQH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402268"/>
                  </a:ext>
                </a:extLst>
              </a:tr>
              <a:tr h="284741">
                <a:tc>
                  <a:txBody>
                    <a:bodyPr/>
                    <a:lstStyle/>
                    <a:p>
                      <a:r>
                        <a:rPr lang="en-US" sz="1400" dirty="0"/>
                        <a:t>Coherence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052037"/>
                  </a:ext>
                </a:extLst>
              </a:tr>
              <a:tr h="284741">
                <a:tc>
                  <a:txBody>
                    <a:bodyPr/>
                    <a:lstStyle/>
                    <a:p>
                      <a:r>
                        <a:rPr lang="en-US" sz="1400" dirty="0"/>
                        <a:t>CMS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56256"/>
                  </a:ext>
                </a:extLst>
              </a:tr>
              <a:tr h="284741">
                <a:tc>
                  <a:txBody>
                    <a:bodyPr/>
                    <a:lstStyle/>
                    <a:p>
                      <a:r>
                        <a:rPr lang="en-US" sz="1400" dirty="0"/>
                        <a:t>General Dynamics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89068"/>
                  </a:ext>
                </a:extLst>
              </a:tr>
              <a:tr h="284741">
                <a:tc>
                  <a:txBody>
                    <a:bodyPr/>
                    <a:lstStyle/>
                    <a:p>
                      <a:r>
                        <a:rPr lang="en-US" sz="1400" dirty="0" err="1"/>
                        <a:t>HealthTech</a:t>
                      </a:r>
                      <a:r>
                        <a:rPr lang="en-US" sz="1400" dirty="0"/>
                        <a:t>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002861"/>
                  </a:ext>
                </a:extLst>
              </a:tr>
              <a:tr h="284741">
                <a:tc>
                  <a:txBody>
                    <a:bodyPr/>
                    <a:lstStyle/>
                    <a:p>
                      <a:r>
                        <a:rPr lang="en-US" sz="1400" dirty="0"/>
                        <a:t>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410304"/>
                  </a:ext>
                </a:extLst>
              </a:tr>
              <a:tr h="284741">
                <a:tc>
                  <a:txBody>
                    <a:bodyPr/>
                    <a:lstStyle/>
                    <a:p>
                      <a:r>
                        <a:rPr lang="en-US" sz="1400" dirty="0"/>
                        <a:t>Magellan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18414"/>
                  </a:ext>
                </a:extLst>
              </a:tr>
              <a:tr h="284741">
                <a:tc>
                  <a:txBody>
                    <a:bodyPr/>
                    <a:lstStyle/>
                    <a:p>
                      <a:r>
                        <a:rPr lang="en-US" sz="1400" dirty="0"/>
                        <a:t>MITA-TAC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74150"/>
                  </a:ext>
                </a:extLst>
              </a:tr>
              <a:tr h="284741">
                <a:tc>
                  <a:txBody>
                    <a:bodyPr/>
                    <a:lstStyle/>
                    <a:p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38759"/>
                  </a:ext>
                </a:extLst>
              </a:tr>
              <a:tr h="284741">
                <a:tc>
                  <a:txBody>
                    <a:bodyPr/>
                    <a:lstStyle/>
                    <a:p>
                      <a:r>
                        <a:rPr lang="en-US" sz="1400" dirty="0"/>
                        <a:t>MTA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13249"/>
                  </a:ext>
                </a:extLst>
              </a:tr>
              <a:tr h="284741">
                <a:tc>
                  <a:txBody>
                    <a:bodyPr/>
                    <a:lstStyle/>
                    <a:p>
                      <a:r>
                        <a:rPr lang="en-US" sz="1400" dirty="0"/>
                        <a:t>Social Interest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7155"/>
                  </a:ext>
                </a:extLst>
              </a:tr>
              <a:tr h="284741">
                <a:tc>
                  <a:txBody>
                    <a:bodyPr/>
                    <a:lstStyle/>
                    <a:p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44112"/>
                  </a:ext>
                </a:extLst>
              </a:tr>
              <a:tr h="284741">
                <a:tc>
                  <a:txBody>
                    <a:bodyPr/>
                    <a:lstStyle/>
                    <a:p>
                      <a:r>
                        <a:rPr lang="en-US" sz="1400" dirty="0"/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65328"/>
                  </a:ext>
                </a:extLst>
              </a:tr>
              <a:tr h="284741">
                <a:tc>
                  <a:txBody>
                    <a:bodyPr/>
                    <a:lstStyle/>
                    <a:p>
                      <a:r>
                        <a:rPr lang="en-US" sz="1400" dirty="0"/>
                        <a:t>Wily 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6017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2C656A0-A1DC-054D-80A7-3831FEC51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80727"/>
            <a:ext cx="2728894" cy="92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6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Status Roundtable – General Project</a:t>
            </a:r>
            <a:br>
              <a:rPr lang="en-US" dirty="0"/>
            </a:br>
            <a:r>
              <a:rPr lang="en-US" sz="2200" dirty="0"/>
              <a:t>MITRE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933406"/>
          </a:xfrm>
        </p:spPr>
        <p:txBody>
          <a:bodyPr>
            <a:normAutofit/>
          </a:bodyPr>
          <a:lstStyle/>
          <a:p>
            <a:r>
              <a:rPr lang="en-US" b="1" dirty="0"/>
              <a:t>Last week:  </a:t>
            </a:r>
          </a:p>
          <a:p>
            <a:pPr lvl="1"/>
            <a:r>
              <a:rPr lang="en-US" dirty="0"/>
              <a:t>EHR-LLC has joined Poplin to help with </a:t>
            </a:r>
            <a:r>
              <a:rPr lang="en-US" dirty="0" err="1"/>
              <a:t>ThreadBear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Conducted meetings with provider screening group, data services group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Meeting to discuss object repository for Poplin project</a:t>
            </a:r>
          </a:p>
          <a:p>
            <a:pPr lvl="2"/>
            <a:r>
              <a:rPr lang="en-US" dirty="0"/>
              <a:t>Web site, hosting, etc.</a:t>
            </a:r>
          </a:p>
          <a:p>
            <a:r>
              <a:rPr lang="en-US" b="1" dirty="0"/>
              <a:t>Blockers: </a:t>
            </a:r>
          </a:p>
          <a:p>
            <a:pPr lvl="1"/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8FB54-92A4-D045-957B-C01D2D04F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33" y="290680"/>
            <a:ext cx="3381002" cy="114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Status Roundtable – Member Eligibility / Demo</a:t>
            </a:r>
            <a:br>
              <a:rPr lang="en-US" dirty="0"/>
            </a:br>
            <a:r>
              <a:rPr lang="en-US" sz="2200" dirty="0"/>
              <a:t>West Virginia, MITRE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74061"/>
            <a:ext cx="9956800" cy="493340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Last week: </a:t>
            </a:r>
          </a:p>
          <a:p>
            <a:pPr lvl="1"/>
            <a:r>
              <a:rPr lang="en-US" dirty="0"/>
              <a:t>Reviewed rough draft of fraud detection APIs</a:t>
            </a:r>
          </a:p>
          <a:p>
            <a:pPr lvl="1"/>
            <a:r>
              <a:rPr lang="en-US" dirty="0"/>
              <a:t>Completed UX workflow diagrams for client application</a:t>
            </a:r>
          </a:p>
          <a:p>
            <a:pPr lvl="1"/>
            <a:r>
              <a:rPr lang="en-US" dirty="0"/>
              <a:t>Created React/Redux framework for client application</a:t>
            </a:r>
          </a:p>
          <a:p>
            <a:pPr lvl="1"/>
            <a:r>
              <a:rPr lang="en-US" dirty="0"/>
              <a:t>Created API framework for mock eligibility service to interact with WV system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Sprint burn-down</a:t>
            </a:r>
          </a:p>
          <a:p>
            <a:pPr lvl="1"/>
            <a:r>
              <a:rPr lang="en-US" dirty="0"/>
              <a:t>Complete hi-fidelity wireframes for client application</a:t>
            </a:r>
          </a:p>
          <a:p>
            <a:pPr lvl="1"/>
            <a:r>
              <a:rPr lang="en-US" dirty="0"/>
              <a:t>Complete UX information architecture for client application</a:t>
            </a:r>
          </a:p>
          <a:p>
            <a:pPr lvl="1"/>
            <a:r>
              <a:rPr lang="en-US" dirty="0"/>
              <a:t>Continue refining resources and fields for fraud detection API</a:t>
            </a:r>
          </a:p>
          <a:p>
            <a:pPr lvl="1"/>
            <a:r>
              <a:rPr lang="en-US" dirty="0"/>
              <a:t>Implement data models in mock eligibility service</a:t>
            </a:r>
          </a:p>
          <a:p>
            <a:r>
              <a:rPr lang="en-US" b="1" dirty="0"/>
              <a:t>Blockers: </a:t>
            </a:r>
          </a:p>
          <a:p>
            <a:pPr lvl="1"/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8FB54-92A4-D045-957B-C01D2D04F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318882"/>
            <a:ext cx="2400300" cy="81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5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Status Roundtable – </a:t>
            </a:r>
            <a:r>
              <a:rPr lang="en-US" sz="3100" dirty="0" err="1"/>
              <a:t>ThreadBear</a:t>
            </a:r>
            <a:r>
              <a:rPr lang="en-US" sz="3100" dirty="0"/>
              <a:t> Test Tool / Demo</a:t>
            </a:r>
            <a:br>
              <a:rPr lang="en-US" dirty="0"/>
            </a:br>
            <a:r>
              <a:rPr lang="en-US" sz="2200" dirty="0"/>
              <a:t>MITRE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933406"/>
          </a:xfrm>
        </p:spPr>
        <p:txBody>
          <a:bodyPr>
            <a:normAutofit/>
          </a:bodyPr>
          <a:lstStyle/>
          <a:p>
            <a:r>
              <a:rPr lang="en-US" b="1" dirty="0"/>
              <a:t>Last week:  </a:t>
            </a:r>
          </a:p>
          <a:p>
            <a:pPr lvl="1"/>
            <a:r>
              <a:rPr lang="en-US" dirty="0"/>
              <a:t>Worked on object modeling</a:t>
            </a:r>
          </a:p>
          <a:p>
            <a:pPr lvl="1"/>
            <a:r>
              <a:rPr lang="en-US" dirty="0"/>
              <a:t>Further work on UI</a:t>
            </a:r>
          </a:p>
          <a:p>
            <a:pPr lvl="1"/>
            <a:r>
              <a:rPr lang="en-US" dirty="0"/>
              <a:t>Debugged Docker scripts for Provider Screening Module</a:t>
            </a:r>
          </a:p>
          <a:p>
            <a:pPr lvl="1"/>
            <a:r>
              <a:rPr lang="en-US" dirty="0"/>
              <a:t>Instantiated local instance of Provider Screening Module in Docker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Implement top-down validations to better work with UI</a:t>
            </a:r>
          </a:p>
          <a:p>
            <a:pPr lvl="1"/>
            <a:r>
              <a:rPr lang="en-US" dirty="0"/>
              <a:t>Become more familiar with Provider Screening Module code</a:t>
            </a:r>
          </a:p>
          <a:p>
            <a:pPr lvl="1"/>
            <a:r>
              <a:rPr lang="en-US" dirty="0"/>
              <a:t>Start expanding the API framework for Provider Screening Module</a:t>
            </a:r>
          </a:p>
          <a:p>
            <a:pPr lvl="1"/>
            <a:r>
              <a:rPr lang="en-US" dirty="0"/>
              <a:t>Document Docker setup </a:t>
            </a:r>
          </a:p>
          <a:p>
            <a:r>
              <a:rPr lang="en-US" b="1" dirty="0"/>
              <a:t>Blockers: </a:t>
            </a:r>
          </a:p>
          <a:p>
            <a:pPr lvl="1"/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8FB54-92A4-D045-957B-C01D2D04F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433910"/>
            <a:ext cx="2204735" cy="74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2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Status Roundtable </a:t>
            </a:r>
            <a:r>
              <a:rPr lang="mr-IN" sz="3100" dirty="0"/>
              <a:t>–</a:t>
            </a:r>
            <a:r>
              <a:rPr lang="en-US" sz="3100" dirty="0"/>
              <a:t> Case Management</a:t>
            </a:r>
            <a:br>
              <a:rPr lang="en-US" dirty="0"/>
            </a:br>
            <a:r>
              <a:rPr lang="en-US" sz="2200" dirty="0"/>
              <a:t>Vermont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566694"/>
          </a:xfrm>
        </p:spPr>
        <p:txBody>
          <a:bodyPr>
            <a:normAutofit/>
          </a:bodyPr>
          <a:lstStyle/>
          <a:p>
            <a:r>
              <a:rPr lang="en-US" b="1" dirty="0"/>
              <a:t>Last week: </a:t>
            </a:r>
          </a:p>
          <a:p>
            <a:pPr lvl="1"/>
            <a:r>
              <a:rPr lang="en-US" dirty="0"/>
              <a:t>Unable to make progress this week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Continue reviewing case type specific activities and defining resources to cover the standard activity specific information needs</a:t>
            </a:r>
            <a:endParaRPr lang="en-US" b="1" dirty="0"/>
          </a:p>
          <a:p>
            <a:r>
              <a:rPr lang="en-US" b="1" dirty="0"/>
              <a:t>Blockers: </a:t>
            </a:r>
          </a:p>
          <a:p>
            <a:pPr lvl="1"/>
            <a:r>
              <a:rPr lang="en-US" dirty="0"/>
              <a:t>Resource constraints</a:t>
            </a:r>
          </a:p>
          <a:p>
            <a:pPr marL="112712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90CDC-3B00-184B-B572-335FA74C8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290680"/>
            <a:ext cx="2966735" cy="10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3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1C31-89D6-454B-989D-F69B4063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Status Roundtable – Data Services</a:t>
            </a:r>
            <a:br>
              <a:rPr lang="en-US" dirty="0"/>
            </a:br>
            <a:r>
              <a:rPr lang="en-US" sz="2200" dirty="0"/>
              <a:t>Blu Strategies, Social Interest Solutions, </a:t>
            </a:r>
            <a:r>
              <a:rPr lang="en-US" sz="2200" dirty="0" err="1"/>
              <a:t>HealthTech</a:t>
            </a:r>
            <a:r>
              <a:rPr lang="en-US" sz="2200" dirty="0"/>
              <a:t>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E483-D827-0F43-AD1E-1796F2D8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566694"/>
          </a:xfrm>
        </p:spPr>
        <p:txBody>
          <a:bodyPr/>
          <a:lstStyle/>
          <a:p>
            <a:r>
              <a:rPr lang="en-US" b="1" dirty="0"/>
              <a:t>Last week: </a:t>
            </a:r>
          </a:p>
          <a:p>
            <a:pPr lvl="1"/>
            <a:r>
              <a:rPr lang="en-US" dirty="0"/>
              <a:t>Not able to make progress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Task lists for data warehouse, data collection, data distribution architecture for Pivotal Tracker</a:t>
            </a:r>
          </a:p>
          <a:p>
            <a:r>
              <a:rPr lang="en-US" b="1" dirty="0"/>
              <a:t>Blockers: </a:t>
            </a:r>
          </a:p>
          <a:p>
            <a:pPr lvl="1"/>
            <a:r>
              <a:rPr lang="en-US" dirty="0"/>
              <a:t>Resource 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A00F6-2E35-B64B-AA85-0E1363E0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9A83A-975E-A846-9841-A9A7FB1EC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371" y="304801"/>
            <a:ext cx="2614542" cy="88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4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57C4-753E-4C40-9202-00B2AE16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Status Roundtable – Claims</a:t>
            </a:r>
            <a:br>
              <a:rPr lang="en-US" dirty="0"/>
            </a:br>
            <a:r>
              <a:rPr lang="en-US" sz="2200" dirty="0"/>
              <a:t>Coherence, Wily Fox, General Dynamics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6067-A3AA-354E-B118-209C4BDC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566694"/>
          </a:xfrm>
        </p:spPr>
        <p:txBody>
          <a:bodyPr>
            <a:normAutofit/>
          </a:bodyPr>
          <a:lstStyle/>
          <a:p>
            <a:r>
              <a:rPr lang="en-US" b="1" dirty="0"/>
              <a:t>Last week:  </a:t>
            </a:r>
          </a:p>
          <a:p>
            <a:pPr lvl="1"/>
            <a:r>
              <a:rPr lang="en-US" dirty="0"/>
              <a:t>Began work on Basic Validation Service (concept).</a:t>
            </a:r>
          </a:p>
          <a:p>
            <a:pPr lvl="1"/>
            <a:r>
              <a:rPr lang="en-US" dirty="0"/>
              <a:t>Worked on Provider Validation Service task list for Pivotal Tracker</a:t>
            </a:r>
          </a:p>
          <a:p>
            <a:r>
              <a:rPr lang="en-US" b="1" dirty="0"/>
              <a:t>This week:  </a:t>
            </a:r>
          </a:p>
          <a:p>
            <a:pPr lvl="1"/>
            <a:r>
              <a:rPr lang="en-US" dirty="0"/>
              <a:t>Continue work on Basic Validation Service</a:t>
            </a:r>
          </a:p>
          <a:p>
            <a:pPr lvl="1"/>
            <a:r>
              <a:rPr lang="en-US" dirty="0"/>
              <a:t>Task lists for Pivotal Tracker</a:t>
            </a:r>
          </a:p>
          <a:p>
            <a:r>
              <a:rPr lang="en-US" b="1" dirty="0"/>
              <a:t>Blockers: </a:t>
            </a:r>
          </a:p>
          <a:p>
            <a:pPr lvl="1"/>
            <a:r>
              <a:rPr lang="en-US" dirty="0"/>
              <a:t>None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57514-2B0E-984D-B72C-513D8051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CCB28-B15F-D143-B6AB-289868497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2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1CE1-BC2E-EE46-A9AE-775CEAD6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Status Roundtable – Pharmacy</a:t>
            </a:r>
            <a:br>
              <a:rPr lang="en-US" sz="3100" dirty="0"/>
            </a:br>
            <a:r>
              <a:rPr lang="en-US" sz="2200" dirty="0"/>
              <a:t>Magellan, MITRE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DDCB-CAE8-7143-9AE0-F2021A820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 </a:t>
            </a:r>
          </a:p>
          <a:p>
            <a:pPr lvl="1"/>
            <a:r>
              <a:rPr lang="en-US" dirty="0"/>
              <a:t>Magellan met with MITRE, Jeff Cook 5/25 to review the current draft of our service definition document and diagram.  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We will make sure we’re all in agreement as to the direction, and get more specific about the scope of the 6/30 deliverable.    </a:t>
            </a:r>
            <a:endParaRPr lang="en-US" b="1" dirty="0"/>
          </a:p>
          <a:p>
            <a:r>
              <a:rPr lang="en-US" b="1" dirty="0"/>
              <a:t>Blockers: </a:t>
            </a:r>
          </a:p>
          <a:p>
            <a:pPr lvl="1"/>
            <a:r>
              <a:rPr lang="en-US" dirty="0"/>
              <a:t>None</a:t>
            </a:r>
          </a:p>
          <a:p>
            <a:pPr marL="112712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31C5C-D300-8047-95F8-98CBBBA3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63A33-3B1D-3046-B60E-13F59B536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819" y="304800"/>
            <a:ext cx="3339426" cy="11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0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185541</TotalTime>
  <Words>943</Words>
  <Application>Microsoft Macintosh PowerPoint</Application>
  <PresentationFormat>Widescreen</PresentationFormat>
  <Paragraphs>266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Office Theme</vt:lpstr>
      <vt:lpstr>Agenda</vt:lpstr>
      <vt:lpstr>Roll Call</vt:lpstr>
      <vt:lpstr>Status Roundtable – General Project MITRE</vt:lpstr>
      <vt:lpstr>Status Roundtable – Member Eligibility / Demo West Virginia, MITRE</vt:lpstr>
      <vt:lpstr>Status Roundtable – ThreadBear Test Tool / Demo MITRE</vt:lpstr>
      <vt:lpstr>Status Roundtable – Case Management Vermont</vt:lpstr>
      <vt:lpstr>Status Roundtable – Data Services Blu Strategies, Social Interest Solutions, HealthTech Solutions</vt:lpstr>
      <vt:lpstr>Status Roundtable – Claims Coherence, Wily Fox, General Dynamics IT</vt:lpstr>
      <vt:lpstr>Status Roundtable – Pharmacy Magellan, MITRE</vt:lpstr>
      <vt:lpstr>Status Roundtable – Provider Screening General Dynamics IT, CAQH, MITRE</vt:lpstr>
      <vt:lpstr>Status Roundtable – Third Party Liability HMS</vt:lpstr>
      <vt:lpstr>Functional Areas Divide and Conquer Approach</vt:lpstr>
      <vt:lpstr>Functional Areas Divide and Conquer Approach</vt:lpstr>
      <vt:lpstr>Poplin Working Group Schedule</vt:lpstr>
      <vt:lpstr>Poplin Working Group Schedule (continued)</vt:lpstr>
      <vt:lpstr>Challenges for Poplin</vt:lpstr>
      <vt:lpstr>Eligibility Use Case UX Design</vt:lpstr>
      <vt:lpstr>Open Discussion</vt:lpstr>
    </vt:vector>
  </TitlesOfParts>
  <Company>The MITRE Corporation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2692</cp:revision>
  <cp:lastPrinted>2017-01-20T15:08:41Z</cp:lastPrinted>
  <dcterms:created xsi:type="dcterms:W3CDTF">2012-10-22T21:49:00Z</dcterms:created>
  <dcterms:modified xsi:type="dcterms:W3CDTF">2018-06-01T16:39:37Z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