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5"/>
  </p:notesMasterIdLst>
  <p:handoutMasterIdLst>
    <p:handoutMasterId r:id="rId16"/>
  </p:handoutMasterIdLst>
  <p:sldIdLst>
    <p:sldId id="300" r:id="rId6"/>
    <p:sldId id="305" r:id="rId7"/>
    <p:sldId id="307" r:id="rId8"/>
    <p:sldId id="302" r:id="rId9"/>
    <p:sldId id="303" r:id="rId10"/>
    <p:sldId id="304" r:id="rId11"/>
    <p:sldId id="301" r:id="rId12"/>
    <p:sldId id="306" r:id="rId13"/>
    <p:sldId id="308" r:id="rId14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22" autoAdjust="0"/>
    <p:restoredTop sz="87580" autoAdjust="0"/>
  </p:normalViewPr>
  <p:slideViewPr>
    <p:cSldViewPr>
      <p:cViewPr>
        <p:scale>
          <a:sx n="170" d="100"/>
          <a:sy n="170" d="100"/>
        </p:scale>
        <p:origin x="688" y="74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523480" cy="495392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smtClean="0"/>
              <a:t>Reference Architecture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10182929" y="265431"/>
            <a:ext cx="143981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rgbClr val="80A644"/>
              </a:buClr>
              <a:buSzPct val="85000"/>
              <a:defRPr/>
            </a:pPr>
            <a:r>
              <a:rPr lang="en-US" sz="1200" dirty="0">
                <a:solidFill>
                  <a:srgbClr val="898989"/>
                </a:solidFill>
                <a:latin typeface="Trebuchet MS" panose="020B0603020202020204" pitchFamily="34" charset="0"/>
              </a:rPr>
              <a:t>March 21-22, 2017</a:t>
            </a:r>
          </a:p>
        </p:txBody>
      </p:sp>
    </p:spTree>
    <p:extLst>
      <p:ext uri="{BB962C8B-B14F-4D97-AF65-F5344CB8AC3E}">
        <p14:creationId xmlns:p14="http://schemas.microsoft.com/office/powerpoint/2010/main" val="1537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CNSI transactional use cases</a:t>
            </a:r>
          </a:p>
          <a:p>
            <a:r>
              <a:rPr lang="en-US" dirty="0" smtClean="0"/>
              <a:t>Review Goals, Principles, Practices</a:t>
            </a:r>
            <a:endParaRPr lang="en-US" dirty="0"/>
          </a:p>
          <a:p>
            <a:r>
              <a:rPr lang="en-US" dirty="0" smtClean="0"/>
              <a:t>Layers and open source components</a:t>
            </a:r>
          </a:p>
          <a:p>
            <a:r>
              <a:rPr lang="en-US" dirty="0" smtClean="0"/>
              <a:t>Working group expectations</a:t>
            </a:r>
          </a:p>
          <a:p>
            <a:r>
              <a:rPr lang="en-US" dirty="0" smtClean="0"/>
              <a:t>Define tasks (owners)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CNSI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Transactional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8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-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fine-grain modularity</a:t>
            </a:r>
          </a:p>
          <a:p>
            <a:r>
              <a:rPr lang="en-US" dirty="0" smtClean="0"/>
              <a:t>Promote reusability</a:t>
            </a:r>
          </a:p>
          <a:p>
            <a:r>
              <a:rPr lang="en-US" dirty="0" smtClean="0"/>
              <a:t>Promote interoperability</a:t>
            </a:r>
          </a:p>
          <a:p>
            <a:r>
              <a:rPr lang="en-US" dirty="0" smtClean="0"/>
              <a:t>Promote innovation</a:t>
            </a:r>
          </a:p>
          <a:p>
            <a:r>
              <a:rPr lang="en-US" dirty="0" smtClean="0"/>
              <a:t>Support migration path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Establish trust framework for nationwide information exchange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Architecture -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All data and functionality should be exposed through service-oriented APIs</a:t>
            </a:r>
          </a:p>
          <a:p>
            <a:r>
              <a:rPr lang="en-US" dirty="0"/>
              <a:t>Standardize service boundaries (e.g. APIs), not </a:t>
            </a:r>
            <a:r>
              <a:rPr lang="en-US" dirty="0" smtClean="0"/>
              <a:t>internals</a:t>
            </a:r>
          </a:p>
          <a:p>
            <a:pPr lvl="1"/>
            <a:r>
              <a:rPr lang="en-US" dirty="0" smtClean="0"/>
              <a:t>Focus on data standards and resource definitions</a:t>
            </a:r>
            <a:endParaRPr lang="en-US" dirty="0"/>
          </a:p>
          <a:p>
            <a:r>
              <a:rPr lang="en-US" dirty="0" smtClean="0"/>
              <a:t>All service APIs must be designed to be able to expose the interface to the outside world</a:t>
            </a:r>
          </a:p>
          <a:p>
            <a:pPr lvl="1"/>
            <a:r>
              <a:rPr lang="en-US" dirty="0" smtClean="0"/>
              <a:t>Even if that is not the immediate intent</a:t>
            </a:r>
          </a:p>
          <a:p>
            <a:r>
              <a:rPr lang="en-US" dirty="0" smtClean="0"/>
              <a:t>Hide internal implementation details through APIs</a:t>
            </a:r>
          </a:p>
          <a:p>
            <a:r>
              <a:rPr lang="en-US" dirty="0" smtClean="0"/>
              <a:t>Keep APIs technology agnostic</a:t>
            </a:r>
          </a:p>
          <a:p>
            <a:pPr lvl="1"/>
            <a:r>
              <a:rPr lang="en-US" dirty="0" smtClean="0"/>
              <a:t>It doesn’t matter what technology is used in the service</a:t>
            </a:r>
          </a:p>
          <a:p>
            <a:r>
              <a:rPr lang="en-US" dirty="0" smtClean="0"/>
              <a:t>Make services simple for consumers </a:t>
            </a:r>
          </a:p>
          <a:p>
            <a:pPr lvl="1"/>
            <a:r>
              <a:rPr lang="en-US" dirty="0" smtClean="0"/>
              <a:t>Easier to use and replace</a:t>
            </a:r>
          </a:p>
          <a:p>
            <a:r>
              <a:rPr lang="en-US" dirty="0" smtClean="0"/>
              <a:t>Must be transparent and reusable</a:t>
            </a:r>
          </a:p>
          <a:p>
            <a:r>
              <a:rPr lang="en-US" dirty="0" smtClean="0"/>
              <a:t>Must use open standards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Public APIs shall be documented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-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Services should strive to be small and do one thing well</a:t>
            </a:r>
          </a:p>
          <a:p>
            <a:r>
              <a:rPr lang="en-US" dirty="0" smtClean="0"/>
              <a:t>Services should be loosely coupled and have bounded contexts</a:t>
            </a:r>
          </a:p>
          <a:p>
            <a:r>
              <a:rPr lang="en-US" dirty="0" smtClean="0"/>
              <a:t>New service APIs should be RESTful and stateless</a:t>
            </a:r>
          </a:p>
          <a:p>
            <a:pPr lvl="1"/>
            <a:r>
              <a:rPr lang="en-US" dirty="0" smtClean="0"/>
              <a:t>Migration path and schedule should be provided for legacy SOAP-based interfaces</a:t>
            </a:r>
          </a:p>
          <a:p>
            <a:pPr lvl="1"/>
            <a:r>
              <a:rPr lang="en-US" dirty="0" smtClean="0"/>
              <a:t>Determine contract definition for RESTful data between services</a:t>
            </a:r>
          </a:p>
          <a:p>
            <a:r>
              <a:rPr lang="en-US" dirty="0" smtClean="0"/>
              <a:t>API response codes must be correct and meaningful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Strive toward one data standard and set of resource definitions for each type of data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Leveraging ONC Interoperability Standards Advisory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Support </a:t>
            </a:r>
            <a:r>
              <a:rPr lang="en-US" dirty="0" smtClean="0">
                <a:solidFill>
                  <a:srgbClr val="FF0000"/>
                </a:solidFill>
              </a:rPr>
              <a:t>no more than two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ACTION: Add examples for data formats</a:t>
            </a:r>
          </a:p>
          <a:p>
            <a:r>
              <a:rPr lang="en-US" dirty="0" smtClean="0"/>
              <a:t>Smart endpoints and dumb pipes</a:t>
            </a:r>
          </a:p>
          <a:p>
            <a:r>
              <a:rPr lang="en-US" dirty="0" smtClean="0"/>
              <a:t>Open source with permissible license (e.g. Apache 2.0)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67931"/>
            <a:ext cx="9956800" cy="712465"/>
          </a:xfrm>
        </p:spPr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678283"/>
              </p:ext>
            </p:extLst>
          </p:nvPr>
        </p:nvGraphicFramePr>
        <p:xfrm>
          <a:off x="4349786" y="984650"/>
          <a:ext cx="5703376" cy="554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03376"/>
              </a:tblGrid>
              <a:tr h="5393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Module-specific configurations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Domain-specific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APIs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Module-specific databases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3434" marR="6343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Self-service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Internal Development Tools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Development environment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Test, package, build, and release tools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Deployment pipeline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Module-level logging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Module-level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monitoring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Database as a Service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3434" marR="63434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91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Network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Non-domain-specific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APIs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Endpoints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Messaging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Service Discovery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Service Registry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Load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Balancing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Security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3434" marR="63434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4619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Physical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Servers or Cloud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Databases (dedicated and/or shared)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Operating System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Resource Isolation and Abstraction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Configuration management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Host-level Monitoring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Host-level Logging</a:t>
                      </a:r>
                    </a:p>
                  </a:txBody>
                  <a:tcPr marL="63434" marR="63434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44913" y="1558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47611" y="942201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4</a:t>
            </a:r>
            <a:r>
              <a:rPr lang="en-US" smtClean="0"/>
              <a:t>: </a:t>
            </a:r>
          </a:p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28317" y="1971437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3: </a:t>
            </a:r>
          </a:p>
          <a:p>
            <a:r>
              <a:rPr lang="en-US" dirty="0" smtClean="0"/>
              <a:t>Application Platform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5687" y="3530323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2:</a:t>
            </a:r>
          </a:p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04112" y="5373469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1: </a:t>
            </a:r>
          </a:p>
          <a:p>
            <a:r>
              <a:rPr lang="en-US" dirty="0" smtClean="0"/>
              <a:t>Hardware/OS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84432" y="996551"/>
            <a:ext cx="1132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VT, CA,</a:t>
            </a:r>
          </a:p>
          <a:p>
            <a:pPr algn="ctr"/>
            <a:r>
              <a:rPr lang="en-US" dirty="0" smtClean="0"/>
              <a:t>MITA-TAC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08967" y="3505200"/>
            <a:ext cx="1483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</a:t>
            </a:r>
          </a:p>
          <a:p>
            <a:pPr algn="ctr"/>
            <a:r>
              <a:rPr lang="en-US" dirty="0" smtClean="0"/>
              <a:t>Architecture</a:t>
            </a:r>
          </a:p>
          <a:p>
            <a:pPr algn="ctr"/>
            <a:r>
              <a:rPr lang="en-US" dirty="0" smtClean="0"/>
              <a:t>Working</a:t>
            </a:r>
          </a:p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84431" y="2132280"/>
            <a:ext cx="113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MITA-TAC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Potential Open Source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Platform as a Service (MITRE)</a:t>
            </a:r>
          </a:p>
          <a:p>
            <a:pPr lvl="1"/>
            <a:r>
              <a:rPr lang="en-US" dirty="0" smtClean="0"/>
              <a:t>Red Hat </a:t>
            </a:r>
            <a:r>
              <a:rPr lang="en-US" dirty="0" err="1" smtClean="0"/>
              <a:t>OpenShift</a:t>
            </a:r>
            <a:r>
              <a:rPr lang="en-US" dirty="0" smtClean="0"/>
              <a:t> (Docker, Kubernetes)</a:t>
            </a:r>
          </a:p>
          <a:p>
            <a:r>
              <a:rPr lang="en-US" dirty="0" smtClean="0"/>
              <a:t>Communication / Messaging (CNSI)</a:t>
            </a:r>
          </a:p>
          <a:p>
            <a:pPr lvl="1"/>
            <a:r>
              <a:rPr lang="en-US" dirty="0" smtClean="0"/>
              <a:t>Apache Kafka, </a:t>
            </a:r>
            <a:r>
              <a:rPr lang="en-US" dirty="0" err="1" smtClean="0"/>
              <a:t>RabbitMQ</a:t>
            </a:r>
            <a:endParaRPr lang="en-US" dirty="0"/>
          </a:p>
          <a:p>
            <a:r>
              <a:rPr lang="en-US" dirty="0" smtClean="0"/>
              <a:t>Registration / Discovery</a:t>
            </a:r>
          </a:p>
          <a:p>
            <a:pPr lvl="1"/>
            <a:r>
              <a:rPr lang="en-US" dirty="0" smtClean="0"/>
              <a:t>Consul, </a:t>
            </a:r>
            <a:r>
              <a:rPr lang="en-US" dirty="0" err="1" smtClean="0"/>
              <a:t>Hyperbahn</a:t>
            </a:r>
            <a:r>
              <a:rPr lang="en-US" dirty="0" smtClean="0"/>
              <a:t>, </a:t>
            </a:r>
            <a:r>
              <a:rPr lang="en-US" dirty="0" err="1" smtClean="0"/>
              <a:t>ZooKeeper</a:t>
            </a:r>
            <a:endParaRPr lang="en-US" dirty="0" smtClean="0"/>
          </a:p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AWS Elastic Load Balancer, Netflix Eureka, </a:t>
            </a:r>
            <a:r>
              <a:rPr lang="en-US" dirty="0" err="1" smtClean="0"/>
              <a:t>HAProxy</a:t>
            </a:r>
            <a:r>
              <a:rPr lang="en-US" dirty="0" smtClean="0"/>
              <a:t>, Nginx</a:t>
            </a:r>
          </a:p>
          <a:p>
            <a:r>
              <a:rPr lang="en-US" dirty="0" smtClean="0"/>
              <a:t>Security (MITRE, CNSI – SAML, experience with states)</a:t>
            </a:r>
          </a:p>
          <a:p>
            <a:pPr lvl="1"/>
            <a:r>
              <a:rPr lang="en-US" dirty="0" smtClean="0"/>
              <a:t>Heart Working Group, Argonauts, OAuth2, OpenID Connect, User Managed Access (UMA, </a:t>
            </a:r>
            <a:r>
              <a:rPr lang="en-US" dirty="0" err="1" smtClean="0"/>
              <a:t>Kantara</a:t>
            </a:r>
            <a:r>
              <a:rPr lang="en-US" dirty="0" smtClean="0"/>
              <a:t>), SAML</a:t>
            </a:r>
          </a:p>
        </p:txBody>
      </p:sp>
    </p:spTree>
    <p:extLst>
      <p:ext uri="{BB962C8B-B14F-4D97-AF65-F5344CB8AC3E}">
        <p14:creationId xmlns:p14="http://schemas.microsoft.com/office/powerpoint/2010/main" val="160448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Working Group Expectations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5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53155</TotalTime>
  <Words>462</Words>
  <Application>Microsoft Macintosh PowerPoint</Application>
  <PresentationFormat>Widescreen</PresentationFormat>
  <Paragraphs>108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Black</vt:lpstr>
      <vt:lpstr>Calibri</vt:lpstr>
      <vt:lpstr>Helvetica LT Std</vt:lpstr>
      <vt:lpstr>Times New Roman</vt:lpstr>
      <vt:lpstr>Trebuchet MS</vt:lpstr>
      <vt:lpstr>Verdana</vt:lpstr>
      <vt:lpstr>Wingdings</vt:lpstr>
      <vt:lpstr>Arial</vt:lpstr>
      <vt:lpstr>Office Theme</vt:lpstr>
      <vt:lpstr>Advancing the Medicaid IT Enterprise Project </vt:lpstr>
      <vt:lpstr>Agenda</vt:lpstr>
      <vt:lpstr>Transactional Use Cases</vt:lpstr>
      <vt:lpstr>Reference Architecture - Goals</vt:lpstr>
      <vt:lpstr>Reference Architecture - Principles</vt:lpstr>
      <vt:lpstr>Reference Architecture - Practices</vt:lpstr>
      <vt:lpstr>Layers</vt:lpstr>
      <vt:lpstr>Potential Open Source Components</vt:lpstr>
      <vt:lpstr>Working Group Expectations</vt:lpstr>
    </vt:vector>
  </TitlesOfParts>
  <Company>The MITRE Corporation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2241</cp:revision>
  <cp:lastPrinted>2017-01-20T15:08:41Z</cp:lastPrinted>
  <dcterms:created xsi:type="dcterms:W3CDTF">2012-10-22T21:49:00Z</dcterms:created>
  <dcterms:modified xsi:type="dcterms:W3CDTF">2017-05-30T18:03:58Z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