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12"/>
  </p:notesMasterIdLst>
  <p:handoutMasterIdLst>
    <p:handoutMasterId r:id="rId13"/>
  </p:handoutMasterIdLst>
  <p:sldIdLst>
    <p:sldId id="300" r:id="rId6"/>
    <p:sldId id="305" r:id="rId7"/>
    <p:sldId id="315" r:id="rId8"/>
    <p:sldId id="316" r:id="rId9"/>
    <p:sldId id="308" r:id="rId10"/>
    <p:sldId id="317" r:id="rId11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95" autoAdjust="0"/>
    <p:restoredTop sz="87286" autoAdjust="0"/>
  </p:normalViewPr>
  <p:slideViewPr>
    <p:cSldViewPr>
      <p:cViewPr varScale="1">
        <p:scale>
          <a:sx n="105" d="100"/>
          <a:sy n="105" d="100"/>
        </p:scale>
        <p:origin x="1360" y="19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6/2/17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6/2/17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6913"/>
            <a:ext cx="6207125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0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 dirty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 dirty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Internal</a:t>
            </a:r>
            <a:r>
              <a:rPr lang="en-US" sz="800" baseline="0" dirty="0"/>
              <a:t> Distribution—Not 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</a:t>
            </a:r>
            <a:r>
              <a:rPr lang="en-US" sz="800" baseline="0" dirty="0"/>
              <a:t>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980422"/>
            <a:ext cx="7868354" cy="2853175"/>
          </a:xfrm>
          <a:prstGeom prst="rect">
            <a:avLst/>
          </a:prstGeom>
        </p:spPr>
      </p:pic>
      <p:sp>
        <p:nvSpPr>
          <p:cNvPr id="9" name="Subtitle 4"/>
          <p:cNvSpPr>
            <a:spLocks noGrp="1"/>
          </p:cNvSpPr>
          <p:nvPr>
            <p:ph type="subTitle" idx="1"/>
          </p:nvPr>
        </p:nvSpPr>
        <p:spPr>
          <a:xfrm>
            <a:off x="2286000" y="1957910"/>
            <a:ext cx="7523480" cy="495392"/>
          </a:xfrm>
        </p:spPr>
        <p:txBody>
          <a:bodyPr wrap="square">
            <a:spAutoFit/>
          </a:bodyPr>
          <a:lstStyle/>
          <a:p>
            <a:pPr>
              <a:buClr>
                <a:srgbClr val="80A644"/>
              </a:buClr>
              <a:buSzPct val="85000"/>
              <a:defRPr/>
            </a:pPr>
            <a:r>
              <a:rPr lang="en-US" sz="2400" smtClean="0"/>
              <a:t>Reference Architecture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420735"/>
            <a:ext cx="6553200" cy="3048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>
              <a:defRPr/>
            </a:pPr>
            <a:r>
              <a:rPr lang="en-US" sz="1200" spc="300" dirty="0">
                <a:solidFill>
                  <a:schemeClr val="tx2"/>
                </a:solidFill>
                <a:latin typeface="Arial Black" panose="020B0A04020102020204" pitchFamily="34" charset="0"/>
              </a:rPr>
              <a:t>CMS ALLIANCE TO MODERNIZE HEALTHCARE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920588"/>
            <a:ext cx="7086600" cy="1066800"/>
          </a:xfrm>
        </p:spPr>
        <p:txBody>
          <a:bodyPr>
            <a:normAutofit/>
          </a:bodyPr>
          <a:lstStyle/>
          <a:p>
            <a:r>
              <a:rPr lang="en-US" sz="3200" b="1" spc="140" dirty="0"/>
              <a:t>Advancing the Medicaid IT Enterprise Project 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10182929" y="265431"/>
            <a:ext cx="143981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rgbClr val="80A644"/>
              </a:buClr>
              <a:buSzPct val="85000"/>
              <a:defRPr/>
            </a:pPr>
            <a:r>
              <a:rPr lang="en-US" sz="1200" dirty="0">
                <a:solidFill>
                  <a:srgbClr val="898989"/>
                </a:solidFill>
                <a:latin typeface="Trebuchet MS" panose="020B0603020202020204" pitchFamily="34" charset="0"/>
              </a:rPr>
              <a:t>March 21-22, 2017</a:t>
            </a:r>
          </a:p>
        </p:txBody>
      </p:sp>
    </p:spTree>
    <p:extLst>
      <p:ext uri="{BB962C8B-B14F-4D97-AF65-F5344CB8AC3E}">
        <p14:creationId xmlns:p14="http://schemas.microsoft.com/office/powerpoint/2010/main" val="153799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566694"/>
          </a:xfrm>
        </p:spPr>
        <p:txBody>
          <a:bodyPr/>
          <a:lstStyle/>
          <a:p>
            <a:r>
              <a:rPr lang="en-US" dirty="0" smtClean="0"/>
              <a:t>CNSI presentation on Swagger</a:t>
            </a:r>
          </a:p>
          <a:p>
            <a:r>
              <a:rPr lang="en-US" dirty="0" smtClean="0"/>
              <a:t>Evaluating open source components</a:t>
            </a:r>
          </a:p>
          <a:p>
            <a:r>
              <a:rPr lang="en-US" dirty="0" smtClean="0"/>
              <a:t>Name for Reference Architecture</a:t>
            </a:r>
          </a:p>
          <a:p>
            <a:r>
              <a:rPr lang="en-US" dirty="0" err="1" smtClean="0"/>
              <a:t>RedHat</a:t>
            </a:r>
            <a:r>
              <a:rPr lang="en-US" dirty="0" smtClean="0"/>
              <a:t> </a:t>
            </a:r>
            <a:r>
              <a:rPr lang="en-US" dirty="0" err="1" smtClean="0"/>
              <a:t>OpenShift</a:t>
            </a:r>
            <a:endParaRPr lang="en-US" dirty="0"/>
          </a:p>
          <a:p>
            <a:r>
              <a:rPr lang="en-US" dirty="0" smtClean="0"/>
              <a:t>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CNSI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Swagger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Evaluating Open Source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76513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Functionality</a:t>
            </a:r>
          </a:p>
          <a:p>
            <a:pPr lvl="1"/>
            <a:r>
              <a:rPr lang="en-US" dirty="0"/>
              <a:t>Performance, Scalability, Security, </a:t>
            </a:r>
            <a:r>
              <a:rPr lang="en-US" dirty="0" smtClean="0"/>
              <a:t>Interoperability, Reliability</a:t>
            </a:r>
          </a:p>
          <a:p>
            <a:r>
              <a:rPr lang="en-US" dirty="0" smtClean="0"/>
              <a:t>Strength of Community</a:t>
            </a:r>
          </a:p>
          <a:p>
            <a:pPr lvl="1"/>
            <a:r>
              <a:rPr lang="en-US" dirty="0" smtClean="0"/>
              <a:t>Bug tracker activity</a:t>
            </a:r>
          </a:p>
          <a:p>
            <a:pPr lvl="1"/>
            <a:r>
              <a:rPr lang="en-US" dirty="0" smtClean="0"/>
              <a:t>Commit diversity and rate</a:t>
            </a:r>
          </a:p>
          <a:p>
            <a:pPr lvl="1"/>
            <a:r>
              <a:rPr lang="en-US" dirty="0" smtClean="0"/>
              <a:t>Community size</a:t>
            </a:r>
          </a:p>
          <a:p>
            <a:pPr lvl="1"/>
            <a:r>
              <a:rPr lang="en-US" dirty="0" smtClean="0"/>
              <a:t>Organizational diversity</a:t>
            </a:r>
          </a:p>
          <a:p>
            <a:pPr lvl="1"/>
            <a:r>
              <a:rPr lang="en-US" dirty="0" smtClean="0"/>
              <a:t>Activity in discussion forums</a:t>
            </a:r>
          </a:p>
          <a:p>
            <a:pPr lvl="1"/>
            <a:r>
              <a:rPr lang="en-US" dirty="0" smtClean="0"/>
              <a:t>Activity in new, announcements, and releases</a:t>
            </a:r>
          </a:p>
          <a:p>
            <a:pPr lvl="1"/>
            <a:r>
              <a:rPr lang="en-US" dirty="0" smtClean="0"/>
              <a:t>Longevity</a:t>
            </a:r>
          </a:p>
          <a:p>
            <a:r>
              <a:rPr lang="en-US" dirty="0" smtClean="0"/>
              <a:t>Licensing</a:t>
            </a:r>
          </a:p>
          <a:p>
            <a:r>
              <a:rPr lang="en-US" dirty="0" smtClean="0"/>
              <a:t>Market Share /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3581400"/>
            <a:ext cx="2819400" cy="92333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information will be captured by category for decision making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59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Open Source </a:t>
            </a:r>
            <a:r>
              <a:rPr lang="en-US" dirty="0" smtClean="0"/>
              <a:t>Components (Evaluation Leads)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Platform as a Service (MITRE)</a:t>
            </a:r>
          </a:p>
          <a:p>
            <a:pPr lvl="1"/>
            <a:r>
              <a:rPr lang="en-US" dirty="0" err="1" smtClean="0"/>
              <a:t>RedHat</a:t>
            </a:r>
            <a:r>
              <a:rPr lang="en-US" dirty="0" smtClean="0"/>
              <a:t> </a:t>
            </a:r>
            <a:r>
              <a:rPr lang="en-US" dirty="0" err="1" smtClean="0"/>
              <a:t>OpenShift</a:t>
            </a:r>
            <a:endParaRPr lang="en-US" dirty="0" smtClean="0"/>
          </a:p>
          <a:p>
            <a:r>
              <a:rPr lang="en-US" dirty="0" smtClean="0"/>
              <a:t>Communication </a:t>
            </a:r>
            <a:r>
              <a:rPr lang="en-US" dirty="0" smtClean="0"/>
              <a:t>/ </a:t>
            </a:r>
            <a:r>
              <a:rPr lang="en-US" dirty="0" smtClean="0"/>
              <a:t>Messaging (CNSI)</a:t>
            </a:r>
            <a:endParaRPr lang="en-US" dirty="0" smtClean="0"/>
          </a:p>
          <a:p>
            <a:pPr lvl="1"/>
            <a:r>
              <a:rPr lang="en-US" dirty="0" smtClean="0"/>
              <a:t>Apache Kafka, </a:t>
            </a:r>
            <a:r>
              <a:rPr lang="en-US" dirty="0" err="1" smtClean="0"/>
              <a:t>RabbitMQ</a:t>
            </a:r>
            <a:endParaRPr lang="en-US" dirty="0"/>
          </a:p>
          <a:p>
            <a:r>
              <a:rPr lang="en-US" dirty="0" smtClean="0"/>
              <a:t>Registration / Discovery</a:t>
            </a:r>
          </a:p>
          <a:p>
            <a:pPr lvl="1"/>
            <a:r>
              <a:rPr lang="en-US" dirty="0" smtClean="0"/>
              <a:t>Consul, </a:t>
            </a:r>
            <a:r>
              <a:rPr lang="en-US" dirty="0" err="1" smtClean="0"/>
              <a:t>Hyperbahn</a:t>
            </a:r>
            <a:r>
              <a:rPr lang="en-US" dirty="0" smtClean="0"/>
              <a:t>, </a:t>
            </a:r>
            <a:r>
              <a:rPr lang="en-US" dirty="0" err="1" smtClean="0"/>
              <a:t>ZooKeeper</a:t>
            </a:r>
            <a:endParaRPr lang="en-US" dirty="0" smtClean="0"/>
          </a:p>
          <a:p>
            <a:r>
              <a:rPr lang="en-US" dirty="0" smtClean="0"/>
              <a:t>Load Balancing</a:t>
            </a:r>
          </a:p>
          <a:p>
            <a:pPr lvl="1"/>
            <a:r>
              <a:rPr lang="en-US" dirty="0" smtClean="0"/>
              <a:t>AWS Elastic Load Balancer, Netflix Eureka, </a:t>
            </a:r>
            <a:r>
              <a:rPr lang="en-US" dirty="0" err="1" smtClean="0"/>
              <a:t>HAProxy</a:t>
            </a:r>
            <a:r>
              <a:rPr lang="en-US" dirty="0" smtClean="0"/>
              <a:t>, Nginx</a:t>
            </a:r>
          </a:p>
          <a:p>
            <a:r>
              <a:rPr lang="en-US" dirty="0" smtClean="0"/>
              <a:t>Security (MITRE, CNSI – SAML, experience with states)</a:t>
            </a:r>
            <a:endParaRPr lang="en-US" dirty="0" smtClean="0"/>
          </a:p>
          <a:p>
            <a:pPr lvl="1"/>
            <a:r>
              <a:rPr lang="en-US" dirty="0" smtClean="0"/>
              <a:t>Heart Working Group, Argonauts, OAuth2, OpenID Connect, User Managed Access (UMA, </a:t>
            </a:r>
            <a:r>
              <a:rPr lang="en-US" dirty="0" err="1" smtClean="0"/>
              <a:t>Kantara</a:t>
            </a:r>
            <a:r>
              <a:rPr lang="en-US" dirty="0" smtClean="0"/>
              <a:t>), SAML</a:t>
            </a:r>
          </a:p>
        </p:txBody>
      </p:sp>
    </p:spTree>
    <p:extLst>
      <p:ext uri="{BB962C8B-B14F-4D97-AF65-F5344CB8AC3E}">
        <p14:creationId xmlns:p14="http://schemas.microsoft.com/office/powerpoint/2010/main" val="148415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Vermont to present on standards they used </a:t>
            </a:r>
            <a:r>
              <a:rPr lang="en-US" dirty="0"/>
              <a:t>to generate the identity </a:t>
            </a:r>
            <a:r>
              <a:rPr lang="en-US" dirty="0" smtClean="0"/>
              <a:t>diagrams</a:t>
            </a:r>
          </a:p>
          <a:p>
            <a:r>
              <a:rPr lang="en-US" dirty="0" smtClean="0"/>
              <a:t>Open source software evaluations and recommendations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81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52927</TotalTime>
  <Words>197</Words>
  <Application>Microsoft Macintosh PowerPoint</Application>
  <PresentationFormat>Widescreen</PresentationFormat>
  <Paragraphs>45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 Black</vt:lpstr>
      <vt:lpstr>Calibri</vt:lpstr>
      <vt:lpstr>Helvetica LT Std</vt:lpstr>
      <vt:lpstr>Times New Roman</vt:lpstr>
      <vt:lpstr>Trebuchet MS</vt:lpstr>
      <vt:lpstr>Verdana</vt:lpstr>
      <vt:lpstr>Wingdings</vt:lpstr>
      <vt:lpstr>Arial</vt:lpstr>
      <vt:lpstr>Office Theme</vt:lpstr>
      <vt:lpstr>Advancing the Medicaid IT Enterprise Project </vt:lpstr>
      <vt:lpstr>Agenda</vt:lpstr>
      <vt:lpstr>Swagger</vt:lpstr>
      <vt:lpstr>Evaluating Open Source Software</vt:lpstr>
      <vt:lpstr>Potential Open Source Components (Evaluation Leads)</vt:lpstr>
      <vt:lpstr>Next Meeting</vt:lpstr>
    </vt:vector>
  </TitlesOfParts>
  <Company>The MITRE Corporation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2239</cp:revision>
  <cp:lastPrinted>2017-01-20T15:08:41Z</cp:lastPrinted>
  <dcterms:created xsi:type="dcterms:W3CDTF">2012-10-22T21:49:00Z</dcterms:created>
  <dcterms:modified xsi:type="dcterms:W3CDTF">2017-06-02T15:35:33Z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