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1"/>
  </p:notesMasterIdLst>
  <p:handoutMasterIdLst>
    <p:handoutMasterId r:id="rId12"/>
  </p:handoutMasterIdLst>
  <p:sldIdLst>
    <p:sldId id="300" r:id="rId6"/>
    <p:sldId id="305" r:id="rId7"/>
    <p:sldId id="315" r:id="rId8"/>
    <p:sldId id="319" r:id="rId9"/>
    <p:sldId id="318" r:id="rId10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495392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Working Group – June 9, 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MITA Governance Board presentation and Working Group proposal</a:t>
            </a:r>
          </a:p>
          <a:p>
            <a:r>
              <a:rPr lang="en-US" dirty="0" smtClean="0"/>
              <a:t>MES functional areas, service definitions, assignments, and resource commitments</a:t>
            </a:r>
          </a:p>
          <a:p>
            <a:r>
              <a:rPr lang="en-US" dirty="0" smtClean="0"/>
              <a:t>Reference Architecture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Dr. Pam </a:t>
            </a:r>
            <a:r>
              <a:rPr lang="en-US" dirty="0" err="1" smtClean="0"/>
              <a:t>Misuraca</a:t>
            </a:r>
            <a:r>
              <a:rPr lang="en-US" dirty="0" smtClean="0"/>
              <a:t> and Dr. Sejal Patel, MITRE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MITA Governance Board Working Group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 Functional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6412608" cy="49334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Provider Management (CNSI #1, VT, CA)</a:t>
            </a:r>
          </a:p>
          <a:p>
            <a:pPr lvl="1"/>
            <a:r>
              <a:rPr lang="en-US" dirty="0" smtClean="0"/>
              <a:t>Screening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</a:t>
            </a:r>
          </a:p>
          <a:p>
            <a:r>
              <a:rPr lang="en-US" dirty="0" smtClean="0"/>
              <a:t>Financial Management (CA)</a:t>
            </a:r>
          </a:p>
          <a:p>
            <a:r>
              <a:rPr lang="en-US" dirty="0" smtClean="0"/>
              <a:t>Member Eligibility and Enrollment (VT)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Care Management </a:t>
            </a:r>
          </a:p>
          <a:p>
            <a:pPr lvl="1"/>
            <a:r>
              <a:rPr lang="en-US" dirty="0" smtClean="0"/>
              <a:t>Case Management (VT #1, CA #1)</a:t>
            </a:r>
          </a:p>
          <a:p>
            <a:pPr lvl="1"/>
            <a:r>
              <a:rPr lang="en-US" dirty="0" smtClean="0"/>
              <a:t>Client Management (VT)</a:t>
            </a:r>
          </a:p>
          <a:p>
            <a:r>
              <a:rPr lang="en-US" dirty="0" smtClean="0"/>
              <a:t>Data Warehouse / Business Intelligence / Analytics (CA)</a:t>
            </a:r>
          </a:p>
          <a:p>
            <a:r>
              <a:rPr lang="en-US" dirty="0" smtClean="0"/>
              <a:t>Managed Care Enrollment Broker</a:t>
            </a:r>
          </a:p>
          <a:p>
            <a:r>
              <a:rPr lang="en-US" dirty="0" smtClean="0"/>
              <a:t>Integration Platform (Enterprise Shared Services) (VT, CA)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1600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</a:t>
            </a:r>
            <a:r>
              <a:rPr lang="mr-IN" dirty="0" smtClean="0"/>
              <a:t>–</a:t>
            </a:r>
            <a:r>
              <a:rPr lang="en-US" dirty="0" smtClean="0"/>
              <a:t> 2 people at 20-25%</a:t>
            </a:r>
          </a:p>
          <a:p>
            <a:r>
              <a:rPr lang="en-US" dirty="0" smtClean="0"/>
              <a:t>VT </a:t>
            </a:r>
            <a:r>
              <a:rPr lang="mr-IN" dirty="0" smtClean="0"/>
              <a:t>–</a:t>
            </a:r>
            <a:r>
              <a:rPr lang="en-US" dirty="0" smtClean="0"/>
              <a:t> 1 FTE (3 people/33%)</a:t>
            </a:r>
          </a:p>
          <a:p>
            <a:r>
              <a:rPr lang="en-US" dirty="0" smtClean="0"/>
              <a:t>CNSI </a:t>
            </a:r>
            <a:r>
              <a:rPr lang="mr-IN" dirty="0" smtClean="0"/>
              <a:t>–</a:t>
            </a:r>
            <a:r>
              <a:rPr lang="en-US" dirty="0" smtClean="0"/>
              <a:t> TBD (next day)</a:t>
            </a:r>
          </a:p>
          <a:p>
            <a:r>
              <a:rPr lang="en-US" dirty="0" smtClean="0"/>
              <a:t>MITRE </a:t>
            </a:r>
            <a:r>
              <a:rPr lang="mr-IN" dirty="0" smtClean="0"/>
              <a:t>–</a:t>
            </a:r>
            <a:r>
              <a:rPr lang="en-US" dirty="0" smtClean="0"/>
              <a:t> 1.5 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Radius</a:t>
            </a:r>
          </a:p>
          <a:p>
            <a:pPr lvl="1"/>
            <a:r>
              <a:rPr lang="en-US" dirty="0" smtClean="0"/>
              <a:t>Trellis (structure)</a:t>
            </a:r>
          </a:p>
          <a:p>
            <a:pPr lvl="1"/>
            <a:r>
              <a:rPr lang="en-US" dirty="0" smtClean="0"/>
              <a:t>Wicker (structure)</a:t>
            </a:r>
          </a:p>
          <a:p>
            <a:pPr lvl="1"/>
            <a:r>
              <a:rPr lang="en-US" dirty="0" smtClean="0"/>
              <a:t>Acacia (tree)</a:t>
            </a:r>
          </a:p>
          <a:p>
            <a:pPr lvl="1"/>
            <a:r>
              <a:rPr lang="en-US" dirty="0" smtClean="0"/>
              <a:t>Tupelo (tree)</a:t>
            </a:r>
          </a:p>
          <a:p>
            <a:pPr lvl="1"/>
            <a:r>
              <a:rPr lang="en-US" dirty="0" smtClean="0"/>
              <a:t>Coral</a:t>
            </a:r>
          </a:p>
          <a:p>
            <a:pPr lvl="1"/>
            <a:r>
              <a:rPr lang="en-US" dirty="0" smtClean="0"/>
              <a:t>AMIE –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dvanced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edicaid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ntegration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nvironment</a:t>
            </a:r>
          </a:p>
          <a:p>
            <a:pPr lvl="1"/>
            <a:r>
              <a:rPr lang="en-US" dirty="0" smtClean="0"/>
              <a:t>Hermes (god of transitions and boundaries)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70418</TotalTime>
  <Words>207</Words>
  <Application>Microsoft Macintosh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Advancing the Medicaid IT Enterprise Project </vt:lpstr>
      <vt:lpstr>Agenda</vt:lpstr>
      <vt:lpstr>MITA Governance Board Working Group Proposal</vt:lpstr>
      <vt:lpstr>MES Functional Areas</vt:lpstr>
      <vt:lpstr>Reference Architecture Names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2262</cp:revision>
  <cp:lastPrinted>2017-01-20T15:08:41Z</cp:lastPrinted>
  <dcterms:created xsi:type="dcterms:W3CDTF">2012-10-22T21:49:00Z</dcterms:created>
  <dcterms:modified xsi:type="dcterms:W3CDTF">2017-06-23T18:29:18Z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