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4"/>
  </p:notesMasterIdLst>
  <p:handoutMasterIdLst>
    <p:handoutMasterId r:id="rId15"/>
  </p:handoutMasterIdLst>
  <p:sldIdLst>
    <p:sldId id="300" r:id="rId6"/>
    <p:sldId id="305" r:id="rId7"/>
    <p:sldId id="322" r:id="rId8"/>
    <p:sldId id="321" r:id="rId9"/>
    <p:sldId id="320" r:id="rId10"/>
    <p:sldId id="324" r:id="rId11"/>
    <p:sldId id="325" r:id="rId12"/>
    <p:sldId id="323" r:id="rId13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7293" autoAdjust="0"/>
  </p:normalViewPr>
  <p:slideViewPr>
    <p:cSldViewPr>
      <p:cViewPr varScale="1">
        <p:scale>
          <a:sx n="109" d="100"/>
          <a:sy n="109" d="100"/>
        </p:scale>
        <p:origin x="124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868354" cy="535531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dirty="0" smtClean="0"/>
              <a:t>Reference Architecture Working Group – </a:t>
            </a:r>
            <a:r>
              <a:rPr lang="en-US" sz="2400" smtClean="0"/>
              <a:t>June 23, </a:t>
            </a:r>
            <a:r>
              <a:rPr lang="en-US" sz="2400" dirty="0" smtClean="0"/>
              <a:t>2017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Confirm resource commitments</a:t>
            </a:r>
          </a:p>
          <a:p>
            <a:r>
              <a:rPr lang="en-US" dirty="0" smtClean="0"/>
              <a:t>Revisit MES functional areas</a:t>
            </a:r>
          </a:p>
          <a:p>
            <a:r>
              <a:rPr lang="en-US" dirty="0" smtClean="0"/>
              <a:t>Reference Architecture names</a:t>
            </a:r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Ongoing format for weekly meetings</a:t>
            </a:r>
          </a:p>
          <a:p>
            <a:r>
              <a:rPr lang="en-US" dirty="0" smtClean="0"/>
              <a:t>Next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Commitments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065684"/>
              </p:ext>
            </p:extLst>
          </p:nvPr>
        </p:nvGraphicFramePr>
        <p:xfrm>
          <a:off x="1512888" y="1558925"/>
          <a:ext cx="995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400"/>
                <a:gridCol w="497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 </a:t>
                      </a:r>
                      <a:r>
                        <a:rPr lang="en-US" dirty="0" smtClean="0"/>
                        <a:t>FTE </a:t>
                      </a:r>
                      <a:r>
                        <a:rPr lang="en-US" dirty="0" smtClean="0"/>
                        <a:t>(2 </a:t>
                      </a:r>
                      <a:r>
                        <a:rPr lang="en-US" dirty="0" smtClean="0"/>
                        <a:t>people</a:t>
                      </a:r>
                      <a:r>
                        <a:rPr lang="en-US" baseline="0" dirty="0" smtClean="0"/>
                        <a:t> at 0.25 each)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FTE (3 people at 0.33 each)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FTE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MITRE Reference Architecture (RA</a:t>
                      </a:r>
                      <a:r>
                        <a:rPr lang="en-US" baseline="0" dirty="0" smtClean="0"/>
                        <a:t>)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 FTE (3 people)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MES Functional Areas Across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76513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Provider Management (CNSI #1)</a:t>
            </a:r>
          </a:p>
          <a:p>
            <a:pPr lvl="1"/>
            <a:r>
              <a:rPr lang="en-US" dirty="0" smtClean="0"/>
              <a:t>Screening (MITRE </a:t>
            </a:r>
            <a:r>
              <a:rPr lang="mr-IN" dirty="0" smtClean="0"/>
              <a:t>–</a:t>
            </a:r>
            <a:r>
              <a:rPr lang="en-US" dirty="0" smtClean="0"/>
              <a:t> another group, VT #2)</a:t>
            </a:r>
          </a:p>
          <a:p>
            <a:pPr lvl="1"/>
            <a:r>
              <a:rPr lang="en-US" dirty="0" smtClean="0"/>
              <a:t>Enrollment</a:t>
            </a:r>
          </a:p>
          <a:p>
            <a:r>
              <a:rPr lang="en-US" dirty="0" smtClean="0"/>
              <a:t>Claims</a:t>
            </a:r>
          </a:p>
          <a:p>
            <a:r>
              <a:rPr lang="en-US" dirty="0" smtClean="0"/>
              <a:t>Pharmacy (MITRE </a:t>
            </a:r>
            <a:r>
              <a:rPr lang="mr-IN" dirty="0" smtClean="0"/>
              <a:t>–</a:t>
            </a:r>
            <a:r>
              <a:rPr lang="en-US" dirty="0" smtClean="0"/>
              <a:t> another group)</a:t>
            </a:r>
          </a:p>
          <a:p>
            <a:r>
              <a:rPr lang="en-US" dirty="0" smtClean="0"/>
              <a:t>Financial Management</a:t>
            </a:r>
          </a:p>
          <a:p>
            <a:r>
              <a:rPr lang="en-US" dirty="0" smtClean="0"/>
              <a:t>Member Management (VT #2)</a:t>
            </a:r>
          </a:p>
          <a:p>
            <a:pPr lvl="1"/>
            <a:r>
              <a:rPr lang="en-US" dirty="0" smtClean="0"/>
              <a:t>Eligibility</a:t>
            </a:r>
          </a:p>
          <a:p>
            <a:pPr lvl="1"/>
            <a:r>
              <a:rPr lang="en-US" dirty="0" smtClean="0"/>
              <a:t>Enrollment</a:t>
            </a:r>
          </a:p>
          <a:p>
            <a:r>
              <a:rPr lang="en-US" dirty="0" smtClean="0"/>
              <a:t>Third Party Liability</a:t>
            </a:r>
          </a:p>
          <a:p>
            <a:r>
              <a:rPr lang="en-US" dirty="0" smtClean="0"/>
              <a:t>Case Management (VT #1, CA #1)</a:t>
            </a:r>
          </a:p>
          <a:p>
            <a:r>
              <a:rPr lang="en-US" dirty="0" smtClean="0"/>
              <a:t>Data Warehouse / Business Intelligence / Analytics</a:t>
            </a:r>
          </a:p>
          <a:p>
            <a:r>
              <a:rPr lang="en-US" dirty="0" smtClean="0"/>
              <a:t>Managed Care Enrollment Broker</a:t>
            </a:r>
          </a:p>
          <a:p>
            <a:r>
              <a:rPr lang="en-US" dirty="0" smtClean="0"/>
              <a:t>Integration Platform (MITRE RA team)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72400" y="1905000"/>
            <a:ext cx="402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CNSI </a:t>
            </a:r>
            <a:r>
              <a:rPr lang="mr-IN" dirty="0" smtClean="0"/>
              <a:t>–</a:t>
            </a:r>
            <a:r>
              <a:rPr lang="en-US" dirty="0" smtClean="0"/>
              <a:t> will provide #2 and #3 by 6/27</a:t>
            </a:r>
          </a:p>
          <a:p>
            <a:r>
              <a:rPr lang="en-US" dirty="0" smtClean="0"/>
              <a:t>Vermont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</a:p>
          <a:p>
            <a:pPr lvl="1"/>
            <a:r>
              <a:rPr lang="en-US" dirty="0" smtClean="0"/>
              <a:t>Radius</a:t>
            </a:r>
          </a:p>
          <a:p>
            <a:pPr lvl="1"/>
            <a:r>
              <a:rPr lang="en-US" dirty="0" smtClean="0"/>
              <a:t>Trellis (structure)</a:t>
            </a:r>
          </a:p>
          <a:p>
            <a:pPr lvl="1"/>
            <a:r>
              <a:rPr lang="en-US" dirty="0" smtClean="0"/>
              <a:t>Wicker (structure)</a:t>
            </a:r>
          </a:p>
          <a:p>
            <a:pPr lvl="1"/>
            <a:r>
              <a:rPr lang="en-US" dirty="0" smtClean="0"/>
              <a:t>Acacia (tree)</a:t>
            </a:r>
          </a:p>
          <a:p>
            <a:pPr lvl="1"/>
            <a:r>
              <a:rPr lang="en-US" dirty="0" smtClean="0"/>
              <a:t>Tupelo (tree)</a:t>
            </a:r>
          </a:p>
          <a:p>
            <a:pPr lvl="1"/>
            <a:r>
              <a:rPr lang="en-US" dirty="0" smtClean="0"/>
              <a:t>Coral (colony)</a:t>
            </a:r>
          </a:p>
          <a:p>
            <a:pPr lvl="1"/>
            <a:r>
              <a:rPr lang="en-US" dirty="0" smtClean="0"/>
              <a:t>AMIE –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dvanced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edicaid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ntegration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nvironment</a:t>
            </a:r>
          </a:p>
          <a:p>
            <a:pPr lvl="1"/>
            <a:r>
              <a:rPr lang="en-US" dirty="0" smtClean="0"/>
              <a:t>Hermes (god of transitions and boundaries)</a:t>
            </a:r>
          </a:p>
          <a:p>
            <a:pPr lvl="1"/>
            <a:r>
              <a:rPr lang="en-US" dirty="0" smtClean="0"/>
              <a:t>MESRA (</a:t>
            </a:r>
            <a:r>
              <a:rPr lang="en-US" dirty="0" smtClean="0">
                <a:solidFill>
                  <a:srgbClr val="FF0000"/>
                </a:solidFill>
              </a:rPr>
              <a:t>MES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eference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rchitecture)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7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a MITA area on GitHub</a:t>
            </a:r>
          </a:p>
          <a:p>
            <a:pPr lvl="1"/>
            <a:r>
              <a:rPr lang="en-US" dirty="0" smtClean="0"/>
              <a:t>Working group artifacts will be placed in repository under that area</a:t>
            </a:r>
          </a:p>
          <a:p>
            <a:r>
              <a:rPr lang="en-US" dirty="0" smtClean="0"/>
              <a:t>Please send me all GitHub user names that will need repository access by end of Tuesday next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format for weekly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shift from topic-driven to mostly status and development-driven</a:t>
            </a:r>
          </a:p>
          <a:p>
            <a:r>
              <a:rPr lang="en-US" dirty="0" smtClean="0"/>
              <a:t>Status format</a:t>
            </a:r>
          </a:p>
          <a:p>
            <a:pPr lvl="1"/>
            <a:r>
              <a:rPr lang="en-US" dirty="0" smtClean="0"/>
              <a:t>What you did last week</a:t>
            </a:r>
          </a:p>
          <a:p>
            <a:pPr lvl="1"/>
            <a:r>
              <a:rPr lang="en-US" dirty="0" smtClean="0"/>
              <a:t>What you plan to do this week</a:t>
            </a:r>
          </a:p>
          <a:p>
            <a:pPr lvl="1"/>
            <a:r>
              <a:rPr lang="en-US" dirty="0" smtClean="0"/>
              <a:t>Blockers</a:t>
            </a:r>
          </a:p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Demonstration / presentation of completed work</a:t>
            </a:r>
          </a:p>
          <a:p>
            <a:pPr lvl="1"/>
            <a:r>
              <a:rPr lang="en-US" dirty="0" smtClean="0"/>
              <a:t>Will look to define coordinated sprints if functional area schedules allow 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group member to provide a schedule for when a development plan can be shared for assigned functional area service definitions </a:t>
            </a:r>
          </a:p>
          <a:p>
            <a:r>
              <a:rPr lang="en-US" dirty="0" smtClean="0"/>
              <a:t>MITRE is working on a service definition “template” to be released to members early next week for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6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64547</TotalTime>
  <Words>351</Words>
  <Application>Microsoft Macintosh PowerPoint</Application>
  <PresentationFormat>Widescreen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Advancing the Medicaid IT Enterprise Project </vt:lpstr>
      <vt:lpstr>Agenda</vt:lpstr>
      <vt:lpstr>Resource Commitments</vt:lpstr>
      <vt:lpstr>Common MES Functional Areas Across States</vt:lpstr>
      <vt:lpstr>Reference Architecture Names</vt:lpstr>
      <vt:lpstr>GitHub</vt:lpstr>
      <vt:lpstr>Ongoing format for weekly meetings</vt:lpstr>
      <vt:lpstr>Next week</vt:lpstr>
    </vt:vector>
  </TitlesOfParts>
  <Company>The MITRE Corporation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2264</cp:revision>
  <cp:lastPrinted>2017-01-20T15:08:41Z</cp:lastPrinted>
  <dcterms:created xsi:type="dcterms:W3CDTF">2012-10-22T21:49:00Z</dcterms:created>
  <dcterms:modified xsi:type="dcterms:W3CDTF">2017-06-30T12:31:28Z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