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5"/>
  </p:sldMasterIdLst>
  <p:notesMasterIdLst>
    <p:notesMasterId r:id="rId16"/>
  </p:notesMasterIdLst>
  <p:handoutMasterIdLst>
    <p:handoutMasterId r:id="rId17"/>
  </p:handoutMasterIdLst>
  <p:sldIdLst>
    <p:sldId id="330" r:id="rId6"/>
    <p:sldId id="335" r:id="rId7"/>
    <p:sldId id="336" r:id="rId8"/>
    <p:sldId id="339" r:id="rId9"/>
    <p:sldId id="331" r:id="rId10"/>
    <p:sldId id="337" r:id="rId11"/>
    <p:sldId id="338" r:id="rId12"/>
    <p:sldId id="332" r:id="rId13"/>
    <p:sldId id="334" r:id="rId14"/>
    <p:sldId id="333" r:id="rId15"/>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L Ziegler" initials="ALZ" lastIdx="17" clrIdx="0"/>
  <p:cmAuthor id="1" name="Fisk, Tim" initials="TF" lastIdx="6" clrIdx="1"/>
  <p:cmAuthor id="2" name="Cordivano, Vincent R." initials="CVR" lastIdx="44" clrIdx="2">
    <p:extLst/>
  </p:cmAuthor>
  <p:cmAuthor id="3" name="Moharir, Gananath D." initials="MGD" lastIdx="18" clrIdx="3">
    <p:extLst/>
  </p:cmAuthor>
  <p:cmAuthor id="4" name="Mickle, Lee" initials="ML" lastIdx="1" clrIdx="4">
    <p:extLst/>
  </p:cmAuthor>
  <p:cmAuthor id="5" name="Line, Colleen M." initials="LCM" lastIdx="2" clrIdx="5">
    <p:extLst/>
  </p:cmAuthor>
  <p:cmAuthor id="6" name="Molla, Gina M" initials="MGM" lastIdx="1" clrIdx="6">
    <p:extLst/>
  </p:cmAuthor>
  <p:cmAuthor id="7" name="Patel, Sejal" initials="PS" lastIdx="1" clrIdx="7">
    <p:extLst/>
  </p:cmAuthor>
  <p:cmAuthor id="8" name="Hill, Dave" initials="HD" lastIdx="1" clrIdx="8">
    <p:extLst/>
  </p:cmAuthor>
  <p:cmAuthor id="9" name="Hill, Dave" initials="HD [2]" lastIdx="1" clrIdx="9">
    <p:extLst/>
  </p:cmAuthor>
  <p:cmAuthor id="10" name="Hill, Dave" initials="HD [3]" lastIdx="1" clrIdx="10">
    <p:extLst/>
  </p:cmAuthor>
  <p:cmAuthor id="11" name="Hill, Dave" initials="HD [4]" lastIdx="1" clrIdx="11">
    <p:extLst/>
  </p:cmAuthor>
  <p:cmAuthor id="12" name="Hill, Dave" initials="HD [5]" lastIdx="1" clrIdx="12">
    <p:extLst/>
  </p:cmAuthor>
  <p:cmAuthor id="13" name="Hill, Dave" initials="HD [6]" lastIdx="1" clrIdx="13">
    <p:extLst/>
  </p:cmAuthor>
  <p:cmAuthor id="14" name="Hill, Dave" initials="HD [7]" lastIdx="1" clrIdx="14">
    <p:extLst/>
  </p:cmAuthor>
  <p:cmAuthor id="15" name="Hill, Dave" initials="HD [8]" lastIdx="1" clrIdx="15">
    <p:extLst/>
  </p:cmAuthor>
  <p:cmAuthor id="16" name="Hill, Dave" initials="HD [9]" lastIdx="1" clrIdx="16">
    <p:extLst/>
  </p:cmAuthor>
  <p:cmAuthor id="17" name="Hill, Dave" initials="HD [10]" lastIdx="1" clrIdx="17">
    <p:extLst/>
  </p:cmAuthor>
  <p:cmAuthor id="18" name="Hill, Dave" initials="HD [11]" lastIdx="1" clrIdx="18">
    <p:extLst/>
  </p:cmAuthor>
  <p:cmAuthor id="19" name="Hill, Dave" initials="HD [12]" lastIdx="0" clrIdx="19">
    <p:extLst/>
  </p:cmAuthor>
  <p:cmAuthor id="20" name="Hill, Dave" initials="HD [13]" lastIdx="0" clrIdx="20">
    <p:extLst/>
  </p:cmAuthor>
  <p:cmAuthor id="21" name="Hill, Dave" initials="HD [14]" lastIdx="1" clrIdx="21">
    <p:extLst/>
  </p:cmAuthor>
  <p:cmAuthor id="22" name="Hill, Dave" initials="HD [15]" lastIdx="1" clrIdx="22">
    <p:extLst/>
  </p:cmAuthor>
  <p:cmAuthor id="23" name="Hill, Dave" initials="HD [16]" lastIdx="1" clrIdx="2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900"/>
    <a:srgbClr val="898989"/>
    <a:srgbClr val="005F9E"/>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22" autoAdjust="0"/>
    <p:restoredTop sz="87320" autoAdjust="0"/>
  </p:normalViewPr>
  <p:slideViewPr>
    <p:cSldViewPr>
      <p:cViewPr varScale="1">
        <p:scale>
          <a:sx n="109" d="100"/>
          <a:sy n="109" d="100"/>
        </p:scale>
        <p:origin x="1240" y="19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1392"/>
    </p:cViewPr>
  </p:sorterViewPr>
  <p:notesViewPr>
    <p:cSldViewPr showGuides="1">
      <p:cViewPr varScale="1">
        <p:scale>
          <a:sx n="76" d="100"/>
          <a:sy n="76" d="100"/>
        </p:scale>
        <p:origin x="2885" y="67"/>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44720" cy="465614"/>
          </a:xfrm>
          <a:prstGeom prst="rect">
            <a:avLst/>
          </a:prstGeom>
        </p:spPr>
        <p:txBody>
          <a:bodyPr vert="horz" lIns="93379" tIns="46689" rIns="93379" bIns="46689" rtlCol="0"/>
          <a:lstStyle>
            <a:lvl1pPr algn="l">
              <a:defRPr sz="1200"/>
            </a:lvl1pPr>
          </a:lstStyle>
          <a:p>
            <a:endParaRPr lang="en-US" dirty="0"/>
          </a:p>
        </p:txBody>
      </p:sp>
      <p:sp>
        <p:nvSpPr>
          <p:cNvPr id="3" name="Date Placeholder 2"/>
          <p:cNvSpPr>
            <a:spLocks noGrp="1"/>
          </p:cNvSpPr>
          <p:nvPr>
            <p:ph type="dt" sz="quarter" idx="1"/>
          </p:nvPr>
        </p:nvSpPr>
        <p:spPr>
          <a:xfrm>
            <a:off x="3979933" y="3"/>
            <a:ext cx="3044720" cy="465614"/>
          </a:xfrm>
          <a:prstGeom prst="rect">
            <a:avLst/>
          </a:prstGeom>
        </p:spPr>
        <p:txBody>
          <a:bodyPr vert="horz" lIns="93379" tIns="46689" rIns="93379" bIns="46689" rtlCol="0"/>
          <a:lstStyle>
            <a:lvl1pPr algn="r">
              <a:defRPr sz="1200"/>
            </a:lvl1pPr>
          </a:lstStyle>
          <a:p>
            <a:fld id="{45DC58A4-1F39-4E10-B40C-ECB2E4998083}" type="datetimeFigureOut">
              <a:rPr lang="en-US" smtClean="0"/>
              <a:t>7/14/17</a:t>
            </a:fld>
            <a:endParaRPr lang="en-US" dirty="0"/>
          </a:p>
        </p:txBody>
      </p:sp>
      <p:sp>
        <p:nvSpPr>
          <p:cNvPr id="4" name="Footer Placeholder 3"/>
          <p:cNvSpPr>
            <a:spLocks noGrp="1"/>
          </p:cNvSpPr>
          <p:nvPr>
            <p:ph type="ftr" sz="quarter" idx="2"/>
          </p:nvPr>
        </p:nvSpPr>
        <p:spPr>
          <a:xfrm>
            <a:off x="2" y="8845048"/>
            <a:ext cx="3044720" cy="465614"/>
          </a:xfrm>
          <a:prstGeom prst="rect">
            <a:avLst/>
          </a:prstGeom>
        </p:spPr>
        <p:txBody>
          <a:bodyPr vert="horz" lIns="93379" tIns="46689" rIns="93379" bIns="466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933" y="8845048"/>
            <a:ext cx="3044720" cy="465614"/>
          </a:xfrm>
          <a:prstGeom prst="rect">
            <a:avLst/>
          </a:prstGeom>
        </p:spPr>
        <p:txBody>
          <a:bodyPr vert="horz" lIns="93379" tIns="46689" rIns="93379" bIns="46689" rtlCol="0" anchor="b"/>
          <a:lstStyle>
            <a:lvl1pPr algn="r">
              <a:defRPr sz="1200"/>
            </a:lvl1pPr>
          </a:lstStyle>
          <a:p>
            <a:fld id="{A5BFFE62-8B6F-4B6C-87A1-15BE8E6B70A8}" type="slidenum">
              <a:rPr lang="en-US" smtClean="0"/>
              <a:t>‹#›</a:t>
            </a:fld>
            <a:endParaRPr lang="en-US" dirty="0"/>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44720" cy="465614"/>
          </a:xfrm>
          <a:prstGeom prst="rect">
            <a:avLst/>
          </a:prstGeom>
        </p:spPr>
        <p:txBody>
          <a:bodyPr vert="horz" lIns="93379" tIns="46689" rIns="93379" bIns="46689" rtlCol="0"/>
          <a:lstStyle>
            <a:lvl1pPr algn="l">
              <a:defRPr sz="1200"/>
            </a:lvl1pPr>
          </a:lstStyle>
          <a:p>
            <a:endParaRPr lang="en-US" dirty="0"/>
          </a:p>
        </p:txBody>
      </p:sp>
      <p:sp>
        <p:nvSpPr>
          <p:cNvPr id="3" name="Date Placeholder 2"/>
          <p:cNvSpPr>
            <a:spLocks noGrp="1"/>
          </p:cNvSpPr>
          <p:nvPr>
            <p:ph type="dt" idx="1"/>
          </p:nvPr>
        </p:nvSpPr>
        <p:spPr>
          <a:xfrm>
            <a:off x="3979933" y="3"/>
            <a:ext cx="3044720" cy="465614"/>
          </a:xfrm>
          <a:prstGeom prst="rect">
            <a:avLst/>
          </a:prstGeom>
        </p:spPr>
        <p:txBody>
          <a:bodyPr vert="horz" lIns="93379" tIns="46689" rIns="93379" bIns="46689" rtlCol="0"/>
          <a:lstStyle>
            <a:lvl1pPr algn="r">
              <a:defRPr sz="1200"/>
            </a:lvl1pPr>
          </a:lstStyle>
          <a:p>
            <a:fld id="{24BF3212-CA4A-4372-B18F-FDBCACCE5573}" type="datetimeFigureOut">
              <a:rPr lang="en-US" smtClean="0"/>
              <a:t>7/14/17</a:t>
            </a:fld>
            <a:endParaRPr lang="en-US" dirty="0"/>
          </a:p>
        </p:txBody>
      </p:sp>
      <p:sp>
        <p:nvSpPr>
          <p:cNvPr id="4" name="Slide Image Placeholder 3"/>
          <p:cNvSpPr>
            <a:spLocks noGrp="1" noRot="1" noChangeAspect="1"/>
          </p:cNvSpPr>
          <p:nvPr>
            <p:ph type="sldImg" idx="2"/>
          </p:nvPr>
        </p:nvSpPr>
        <p:spPr>
          <a:xfrm>
            <a:off x="409575" y="696913"/>
            <a:ext cx="6207125" cy="3492500"/>
          </a:xfrm>
          <a:prstGeom prst="rect">
            <a:avLst/>
          </a:prstGeom>
          <a:noFill/>
          <a:ln w="12700">
            <a:solidFill>
              <a:prstClr val="black"/>
            </a:solidFill>
          </a:ln>
        </p:spPr>
        <p:txBody>
          <a:bodyPr vert="horz" lIns="93379" tIns="46689" rIns="93379" bIns="46689" rtlCol="0" anchor="ctr"/>
          <a:lstStyle/>
          <a:p>
            <a:endParaRPr lang="en-US" dirty="0"/>
          </a:p>
        </p:txBody>
      </p:sp>
      <p:sp>
        <p:nvSpPr>
          <p:cNvPr id="5" name="Notes Placeholder 4"/>
          <p:cNvSpPr>
            <a:spLocks noGrp="1"/>
          </p:cNvSpPr>
          <p:nvPr>
            <p:ph type="body" sz="quarter" idx="3"/>
          </p:nvPr>
        </p:nvSpPr>
        <p:spPr>
          <a:xfrm>
            <a:off x="702628" y="4423334"/>
            <a:ext cx="5621020" cy="4190524"/>
          </a:xfrm>
          <a:prstGeom prst="rect">
            <a:avLst/>
          </a:prstGeom>
        </p:spPr>
        <p:txBody>
          <a:bodyPr vert="horz" lIns="93379" tIns="46689" rIns="93379" bIns="466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5048"/>
            <a:ext cx="3044720" cy="465614"/>
          </a:xfrm>
          <a:prstGeom prst="rect">
            <a:avLst/>
          </a:prstGeom>
        </p:spPr>
        <p:txBody>
          <a:bodyPr vert="horz" lIns="93379" tIns="46689" rIns="93379" bIns="466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3" y="8845048"/>
            <a:ext cx="3044720" cy="465614"/>
          </a:xfrm>
          <a:prstGeom prst="rect">
            <a:avLst/>
          </a:prstGeom>
        </p:spPr>
        <p:txBody>
          <a:bodyPr vert="horz" lIns="93379" tIns="46689" rIns="93379" bIns="46689" rtlCol="0" anchor="b"/>
          <a:lstStyle>
            <a:lvl1pPr algn="r">
              <a:defRPr sz="1200"/>
            </a:lvl1pPr>
          </a:lstStyle>
          <a:p>
            <a:fld id="{6FCCDFB8-CE1E-4CEA-A9A7-0392F69410F3}" type="slidenum">
              <a:rPr lang="en-US" smtClean="0"/>
              <a:t>‹#›</a:t>
            </a:fld>
            <a:endParaRPr lang="en-US" dirty="0"/>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1"/>
            <a:ext cx="94488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1676400" y="6094560"/>
            <a:ext cx="1524000" cy="553752"/>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0800" y="6033850"/>
            <a:ext cx="1295400" cy="468549"/>
          </a:xfrm>
          <a:prstGeom prst="rect">
            <a:avLst/>
          </a:prstGeom>
        </p:spPr>
      </p:pic>
    </p:spTree>
    <p:extLst>
      <p:ext uri="{BB962C8B-B14F-4D97-AF65-F5344CB8AC3E}">
        <p14:creationId xmlns:p14="http://schemas.microsoft.com/office/powerpoint/2010/main" val="297295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1117600" y="3276600"/>
            <a:ext cx="10373360"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
        <p:nvSpPr>
          <p:cNvPr id="18" name="Rectangle 17"/>
          <p:cNvSpPr/>
          <p:nvPr userDrawn="1"/>
        </p:nvSpPr>
        <p:spPr bwMode="auto">
          <a:xfrm>
            <a:off x="0" y="3352800"/>
            <a:ext cx="543099"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1098200" y="3463137"/>
            <a:ext cx="6136217"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1016000" y="1041287"/>
            <a:ext cx="9662160" cy="1981200"/>
          </a:xfrm>
        </p:spPr>
        <p:txBody>
          <a:bodyPr anchor="b" anchorCtr="0">
            <a:no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1" name="TextBox 10"/>
          <p:cNvSpPr txBox="1"/>
          <p:nvPr userDrawn="1"/>
        </p:nvSpPr>
        <p:spPr>
          <a:xfrm>
            <a:off x="6908800" y="6504802"/>
            <a:ext cx="4978400" cy="246221"/>
          </a:xfrm>
          <a:prstGeom prst="rect">
            <a:avLst/>
          </a:prstGeom>
          <a:noFill/>
        </p:spPr>
        <p:txBody>
          <a:bodyPr wrap="square" rtlCol="0">
            <a:spAutoFit/>
          </a:bodyPr>
          <a:lstStyle/>
          <a:p>
            <a:pPr algn="r">
              <a:spcAft>
                <a:spcPts val="600"/>
              </a:spcAft>
            </a:pPr>
            <a:r>
              <a:rPr lang="en-US" sz="1000" b="1" i="0" u="none" strike="noStrike" kern="1200" baseline="0" dirty="0">
                <a:solidFill>
                  <a:schemeClr val="tx2"/>
                </a:solidFill>
                <a:latin typeface="Arial"/>
                <a:ea typeface="+mn-ea"/>
                <a:cs typeface="Arial"/>
              </a:rPr>
              <a:t>CMS Alliance to Modernize Healthcare</a:t>
            </a:r>
            <a:endParaRPr lang="en-US" sz="1000" b="1" i="0" dirty="0">
              <a:solidFill>
                <a:schemeClr val="tx2"/>
              </a:solidFill>
              <a:latin typeface="Arial"/>
              <a:ea typeface="Verdana" pitchFamily="34" charset="0"/>
              <a:cs typeface="Arial"/>
            </a:endParaRPr>
          </a:p>
        </p:txBody>
      </p:sp>
      <p:pic>
        <p:nvPicPr>
          <p:cNvPr id="15" name="Picture 14" descr="ppt_cover_art1_sm.ai"/>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5638800"/>
            <a:ext cx="5689600" cy="881888"/>
          </a:xfrm>
          <a:prstGeom prst="rect">
            <a:avLst/>
          </a:prstGeom>
        </p:spPr>
      </p:pic>
      <p:sp>
        <p:nvSpPr>
          <p:cNvPr id="16" name="Slide Number Placeholder 5"/>
          <p:cNvSpPr>
            <a:spLocks noGrp="1"/>
          </p:cNvSpPr>
          <p:nvPr>
            <p:ph type="sldNum" sz="quarter" idx="4"/>
          </p:nvPr>
        </p:nvSpPr>
        <p:spPr>
          <a:xfrm>
            <a:off x="11198440" y="93030"/>
            <a:ext cx="661021" cy="180918"/>
          </a:xfrm>
          <a:prstGeom prst="rect">
            <a:avLst/>
          </a:prstGeom>
        </p:spPr>
        <p:txBody>
          <a:bodyPr vert="horz" lIns="91440" tIns="45720" rIns="91440" bIns="45720" rtlCol="0" anchor="b"/>
          <a:lstStyle>
            <a:lvl1pPr algn="ctr">
              <a:defRPr lang="en-US" smtClean="0"/>
            </a:lvl1pPr>
          </a:lstStyle>
          <a:p>
            <a:fld id="{295008BC-DA31-4D19-837B-EFA4386B05F5}" type="slidenum">
              <a:rPr lang="en-US" smtClean="0"/>
              <a:pPr/>
              <a:t>‹#›</a:t>
            </a:fld>
            <a:endParaRPr lang="en-US" dirty="0"/>
          </a:p>
        </p:txBody>
      </p:sp>
      <p:cxnSp>
        <p:nvCxnSpPr>
          <p:cNvPr id="19" name="Straight Connector 18"/>
          <p:cNvCxnSpPr/>
          <p:nvPr userDrawn="1"/>
        </p:nvCxnSpPr>
        <p:spPr>
          <a:xfrm>
            <a:off x="11785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7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bwMode="auto">
          <a:xfrm>
            <a:off x="0" y="0"/>
            <a:ext cx="543099" cy="3124200"/>
          </a:xfrm>
          <a:prstGeom prst="rect">
            <a:avLst/>
          </a:prstGeom>
          <a:solidFill>
            <a:srgbClr val="C1CD23"/>
          </a:solidFill>
          <a:ln w="12700" cap="flat" cmpd="sng" algn="ctr">
            <a:solidFill>
              <a:srgbClr val="C1CD2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99563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solidFill>
            <a:schemeClr val="bg1"/>
          </a:solidFill>
        </p:spPr>
        <p:txBody>
          <a:bodyPr/>
          <a:lstStyle>
            <a:lvl1pPr marL="342900" indent="-230188">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144000" y="6492876"/>
            <a:ext cx="2438400" cy="365125"/>
          </a:xfrm>
        </p:spPr>
        <p:txBody>
          <a:bodyPr/>
          <a:lstStyle>
            <a:lvl1pPr>
              <a:defRPr sz="1000">
                <a:latin typeface="Trebuchet MS" panose="020B0603020202020204" pitchFamily="34" charset="0"/>
              </a:defRPr>
            </a:lvl1pPr>
          </a:lstStyle>
          <a:p>
            <a:fld id="{295008BC-DA31-4D19-837B-EFA4386B05F5}" type="slidenum">
              <a:rPr lang="en-US" smtClean="0"/>
              <a:pPr/>
              <a:t>‹#›</a:t>
            </a:fld>
            <a:endParaRPr lang="en-US"/>
          </a:p>
        </p:txBody>
      </p:sp>
    </p:spTree>
    <p:extLst>
      <p:ext uri="{BB962C8B-B14F-4D97-AF65-F5344CB8AC3E}">
        <p14:creationId xmlns:p14="http://schemas.microsoft.com/office/powerpoint/2010/main" val="1430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39999" y="2971801"/>
            <a:ext cx="8786285" cy="2797175"/>
          </a:xfrm>
        </p:spPr>
        <p:txBody>
          <a:bodyPr anchor="t"/>
          <a:lstStyle>
            <a:lvl1pPr algn="l">
              <a:defRPr sz="4000" b="1" cap="none"/>
            </a:lvl1pPr>
          </a:lstStyle>
          <a:p>
            <a:r>
              <a:rPr lang="en-US"/>
              <a:t>Click to Edit Master Title Style</a:t>
            </a:r>
          </a:p>
        </p:txBody>
      </p:sp>
      <p:sp>
        <p:nvSpPr>
          <p:cNvPr id="3" name="Text Placeholder 2"/>
          <p:cNvSpPr>
            <a:spLocks noGrp="1"/>
          </p:cNvSpPr>
          <p:nvPr>
            <p:ph type="body" idx="1" hasCustomPrompt="1"/>
          </p:nvPr>
        </p:nvSpPr>
        <p:spPr>
          <a:xfrm>
            <a:off x="2539999" y="1676402"/>
            <a:ext cx="8786284" cy="12953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263113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68093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406198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193" y="1600201"/>
            <a:ext cx="4702177"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95008BC-DA31-4D19-837B-EFA4386B05F5}" type="slidenum">
              <a:rPr lang="en-US" smtClean="0"/>
              <a:t>‹#›</a:t>
            </a:fld>
            <a:endParaRPr lang="en-US"/>
          </a:p>
        </p:txBody>
      </p:sp>
      <p:sp>
        <p:nvSpPr>
          <p:cNvPr id="9" name="Content Placeholder 2"/>
          <p:cNvSpPr>
            <a:spLocks noGrp="1"/>
          </p:cNvSpPr>
          <p:nvPr>
            <p:ph sz="half" idx="13"/>
          </p:nvPr>
        </p:nvSpPr>
        <p:spPr>
          <a:xfrm>
            <a:off x="6766816" y="1600200"/>
            <a:ext cx="4702177"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36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5008BC-DA31-4D19-837B-EFA4386B05F5}" type="slidenum">
              <a:rPr lang="en-US" smtClean="0"/>
              <a:t>‹#›</a:t>
            </a:fld>
            <a:endParaRPr lang="en-US"/>
          </a:p>
        </p:txBody>
      </p:sp>
      <p:sp>
        <p:nvSpPr>
          <p:cNvPr id="5" name="Rectangle 4"/>
          <p:cNvSpPr/>
          <p:nvPr userDrawn="1"/>
        </p:nvSpPr>
        <p:spPr>
          <a:xfrm>
            <a:off x="0" y="0"/>
            <a:ext cx="304800" cy="6858000"/>
          </a:xfrm>
          <a:prstGeom prst="rect">
            <a:avLst/>
          </a:prstGeom>
          <a:solidFill>
            <a:srgbClr val="BED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p:cNvSpPr>
            <a:spLocks noGrp="1"/>
          </p:cNvSpPr>
          <p:nvPr>
            <p:ph type="title"/>
          </p:nvPr>
        </p:nvSpPr>
        <p:spPr>
          <a:xfrm>
            <a:off x="508000" y="428769"/>
            <a:ext cx="11324856" cy="662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Box 8"/>
          <p:cNvSpPr txBox="1"/>
          <p:nvPr userDrawn="1"/>
        </p:nvSpPr>
        <p:spPr>
          <a:xfrm>
            <a:off x="4978618" y="6567715"/>
            <a:ext cx="3023949" cy="215444"/>
          </a:xfrm>
          <a:prstGeom prst="rect">
            <a:avLst/>
          </a:prstGeom>
          <a:noFill/>
        </p:spPr>
        <p:txBody>
          <a:bodyPr wrap="square" rtlCol="0">
            <a:spAutoFit/>
          </a:bodyPr>
          <a:lstStyle/>
          <a:p>
            <a:r>
              <a:rPr lang="en-US" sz="800" dirty="0"/>
              <a:t>Internal</a:t>
            </a:r>
            <a:r>
              <a:rPr lang="en-US" sz="800" baseline="0" dirty="0"/>
              <a:t> Distribution—Not for Public Release</a:t>
            </a:r>
            <a:endParaRPr lang="en-US" sz="800" dirty="0"/>
          </a:p>
        </p:txBody>
      </p:sp>
    </p:spTree>
    <p:extLst>
      <p:ext uri="{BB962C8B-B14F-4D97-AF65-F5344CB8AC3E}">
        <p14:creationId xmlns:p14="http://schemas.microsoft.com/office/powerpoint/2010/main" val="99104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cxnSp>
        <p:nvCxnSpPr>
          <p:cNvPr id="15" name="Straight Connector 14"/>
          <p:cNvCxnSpPr/>
          <p:nvPr userDrawn="1"/>
        </p:nvCxnSpPr>
        <p:spPr bwMode="auto">
          <a:xfrm>
            <a:off x="1098200" y="2448468"/>
            <a:ext cx="10593057"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
        <p:nvSpPr>
          <p:cNvPr id="14" name="Rectangle 13"/>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pic>
        <p:nvPicPr>
          <p:cNvPr id="4" name="Picture 3" descr="cms_logo.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7200" y="6019800"/>
            <a:ext cx="2438400" cy="6604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6477000"/>
            <a:ext cx="1724837" cy="381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
        <p:nvSpPr>
          <p:cNvPr id="6" name="Slide Number Placeholder 5"/>
          <p:cNvSpPr>
            <a:spLocks noGrp="1"/>
          </p:cNvSpPr>
          <p:nvPr>
            <p:ph type="sldNum" sz="quarter" idx="4"/>
          </p:nvPr>
        </p:nvSpPr>
        <p:spPr>
          <a:xfrm>
            <a:off x="11198440" y="93030"/>
            <a:ext cx="661021" cy="180918"/>
          </a:xfrm>
          <a:prstGeom prst="rect">
            <a:avLst/>
          </a:prstGeom>
        </p:spPr>
        <p:txBody>
          <a:bodyPr vert="horz" lIns="91440" tIns="45720" rIns="91440" bIns="45720" rtlCol="0" anchor="b"/>
          <a:lstStyle>
            <a:lvl1pPr algn="ctr">
              <a:defRPr lang="en-US" smtClean="0"/>
            </a:lvl1pPr>
          </a:lstStyle>
          <a:p>
            <a:fld id="{295008BC-DA31-4D19-837B-EFA4386B05F5}" type="slidenum">
              <a:rPr lang="en-US" smtClean="0"/>
              <a:pPr/>
              <a:t>‹#›</a:t>
            </a:fld>
            <a:endParaRPr lang="en-US" dirty="0"/>
          </a:p>
        </p:txBody>
      </p:sp>
      <p:cxnSp>
        <p:nvCxnSpPr>
          <p:cNvPr id="3" name="Straight Connector 2"/>
          <p:cNvCxnSpPr>
            <a:stCxn id="6" idx="3"/>
            <a:endCxn id="6" idx="3"/>
          </p:cNvCxnSpPr>
          <p:nvPr userDrawn="1"/>
        </p:nvCxnSpPr>
        <p:spPr>
          <a:xfrm>
            <a:off x="11859461"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11785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277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192" y="726480"/>
            <a:ext cx="9956800" cy="7124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12192" y="1559470"/>
            <a:ext cx="9956800" cy="4566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68992" y="6492876"/>
            <a:ext cx="723008" cy="365125"/>
          </a:xfrm>
          <a:prstGeom prst="rect">
            <a:avLst/>
          </a:prstGeom>
        </p:spPr>
        <p:txBody>
          <a:bodyPr vert="horz" lIns="91440" tIns="45720" rIns="91440" bIns="45720" rtlCol="0" anchor="ctr"/>
          <a:lstStyle>
            <a:lvl1pPr algn="r">
              <a:defRPr sz="1000">
                <a:solidFill>
                  <a:schemeClr val="tx1">
                    <a:tint val="75000"/>
                  </a:schemeClr>
                </a:solidFill>
                <a:latin typeface="Trebuchet MS" panose="020B0603020202020204" pitchFamily="34" charset="0"/>
              </a:defRPr>
            </a:lvl1pPr>
          </a:lstStyle>
          <a:p>
            <a:fld id="{295008BC-DA31-4D19-837B-EFA4386B05F5}" type="slidenum">
              <a:rPr lang="en-US" smtClean="0"/>
              <a:pPr/>
              <a:t>‹#›</a:t>
            </a:fld>
            <a:endParaRPr lang="en-US"/>
          </a:p>
        </p:txBody>
      </p:sp>
      <p:sp>
        <p:nvSpPr>
          <p:cNvPr id="7" name="Rectangle 6"/>
          <p:cNvSpPr/>
          <p:nvPr userDrawn="1"/>
        </p:nvSpPr>
        <p:spPr>
          <a:xfrm>
            <a:off x="0" y="0"/>
            <a:ext cx="1320800" cy="6858000"/>
          </a:xfrm>
          <a:prstGeom prst="rect">
            <a:avLst/>
          </a:prstGeom>
          <a:solidFill>
            <a:srgbClr val="BED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rotWithShape="1">
          <a:blip r:embed="rId12">
            <a:extLst>
              <a:ext uri="{28A0092B-C50C-407E-A947-70E740481C1C}">
                <a14:useLocalDpi xmlns:a14="http://schemas.microsoft.com/office/drawing/2010/main" val="0"/>
              </a:ext>
            </a:extLst>
          </a:blip>
          <a:srcRect l="7692" r="23077"/>
          <a:stretch/>
        </p:blipFill>
        <p:spPr>
          <a:xfrm>
            <a:off x="-508000" y="56828"/>
            <a:ext cx="1828800" cy="705173"/>
          </a:xfrm>
          <a:prstGeom prst="rect">
            <a:avLst/>
          </a:prstGeom>
        </p:spPr>
      </p:pic>
      <p:sp>
        <p:nvSpPr>
          <p:cNvPr id="5" name="TextBox 4"/>
          <p:cNvSpPr txBox="1"/>
          <p:nvPr userDrawn="1"/>
        </p:nvSpPr>
        <p:spPr>
          <a:xfrm>
            <a:off x="4284956" y="6567715"/>
            <a:ext cx="3717611" cy="215444"/>
          </a:xfrm>
          <a:prstGeom prst="rect">
            <a:avLst/>
          </a:prstGeom>
          <a:noFill/>
        </p:spPr>
        <p:txBody>
          <a:bodyPr wrap="square" rtlCol="0">
            <a:spAutoFit/>
          </a:bodyPr>
          <a:lstStyle/>
          <a:p>
            <a:pPr algn="ctr"/>
            <a:r>
              <a:rPr lang="en-US" sz="800"/>
              <a:t>Internal</a:t>
            </a:r>
            <a:r>
              <a:rPr lang="en-US" sz="800" baseline="0"/>
              <a:t> Distribution Only—Not </a:t>
            </a:r>
            <a:r>
              <a:rPr lang="en-US" sz="800" baseline="0" dirty="0"/>
              <a:t>for Public Release</a:t>
            </a:r>
            <a:endParaRPr lang="en-US" sz="800" dirty="0"/>
          </a:p>
        </p:txBody>
      </p:sp>
    </p:spTree>
    <p:extLst>
      <p:ext uri="{BB962C8B-B14F-4D97-AF65-F5344CB8AC3E}">
        <p14:creationId xmlns:p14="http://schemas.microsoft.com/office/powerpoint/2010/main" val="18204686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49" r:id="rId8"/>
    <p:sldLayoutId id="2147483650" r:id="rId9"/>
    <p:sldLayoutId id="2147483658" r:id="rId10"/>
  </p:sldLayoutIdLst>
  <p:hf hdr="0" ftr="0" dt="0"/>
  <p:txStyles>
    <p:titleStyle>
      <a:lvl1pPr algn="l" defTabSz="914400" rtl="0" eaLnBrk="1" latinLnBrk="0" hangingPunct="1">
        <a:spcBef>
          <a:spcPct val="0"/>
        </a:spcBef>
        <a:buNone/>
        <a:defRPr sz="2800" kern="1200">
          <a:solidFill>
            <a:schemeClr val="tx2"/>
          </a:solidFill>
          <a:latin typeface="Trebuchet MS" panose="020B0603020202020204" pitchFamily="34" charset="0"/>
          <a:ea typeface="+mj-ea"/>
          <a:cs typeface="+mj-cs"/>
        </a:defRPr>
      </a:lvl1pPr>
    </p:titleStyle>
    <p:bodyStyle>
      <a:lvl1pPr marL="342900" indent="-230188" algn="l" defTabSz="914400" rtl="0" eaLnBrk="1" latinLnBrk="0" hangingPunct="1">
        <a:lnSpc>
          <a:spcPct val="120000"/>
        </a:lnSpc>
        <a:spcBef>
          <a:spcPts val="0"/>
        </a:spcBef>
        <a:spcAft>
          <a:spcPts val="600"/>
        </a:spcAft>
        <a:buFont typeface="Wingdings" panose="05000000000000000000" pitchFamily="2" charset="2"/>
        <a:buChar char="§"/>
        <a:defRPr lang="en-US" sz="1800" kern="1200" smtClean="0">
          <a:solidFill>
            <a:schemeClr val="tx1"/>
          </a:solidFill>
          <a:latin typeface="Trebuchet MS" panose="020B0603020202020204" pitchFamily="34" charset="0"/>
          <a:ea typeface="+mn-ea"/>
          <a:cs typeface="+mn-cs"/>
        </a:defRPr>
      </a:lvl1pPr>
      <a:lvl2pPr marL="742950" indent="-285750" algn="l" defTabSz="914400" rtl="0" eaLnBrk="1" latinLnBrk="0" hangingPunct="1">
        <a:lnSpc>
          <a:spcPct val="120000"/>
        </a:lnSpc>
        <a:spcBef>
          <a:spcPts val="0"/>
        </a:spcBef>
        <a:spcAft>
          <a:spcPts val="600"/>
        </a:spcAft>
        <a:buFont typeface="Arial" pitchFamily="34" charset="0"/>
        <a:buChar char="–"/>
        <a:defRPr lang="en-US" sz="1800" kern="1200" smtClean="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120000"/>
        </a:lnSpc>
        <a:spcBef>
          <a:spcPts val="0"/>
        </a:spcBef>
        <a:spcAft>
          <a:spcPts val="600"/>
        </a:spcAft>
        <a:buFont typeface="Wingdings" panose="05000000000000000000" pitchFamily="2" charset="2"/>
        <a:buChar char="§"/>
        <a:defRPr lang="en-US" sz="1800" kern="1200" smtClean="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120000"/>
        </a:lnSpc>
        <a:spcBef>
          <a:spcPts val="0"/>
        </a:spcBef>
        <a:spcAft>
          <a:spcPts val="600"/>
        </a:spcAft>
        <a:buFont typeface="Arial" pitchFamily="34" charset="0"/>
        <a:buChar char="–"/>
        <a:defRPr lang="en-US" sz="1800" kern="1200" smtClean="0">
          <a:solidFill>
            <a:schemeClr val="tx1"/>
          </a:solidFill>
          <a:latin typeface="Trebuchet MS" panose="020B0603020202020204" pitchFamily="34" charset="0"/>
          <a:ea typeface="+mn-ea"/>
          <a:cs typeface="+mn-cs"/>
        </a:defRPr>
      </a:lvl4pPr>
      <a:lvl5pPr marL="2114550" indent="-285750" algn="l" defTabSz="914400" rtl="0" eaLnBrk="1" latinLnBrk="0" hangingPunct="1">
        <a:lnSpc>
          <a:spcPct val="120000"/>
        </a:lnSpc>
        <a:spcBef>
          <a:spcPts val="0"/>
        </a:spcBef>
        <a:spcAft>
          <a:spcPts val="600"/>
        </a:spcAft>
        <a:buFont typeface="Wingdings" panose="05000000000000000000" pitchFamily="2" charset="2"/>
        <a:buChar char="§"/>
        <a:defRPr lang="en-US"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TA-Governance-Board/Reference-Architecture" TargetMode="External"/><Relationship Id="rId3" Type="http://schemas.openxmlformats.org/officeDocument/2006/relationships/hyperlink" Target="mailto:dwhill@mitr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a:xfrm>
            <a:off x="1512192" y="1524000"/>
            <a:ext cx="9956800" cy="4566694"/>
          </a:xfrm>
        </p:spPr>
        <p:txBody>
          <a:bodyPr/>
          <a:lstStyle/>
          <a:p>
            <a:r>
              <a:rPr lang="en-US" dirty="0" smtClean="0"/>
              <a:t>Status roundtable</a:t>
            </a:r>
          </a:p>
          <a:p>
            <a:pPr lvl="1"/>
            <a:r>
              <a:rPr lang="en-US" dirty="0" smtClean="0"/>
              <a:t>What you did last week</a:t>
            </a:r>
          </a:p>
          <a:p>
            <a:pPr lvl="1"/>
            <a:r>
              <a:rPr lang="en-US" dirty="0" smtClean="0"/>
              <a:t>What you will do this week</a:t>
            </a:r>
          </a:p>
          <a:p>
            <a:pPr lvl="1"/>
            <a:r>
              <a:rPr lang="en-US" dirty="0" smtClean="0"/>
              <a:t>Any blockers?</a:t>
            </a:r>
          </a:p>
          <a:p>
            <a:r>
              <a:rPr lang="en-US" dirty="0" smtClean="0"/>
              <a:t>Service </a:t>
            </a:r>
            <a:r>
              <a:rPr lang="en-US" dirty="0" smtClean="0"/>
              <a:t>Definition </a:t>
            </a:r>
            <a:r>
              <a:rPr lang="en-US" dirty="0" smtClean="0"/>
              <a:t>Template</a:t>
            </a:r>
          </a:p>
          <a:p>
            <a:r>
              <a:rPr lang="en-US" dirty="0" smtClean="0"/>
              <a:t>Schedules to share?</a:t>
            </a:r>
          </a:p>
          <a:p>
            <a:r>
              <a:rPr lang="en-US" dirty="0" smtClean="0"/>
              <a:t>Functional Areas</a:t>
            </a:r>
          </a:p>
          <a:p>
            <a:r>
              <a:rPr lang="en-US" dirty="0" smtClean="0"/>
              <a:t>HIMSS 2018</a:t>
            </a:r>
            <a:endParaRPr lang="en-US" dirty="0" smtClean="0"/>
          </a:p>
          <a:p>
            <a:r>
              <a:rPr lang="en-US" dirty="0" smtClean="0"/>
              <a:t>GitHub Update</a:t>
            </a:r>
            <a:endParaRPr lang="en-US" dirty="0" smtClean="0"/>
          </a:p>
          <a:p>
            <a:r>
              <a:rPr lang="en-US" dirty="0" smtClean="0"/>
              <a:t>Project tracking</a:t>
            </a:r>
          </a:p>
          <a:p>
            <a:r>
              <a:rPr lang="en-US" dirty="0" smtClean="0"/>
              <a:t>Next week</a:t>
            </a:r>
          </a:p>
        </p:txBody>
      </p:sp>
      <p:sp>
        <p:nvSpPr>
          <p:cNvPr id="4" name="Slide Number Placeholder 3"/>
          <p:cNvSpPr>
            <a:spLocks noGrp="1"/>
          </p:cNvSpPr>
          <p:nvPr>
            <p:ph type="sldNum" sz="quarter" idx="12"/>
          </p:nvPr>
        </p:nvSpPr>
        <p:spPr/>
        <p:txBody>
          <a:bodyPr/>
          <a:lstStyle/>
          <a:p>
            <a:fld id="{295008BC-DA31-4D19-837B-EFA4386B05F5}" type="slidenum">
              <a:rPr lang="en-US" smtClean="0"/>
              <a:pPr/>
              <a:t>1</a:t>
            </a:fld>
            <a:endParaRPr lang="en-US"/>
          </a:p>
        </p:txBody>
      </p:sp>
    </p:spTree>
    <p:extLst>
      <p:ext uri="{BB962C8B-B14F-4D97-AF65-F5344CB8AC3E}">
        <p14:creationId xmlns:p14="http://schemas.microsoft.com/office/powerpoint/2010/main" val="309289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Complete service </a:t>
            </a:r>
            <a:r>
              <a:rPr lang="en-US" dirty="0" smtClean="0"/>
              <a:t>definition “template”</a:t>
            </a:r>
          </a:p>
          <a:p>
            <a:r>
              <a:rPr lang="en-US" dirty="0" smtClean="0"/>
              <a:t>Capture schedules for service definition work into project tracking </a:t>
            </a:r>
            <a:r>
              <a:rPr lang="en-US" dirty="0" smtClean="0"/>
              <a:t>tool</a:t>
            </a:r>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10</a:t>
            </a:fld>
            <a:endParaRPr lang="en-US"/>
          </a:p>
        </p:txBody>
      </p:sp>
    </p:spTree>
    <p:extLst>
      <p:ext uri="{BB962C8B-B14F-4D97-AF65-F5344CB8AC3E}">
        <p14:creationId xmlns:p14="http://schemas.microsoft.com/office/powerpoint/2010/main" val="1051426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Roundtable</a:t>
            </a:r>
            <a:endParaRPr lang="en-US" dirty="0"/>
          </a:p>
        </p:txBody>
      </p:sp>
      <p:sp>
        <p:nvSpPr>
          <p:cNvPr id="3" name="Content Placeholder 2"/>
          <p:cNvSpPr>
            <a:spLocks noGrp="1"/>
          </p:cNvSpPr>
          <p:nvPr>
            <p:ph idx="1"/>
          </p:nvPr>
        </p:nvSpPr>
        <p:spPr/>
        <p:txBody>
          <a:bodyPr numCol="2"/>
          <a:lstStyle/>
          <a:p>
            <a:r>
              <a:rPr lang="en-US" dirty="0" smtClean="0"/>
              <a:t>California</a:t>
            </a:r>
          </a:p>
          <a:p>
            <a:pPr lvl="1"/>
            <a:r>
              <a:rPr lang="en-US" dirty="0" smtClean="0"/>
              <a:t>Last week </a:t>
            </a:r>
            <a:endParaRPr lang="en-US" dirty="0" smtClean="0"/>
          </a:p>
          <a:p>
            <a:pPr lvl="1"/>
            <a:r>
              <a:rPr lang="en-US" dirty="0" smtClean="0"/>
              <a:t>This week</a:t>
            </a:r>
            <a:endParaRPr lang="en-US" dirty="0" smtClean="0"/>
          </a:p>
          <a:p>
            <a:pPr lvl="1"/>
            <a:r>
              <a:rPr lang="en-US" dirty="0" smtClean="0"/>
              <a:t>Blockers? </a:t>
            </a:r>
          </a:p>
          <a:p>
            <a:r>
              <a:rPr lang="en-US" dirty="0" smtClean="0"/>
              <a:t>CNSI</a:t>
            </a:r>
          </a:p>
          <a:p>
            <a:pPr lvl="1"/>
            <a:r>
              <a:rPr lang="en-US" dirty="0" smtClean="0"/>
              <a:t>Last </a:t>
            </a:r>
            <a:r>
              <a:rPr lang="en-US" dirty="0" smtClean="0"/>
              <a:t>week: prepared 2 week sprint plan, settled on expectations </a:t>
            </a:r>
          </a:p>
          <a:p>
            <a:pPr lvl="1"/>
            <a:r>
              <a:rPr lang="en-US" dirty="0" smtClean="0"/>
              <a:t>This week: start work on sprint </a:t>
            </a:r>
          </a:p>
          <a:p>
            <a:pPr lvl="1"/>
            <a:r>
              <a:rPr lang="en-US" dirty="0" smtClean="0"/>
              <a:t>Blockers</a:t>
            </a:r>
            <a:r>
              <a:rPr lang="en-US" dirty="0" smtClean="0"/>
              <a:t>? </a:t>
            </a:r>
            <a:r>
              <a:rPr lang="en-US" dirty="0" smtClean="0"/>
              <a:t>None</a:t>
            </a:r>
            <a:endParaRPr lang="en-US" dirty="0" smtClean="0"/>
          </a:p>
          <a:p>
            <a:r>
              <a:rPr lang="en-US" dirty="0" smtClean="0"/>
              <a:t>MITRE</a:t>
            </a:r>
          </a:p>
          <a:p>
            <a:pPr lvl="1"/>
            <a:r>
              <a:rPr lang="en-US" dirty="0" smtClean="0"/>
              <a:t>Last </a:t>
            </a:r>
            <a:r>
              <a:rPr lang="en-US" dirty="0" smtClean="0"/>
              <a:t>week: worked on service definition template, drafted HIMSS 2018 proposal, added content to GitHub wiki</a:t>
            </a:r>
          </a:p>
          <a:p>
            <a:pPr lvl="1"/>
            <a:r>
              <a:rPr lang="en-US" dirty="0" smtClean="0"/>
              <a:t>This week: complete service definition, submit HIMSS 2018 proposal, start on shared services</a:t>
            </a:r>
          </a:p>
          <a:p>
            <a:pPr lvl="1"/>
            <a:r>
              <a:rPr lang="en-US" dirty="0" smtClean="0"/>
              <a:t>Blockers</a:t>
            </a:r>
            <a:r>
              <a:rPr lang="en-US" dirty="0" smtClean="0"/>
              <a:t>? </a:t>
            </a:r>
            <a:r>
              <a:rPr lang="en-US" dirty="0" smtClean="0"/>
              <a:t>None</a:t>
            </a:r>
            <a:endParaRPr lang="en-US" dirty="0" smtClean="0"/>
          </a:p>
          <a:p>
            <a:r>
              <a:rPr lang="en-US" dirty="0" smtClean="0"/>
              <a:t>Vermont</a:t>
            </a:r>
            <a:endParaRPr lang="en-US" dirty="0"/>
          </a:p>
          <a:p>
            <a:pPr lvl="1"/>
            <a:r>
              <a:rPr lang="en-US" dirty="0" smtClean="0"/>
              <a:t>Last </a:t>
            </a:r>
            <a:r>
              <a:rPr lang="en-US" dirty="0" smtClean="0"/>
              <a:t>week: service definition template</a:t>
            </a:r>
            <a:endParaRPr lang="en-US" dirty="0" smtClean="0"/>
          </a:p>
          <a:p>
            <a:pPr lvl="1"/>
            <a:r>
              <a:rPr lang="en-US" dirty="0" smtClean="0"/>
              <a:t>This </a:t>
            </a:r>
            <a:r>
              <a:rPr lang="en-US" dirty="0" smtClean="0"/>
              <a:t>week: service definition template</a:t>
            </a:r>
            <a:endParaRPr lang="en-US" dirty="0" smtClean="0"/>
          </a:p>
          <a:p>
            <a:pPr lvl="1"/>
            <a:r>
              <a:rPr lang="en-US" dirty="0" smtClean="0"/>
              <a:t>Blockers</a:t>
            </a:r>
            <a:r>
              <a:rPr lang="en-US" dirty="0" smtClean="0"/>
              <a:t>? Situation with CA, eligibility project in VT (seek advice)</a:t>
            </a:r>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2</a:t>
            </a:fld>
            <a:endParaRPr lang="en-US"/>
          </a:p>
        </p:txBody>
      </p:sp>
    </p:spTree>
    <p:extLst>
      <p:ext uri="{BB962C8B-B14F-4D97-AF65-F5344CB8AC3E}">
        <p14:creationId xmlns:p14="http://schemas.microsoft.com/office/powerpoint/2010/main" val="1974971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Definition Template</a:t>
            </a:r>
            <a:endParaRPr lang="en-US" dirty="0"/>
          </a:p>
        </p:txBody>
      </p:sp>
      <p:sp>
        <p:nvSpPr>
          <p:cNvPr id="3" name="Content Placeholder 2"/>
          <p:cNvSpPr>
            <a:spLocks noGrp="1"/>
          </p:cNvSpPr>
          <p:nvPr>
            <p:ph idx="1"/>
          </p:nvPr>
        </p:nvSpPr>
        <p:spPr/>
        <p:txBody>
          <a:bodyPr/>
          <a:lstStyle/>
          <a:p>
            <a:r>
              <a:rPr lang="en-US" dirty="0" smtClean="0"/>
              <a:t>Business processes and </a:t>
            </a:r>
            <a:r>
              <a:rPr lang="en-US" dirty="0"/>
              <a:t>o</a:t>
            </a:r>
            <a:r>
              <a:rPr lang="en-US" dirty="0" smtClean="0"/>
              <a:t>bject definitions</a:t>
            </a:r>
          </a:p>
          <a:p>
            <a:pPr lvl="1"/>
            <a:r>
              <a:rPr lang="en-US" dirty="0" smtClean="0"/>
              <a:t>Draft completed, integrating comments</a:t>
            </a:r>
            <a:endParaRPr lang="en-US" dirty="0" smtClean="0"/>
          </a:p>
          <a:p>
            <a:r>
              <a:rPr lang="en-US" dirty="0" smtClean="0"/>
              <a:t>Resource definitions</a:t>
            </a:r>
          </a:p>
          <a:p>
            <a:pPr lvl="1"/>
            <a:r>
              <a:rPr lang="en-US" dirty="0" smtClean="0"/>
              <a:t>Walk through example</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3</a:t>
            </a:fld>
            <a:endParaRPr lang="en-US"/>
          </a:p>
        </p:txBody>
      </p:sp>
    </p:spTree>
    <p:extLst>
      <p:ext uri="{BB962C8B-B14F-4D97-AF65-F5344CB8AC3E}">
        <p14:creationId xmlns:p14="http://schemas.microsoft.com/office/powerpoint/2010/main" val="915034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Schedules to Share?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4</a:t>
            </a:fld>
            <a:endParaRPr lang="en-US"/>
          </a:p>
        </p:txBody>
      </p:sp>
    </p:spTree>
    <p:extLst>
      <p:ext uri="{BB962C8B-B14F-4D97-AF65-F5344CB8AC3E}">
        <p14:creationId xmlns:p14="http://schemas.microsoft.com/office/powerpoint/2010/main" val="152627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smtClean="0"/>
              <a:t>Areas</a:t>
            </a:r>
            <a:endParaRPr lang="en-US" dirty="0"/>
          </a:p>
        </p:txBody>
      </p:sp>
      <p:sp>
        <p:nvSpPr>
          <p:cNvPr id="3" name="Content Placeholder 2"/>
          <p:cNvSpPr>
            <a:spLocks noGrp="1"/>
          </p:cNvSpPr>
          <p:nvPr>
            <p:ph idx="1"/>
          </p:nvPr>
        </p:nvSpPr>
        <p:spPr>
          <a:xfrm>
            <a:off x="1512192" y="1600200"/>
            <a:ext cx="9956800" cy="4765130"/>
          </a:xfrm>
        </p:spPr>
        <p:txBody>
          <a:bodyPr>
            <a:normAutofit fontScale="85000" lnSpcReduction="20000"/>
          </a:bodyPr>
          <a:lstStyle/>
          <a:p>
            <a:r>
              <a:rPr lang="en-US" dirty="0" smtClean="0"/>
              <a:t>Provider Management (CNSI #1, CA)</a:t>
            </a:r>
          </a:p>
          <a:p>
            <a:pPr lvl="1"/>
            <a:r>
              <a:rPr lang="en-US" dirty="0" smtClean="0"/>
              <a:t>Screening (MITRE PSM team, VT #2)</a:t>
            </a:r>
          </a:p>
          <a:p>
            <a:pPr lvl="1"/>
            <a:r>
              <a:rPr lang="en-US" dirty="0" smtClean="0"/>
              <a:t>Enrollment</a:t>
            </a:r>
          </a:p>
          <a:p>
            <a:r>
              <a:rPr lang="en-US" dirty="0" smtClean="0"/>
              <a:t>Claims</a:t>
            </a:r>
          </a:p>
          <a:p>
            <a:r>
              <a:rPr lang="en-US" dirty="0" smtClean="0"/>
              <a:t>Pharmacy (MITRE </a:t>
            </a:r>
            <a:r>
              <a:rPr lang="en-US" dirty="0" err="1" smtClean="0"/>
              <a:t>Precert</a:t>
            </a:r>
            <a:r>
              <a:rPr lang="en-US" dirty="0" smtClean="0"/>
              <a:t> group)</a:t>
            </a:r>
          </a:p>
          <a:p>
            <a:r>
              <a:rPr lang="en-US" dirty="0" smtClean="0"/>
              <a:t>Financial Management</a:t>
            </a:r>
          </a:p>
          <a:p>
            <a:r>
              <a:rPr lang="en-US" dirty="0" smtClean="0"/>
              <a:t>Member Management (VT #2, CNSI #2 [delay])</a:t>
            </a:r>
          </a:p>
          <a:p>
            <a:pPr lvl="1"/>
            <a:r>
              <a:rPr lang="en-US" dirty="0" smtClean="0"/>
              <a:t>Eligibility</a:t>
            </a:r>
          </a:p>
          <a:p>
            <a:pPr lvl="1"/>
            <a:r>
              <a:rPr lang="en-US" dirty="0" smtClean="0"/>
              <a:t>Enrollment</a:t>
            </a:r>
          </a:p>
          <a:p>
            <a:r>
              <a:rPr lang="en-US" dirty="0" smtClean="0"/>
              <a:t>Third Party Liability</a:t>
            </a:r>
          </a:p>
          <a:p>
            <a:r>
              <a:rPr lang="en-US" dirty="0" smtClean="0"/>
              <a:t>Case Management (VT #1</a:t>
            </a:r>
            <a:r>
              <a:rPr lang="en-US" dirty="0" smtClean="0"/>
              <a:t>)</a:t>
            </a:r>
          </a:p>
          <a:p>
            <a:pPr lvl="1"/>
            <a:r>
              <a:rPr lang="en-US" dirty="0" smtClean="0"/>
              <a:t>Interaction with E&amp;E (VT #3)</a:t>
            </a:r>
            <a:endParaRPr lang="en-US" dirty="0" smtClean="0"/>
          </a:p>
          <a:p>
            <a:r>
              <a:rPr lang="en-US" dirty="0" smtClean="0"/>
              <a:t>Data Warehouse / Business Intelligence / Analytics</a:t>
            </a:r>
          </a:p>
          <a:p>
            <a:r>
              <a:rPr lang="en-US" dirty="0" smtClean="0"/>
              <a:t>Managed Care Enrollment Broker (CNSI #3 [delay])</a:t>
            </a:r>
          </a:p>
          <a:p>
            <a:r>
              <a:rPr lang="en-US" dirty="0" smtClean="0"/>
              <a:t>Integration Platform (MITRE RA team)</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5</a:t>
            </a:fld>
            <a:endParaRPr lang="en-US"/>
          </a:p>
        </p:txBody>
      </p:sp>
      <p:sp>
        <p:nvSpPr>
          <p:cNvPr id="5" name="TextBox 4"/>
          <p:cNvSpPr txBox="1"/>
          <p:nvPr/>
        </p:nvSpPr>
        <p:spPr>
          <a:xfrm>
            <a:off x="7772400" y="1905000"/>
            <a:ext cx="2536272" cy="646331"/>
          </a:xfrm>
          <a:prstGeom prst="rect">
            <a:avLst/>
          </a:prstGeom>
          <a:noFill/>
        </p:spPr>
        <p:txBody>
          <a:bodyPr wrap="none" rtlCol="0">
            <a:spAutoFit/>
          </a:bodyPr>
          <a:lstStyle/>
          <a:p>
            <a:r>
              <a:rPr lang="en-US" dirty="0" smtClean="0"/>
              <a:t>California - #1, #2, #3?</a:t>
            </a:r>
          </a:p>
          <a:p>
            <a:r>
              <a:rPr lang="en-US" dirty="0" smtClean="0"/>
              <a:t>Vermont - #3?</a:t>
            </a:r>
            <a:endParaRPr lang="en-US" dirty="0"/>
          </a:p>
        </p:txBody>
      </p:sp>
    </p:spTree>
    <p:extLst>
      <p:ext uri="{BB962C8B-B14F-4D97-AF65-F5344CB8AC3E}">
        <p14:creationId xmlns:p14="http://schemas.microsoft.com/office/powerpoint/2010/main" val="132252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HIMSS 2018 </a:t>
            </a:r>
            <a:r>
              <a:rPr lang="mr-IN" dirty="0" smtClean="0"/>
              <a:t>–</a:t>
            </a:r>
            <a:r>
              <a:rPr lang="en-US" dirty="0" smtClean="0"/>
              <a:t> March 5-9, 2018</a:t>
            </a:r>
            <a:endParaRPr lang="en-US" dirty="0"/>
          </a:p>
        </p:txBody>
      </p:sp>
      <p:sp>
        <p:nvSpPr>
          <p:cNvPr id="3" name="Content Placeholder 2"/>
          <p:cNvSpPr>
            <a:spLocks noGrp="1"/>
          </p:cNvSpPr>
          <p:nvPr>
            <p:ph idx="1"/>
          </p:nvPr>
        </p:nvSpPr>
        <p:spPr/>
        <p:txBody>
          <a:bodyPr/>
          <a:lstStyle/>
          <a:p>
            <a:r>
              <a:rPr lang="en-US" dirty="0" smtClean="0"/>
              <a:t>General schedule for presentations</a:t>
            </a:r>
          </a:p>
          <a:p>
            <a:pPr lvl="1"/>
            <a:r>
              <a:rPr lang="en-US" dirty="0"/>
              <a:t>July 17, 2017 – abstract submission</a:t>
            </a:r>
            <a:endParaRPr lang="en-US" sz="2000" dirty="0"/>
          </a:p>
          <a:p>
            <a:pPr lvl="1"/>
            <a:r>
              <a:rPr lang="en-US" dirty="0"/>
              <a:t>September, 2017 – receive approval/rejection notice from HIMSS</a:t>
            </a:r>
            <a:endParaRPr lang="en-US" sz="2000" dirty="0"/>
          </a:p>
          <a:p>
            <a:pPr lvl="1"/>
            <a:r>
              <a:rPr lang="en-US" dirty="0"/>
              <a:t>November, 2017 – submit draft of presentation</a:t>
            </a:r>
            <a:endParaRPr lang="en-US" sz="2000" dirty="0"/>
          </a:p>
          <a:p>
            <a:pPr lvl="1"/>
            <a:r>
              <a:rPr lang="en-US" dirty="0"/>
              <a:t>December, 2017 – work with HIMSS “mentor” to refine presentation</a:t>
            </a:r>
            <a:endParaRPr lang="en-US" sz="2000" dirty="0"/>
          </a:p>
          <a:p>
            <a:pPr lvl="1"/>
            <a:r>
              <a:rPr lang="en-US" dirty="0"/>
              <a:t>January, 2018 – finalize presentation</a:t>
            </a:r>
            <a:endParaRPr lang="en-US" sz="2000" dirty="0"/>
          </a:p>
          <a:p>
            <a:pPr lvl="1"/>
            <a:r>
              <a:rPr lang="en-US" dirty="0"/>
              <a:t>March 5-9, 2018 – present at HIMSS</a:t>
            </a:r>
            <a:endParaRPr lang="en-US" sz="2000" dirty="0"/>
          </a:p>
          <a:p>
            <a:pPr lvl="1"/>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6</a:t>
            </a:fld>
            <a:endParaRPr lang="en-US"/>
          </a:p>
        </p:txBody>
      </p:sp>
    </p:spTree>
    <p:extLst>
      <p:ext uri="{BB962C8B-B14F-4D97-AF65-F5344CB8AC3E}">
        <p14:creationId xmlns:p14="http://schemas.microsoft.com/office/powerpoint/2010/main" val="489385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HIMSS 2018 Reference Architecture Abstract</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spcAft>
                <a:spcPts val="0"/>
              </a:spcAft>
              <a:buNone/>
            </a:pPr>
            <a:r>
              <a:rPr lang="en-US" dirty="0" smtClean="0"/>
              <a:t>“</a:t>
            </a:r>
            <a:r>
              <a:rPr lang="en-US" dirty="0"/>
              <a:t>States’ IT systems are critical for successful operation of Medicaid, the nation’s largest public health insurance program. Increasingly, modular and interoperable Medicaid IT systems are becoming vital for making sure that programs are able to address the changing needs of the beneficiaries, stay in compliance with regulations, and result in reducing program costs per beneficiary. A Medicaid Reference Architecture (RA) defines a standard, extensible set of business processes, object definitions, and application programming interfaces (APIs) for State Medicaid Agencies and provides technical specifications to help ensure interoperability and reusability of modules and information across multi-organization, multi-vendor, and multi-technology systems nationwide. This session will discuss the goals, principles, and guiding practices for a nationwide Medicaid architecture and will present service definitions for key Medicaid functional areas to generate discussion and feedback</a:t>
            </a:r>
            <a:r>
              <a:rPr lang="en-US" dirty="0" smtClean="0"/>
              <a: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7</a:t>
            </a:fld>
            <a:endParaRPr lang="en-US"/>
          </a:p>
        </p:txBody>
      </p:sp>
    </p:spTree>
    <p:extLst>
      <p:ext uri="{BB962C8B-B14F-4D97-AF65-F5344CB8AC3E}">
        <p14:creationId xmlns:p14="http://schemas.microsoft.com/office/powerpoint/2010/main" val="137373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Update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github.com/MITA-Governance-Board/Reference-Architecture</a:t>
            </a:r>
            <a:endParaRPr lang="en-US" dirty="0" smtClean="0"/>
          </a:p>
          <a:p>
            <a:r>
              <a:rPr lang="en-US" dirty="0" smtClean="0"/>
              <a:t>Please send </a:t>
            </a:r>
            <a:r>
              <a:rPr lang="en-US" dirty="0" err="1" smtClean="0">
                <a:hlinkClick r:id="rId3"/>
              </a:rPr>
              <a:t>dwhill@mitre.org</a:t>
            </a:r>
            <a:r>
              <a:rPr lang="en-US" dirty="0" smtClean="0">
                <a:hlinkClick r:id="rId3"/>
              </a:rPr>
              <a:t> </a:t>
            </a:r>
            <a:r>
              <a:rPr lang="en-US" dirty="0" smtClean="0"/>
              <a:t>all GitHub user names that will need repository access</a:t>
            </a:r>
          </a:p>
        </p:txBody>
      </p:sp>
      <p:sp>
        <p:nvSpPr>
          <p:cNvPr id="4" name="Slide Number Placeholder 3"/>
          <p:cNvSpPr>
            <a:spLocks noGrp="1"/>
          </p:cNvSpPr>
          <p:nvPr>
            <p:ph type="sldNum" sz="quarter" idx="12"/>
          </p:nvPr>
        </p:nvSpPr>
        <p:spPr/>
        <p:txBody>
          <a:bodyPr/>
          <a:lstStyle/>
          <a:p>
            <a:fld id="{295008BC-DA31-4D19-837B-EFA4386B05F5}" type="slidenum">
              <a:rPr lang="en-US" smtClean="0"/>
              <a:pPr/>
              <a:t>8</a:t>
            </a:fld>
            <a:endParaRPr lang="en-US"/>
          </a:p>
        </p:txBody>
      </p:sp>
    </p:spTree>
    <p:extLst>
      <p:ext uri="{BB962C8B-B14F-4D97-AF65-F5344CB8AC3E}">
        <p14:creationId xmlns:p14="http://schemas.microsoft.com/office/powerpoint/2010/main" val="114056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tracking</a:t>
            </a:r>
            <a:endParaRPr lang="en-US" dirty="0"/>
          </a:p>
        </p:txBody>
      </p:sp>
      <p:sp>
        <p:nvSpPr>
          <p:cNvPr id="3" name="Content Placeholder 2"/>
          <p:cNvSpPr>
            <a:spLocks noGrp="1"/>
          </p:cNvSpPr>
          <p:nvPr>
            <p:ph idx="1"/>
          </p:nvPr>
        </p:nvSpPr>
        <p:spPr/>
        <p:txBody>
          <a:bodyPr/>
          <a:lstStyle/>
          <a:p>
            <a:r>
              <a:rPr lang="en-US" dirty="0" smtClean="0"/>
              <a:t>Trello</a:t>
            </a:r>
          </a:p>
          <a:p>
            <a:r>
              <a:rPr lang="en-US" dirty="0" smtClean="0"/>
              <a:t>JIRA</a:t>
            </a:r>
          </a:p>
          <a:p>
            <a:r>
              <a:rPr lang="en-US" dirty="0" smtClean="0"/>
              <a:t>Taiga</a:t>
            </a:r>
          </a:p>
          <a:p>
            <a:r>
              <a:rPr lang="en-US" dirty="0" smtClean="0"/>
              <a:t>Others (must be free or free to share and available online)</a:t>
            </a:r>
          </a:p>
          <a:p>
            <a:endParaRPr lang="en-US" dirty="0"/>
          </a:p>
          <a:p>
            <a:r>
              <a:rPr lang="en-US" dirty="0" smtClean="0"/>
              <a:t>Send in your vote by next Friday.</a:t>
            </a:r>
          </a:p>
        </p:txBody>
      </p:sp>
      <p:sp>
        <p:nvSpPr>
          <p:cNvPr id="4" name="Slide Number Placeholder 3"/>
          <p:cNvSpPr>
            <a:spLocks noGrp="1"/>
          </p:cNvSpPr>
          <p:nvPr>
            <p:ph type="sldNum" sz="quarter" idx="12"/>
          </p:nvPr>
        </p:nvSpPr>
        <p:spPr/>
        <p:txBody>
          <a:bodyPr/>
          <a:lstStyle/>
          <a:p>
            <a:fld id="{295008BC-DA31-4D19-837B-EFA4386B05F5}" type="slidenum">
              <a:rPr lang="en-US" smtClean="0"/>
              <a:pPr/>
              <a:t>9</a:t>
            </a:fld>
            <a:endParaRPr lang="en-US"/>
          </a:p>
        </p:txBody>
      </p:sp>
    </p:spTree>
    <p:extLst>
      <p:ext uri="{BB962C8B-B14F-4D97-AF65-F5344CB8AC3E}">
        <p14:creationId xmlns:p14="http://schemas.microsoft.com/office/powerpoint/2010/main" val="1762186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ITRE Corporate Colors">
      <a:dk1>
        <a:sysClr val="windowText" lastClr="000000"/>
      </a:dk1>
      <a:lt1>
        <a:sysClr val="window" lastClr="FFFFFF"/>
      </a:lt1>
      <a:dk2>
        <a:srgbClr val="005B94"/>
      </a:dk2>
      <a:lt2>
        <a:srgbClr val="CFDEEA"/>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spPr>
      <a:bodyPr rtlCol="0" anchor="t"/>
      <a:lstStyle>
        <a:defPP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MH Partnership--Template 20150212.potx" id="{E3E7DF17-9915-4A0A-8A69-379FC87FA219}" vid="{3B648C31-F8F5-4679-A9E6-11D93A2C8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58962E164FD14646B65BD0D4BDD40A0E" ma:contentTypeVersion="1" ma:contentTypeDescription="Materials and documents that contain MITRE authored content and other content directly attributable to MITRE and its work" ma:contentTypeScope="" ma:versionID="ab73289778e83d0700725df461c3689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e207f629e9ef5d09050449f693559770"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Props1.xml><?xml version="1.0" encoding="utf-8"?>
<ds:datastoreItem xmlns:ds="http://schemas.openxmlformats.org/officeDocument/2006/customXml" ds:itemID="{6952A377-355C-48AD-9C1C-8BDCECEA8222}">
  <ds:schemaRefs>
    <ds:schemaRef ds:uri="http://schemas.microsoft.com/sharepoint/v3/contenttype/forms"/>
  </ds:schemaRefs>
</ds:datastoreItem>
</file>

<file path=customXml/itemProps2.xml><?xml version="1.0" encoding="utf-8"?>
<ds:datastoreItem xmlns:ds="http://schemas.openxmlformats.org/officeDocument/2006/customXml" ds:itemID="{979D1AB3-61E6-49CE-A202-6C87A7ACF11F}">
  <ds:schemaRefs>
    <ds:schemaRef ds:uri="http://schemas.microsoft.com/office/2006/metadata/customXsn"/>
  </ds:schemaRefs>
</ds:datastoreItem>
</file>

<file path=customXml/itemProps3.xml><?xml version="1.0" encoding="utf-8"?>
<ds:datastoreItem xmlns:ds="http://schemas.openxmlformats.org/officeDocument/2006/customXml" ds:itemID="{09EA95C7-BE2A-4286-8E71-7F1724D23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0F987F4-B58D-4CA5-980A-F3CE4EC64D31}">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sharepoint/v3/field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59014</TotalTime>
  <Words>549</Words>
  <Application>Microsoft Macintosh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Helvetica LT Std</vt:lpstr>
      <vt:lpstr>Mangal</vt:lpstr>
      <vt:lpstr>Times New Roman</vt:lpstr>
      <vt:lpstr>Trebuchet MS</vt:lpstr>
      <vt:lpstr>Verdana</vt:lpstr>
      <vt:lpstr>Wingdings</vt:lpstr>
      <vt:lpstr>Arial</vt:lpstr>
      <vt:lpstr>Office Theme</vt:lpstr>
      <vt:lpstr>Agenda</vt:lpstr>
      <vt:lpstr>Status Roundtable</vt:lpstr>
      <vt:lpstr>Service Definition Template</vt:lpstr>
      <vt:lpstr>Any Schedules to Share?</vt:lpstr>
      <vt:lpstr>Functional Areas</vt:lpstr>
      <vt:lpstr>HIMSS 2018 – March 5-9, 2018</vt:lpstr>
      <vt:lpstr>HIMSS 2018 Reference Architecture Abstract</vt:lpstr>
      <vt:lpstr>GitHub Update</vt:lpstr>
      <vt:lpstr>Project tracking</vt:lpstr>
      <vt:lpstr>Next week</vt:lpstr>
    </vt:vector>
  </TitlesOfParts>
  <Company>The MITRE Corporation</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Medicaid IT Enterprise DSG Director Quarterly Status 2017-01-27 wip 01-13</dc:title>
  <dc:creator>Vince Cordivano</dc:creator>
  <dc:description/>
  <cp:lastModifiedBy>Hill, Dave</cp:lastModifiedBy>
  <cp:revision>2288</cp:revision>
  <cp:lastPrinted>2017-01-20T15:08:41Z</cp:lastPrinted>
  <dcterms:created xsi:type="dcterms:W3CDTF">2012-10-22T21:49:00Z</dcterms:created>
  <dcterms:modified xsi:type="dcterms:W3CDTF">2017-07-17T15:43:54Z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0x010100823A99C636F7423283FB0D200866C6130058962E164FD14646B65BD0D4BDD40A0E</vt:lpwstr>
  </property>
  <property fmtid="{D5CDD505-2E9C-101B-9397-08002B2CF9AE}" pid="3" name="Deliverable Month">
    <vt:lpwstr>2012 October</vt:lpwstr>
  </property>
  <property fmtid="{D5CDD505-2E9C-101B-9397-08002B2CF9AE}" pid="4" name="Deliverable Type">
    <vt:lpwstr>Monthly Status Report</vt:lpwstr>
  </property>
  <property fmtid="{D5CDD505-2E9C-101B-9397-08002B2CF9AE}" pid="5" name="Document Owner">
    <vt:lpwstr>Gana Moharir</vt:lpwstr>
  </property>
</Properties>
</file>