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0"/>
  </p:notesMasterIdLst>
  <p:handoutMasterIdLst>
    <p:handoutMasterId r:id="rId21"/>
  </p:handoutMasterIdLst>
  <p:sldIdLst>
    <p:sldId id="330" r:id="rId6"/>
    <p:sldId id="342" r:id="rId7"/>
    <p:sldId id="343" r:id="rId8"/>
    <p:sldId id="344" r:id="rId9"/>
    <p:sldId id="345" r:id="rId10"/>
    <p:sldId id="347" r:id="rId11"/>
    <p:sldId id="336" r:id="rId12"/>
    <p:sldId id="339" r:id="rId13"/>
    <p:sldId id="331" r:id="rId14"/>
    <p:sldId id="346" r:id="rId15"/>
    <p:sldId id="337" r:id="rId16"/>
    <p:sldId id="332" r:id="rId17"/>
    <p:sldId id="334" r:id="rId18"/>
    <p:sldId id="333" r:id="rId19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7/21/17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whill@mitre.org" TargetMode="Externa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s://taiga.io/#pricing" TargetMode="External"/><Relationship Id="rId12" Type="http://schemas.openxmlformats.org/officeDocument/2006/relationships/hyperlink" Target="https://www.thoughtworks.com/mingle/" TargetMode="External"/><Relationship Id="rId13" Type="http://schemas.openxmlformats.org/officeDocument/2006/relationships/hyperlink" Target="https://www.thoughtworks.com/mingle/pricing/" TargetMode="External"/><Relationship Id="rId14" Type="http://schemas.openxmlformats.org/officeDocument/2006/relationships/hyperlink" Target="http://www.redmine.org/" TargetMode="External"/><Relationship Id="rId15" Type="http://schemas.openxmlformats.org/officeDocument/2006/relationships/hyperlink" Target="https://www.bugzill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software/jira" TargetMode="External"/><Relationship Id="rId3" Type="http://schemas.openxmlformats.org/officeDocument/2006/relationships/hyperlink" Target="https://www.atlassian.com/software/views/open-source-license-request" TargetMode="External"/><Relationship Id="rId4" Type="http://schemas.openxmlformats.org/officeDocument/2006/relationships/hyperlink" Target="https://tracker.codev.mitre.org/" TargetMode="External"/><Relationship Id="rId5" Type="http://schemas.openxmlformats.org/officeDocument/2006/relationships/hyperlink" Target="https://github.com/MITA-Governance-Board/Reference-Architecture/projects" TargetMode="External"/><Relationship Id="rId6" Type="http://schemas.openxmlformats.org/officeDocument/2006/relationships/hyperlink" Target="http://www.pivotaltracker.com/" TargetMode="External"/><Relationship Id="rId7" Type="http://schemas.openxmlformats.org/officeDocument/2006/relationships/hyperlink" Target="https://www.pivotaltracker.com/help/articles/other_free_options/#sponsored-plans-for-nonprofit-or-academic-institutions" TargetMode="External"/><Relationship Id="rId8" Type="http://schemas.openxmlformats.org/officeDocument/2006/relationships/hyperlink" Target="https://trello.com/" TargetMode="External"/><Relationship Id="rId9" Type="http://schemas.openxmlformats.org/officeDocument/2006/relationships/hyperlink" Target="http://www.kanbanchi.com/" TargetMode="External"/><Relationship Id="rId10" Type="http://schemas.openxmlformats.org/officeDocument/2006/relationships/hyperlink" Target="https://taiga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Membership Changes</a:t>
            </a:r>
          </a:p>
          <a:p>
            <a:r>
              <a:rPr lang="en-US" dirty="0" smtClean="0"/>
              <a:t>Status roundtable</a:t>
            </a:r>
          </a:p>
          <a:p>
            <a:r>
              <a:rPr lang="en-US" dirty="0" smtClean="0"/>
              <a:t>Service Definition Template</a:t>
            </a:r>
          </a:p>
          <a:p>
            <a:r>
              <a:rPr lang="en-US" dirty="0" smtClean="0"/>
              <a:t>Schedules to share?</a:t>
            </a:r>
          </a:p>
          <a:p>
            <a:r>
              <a:rPr lang="en-US" dirty="0" smtClean="0"/>
              <a:t>Functional Areas</a:t>
            </a:r>
          </a:p>
          <a:p>
            <a:r>
              <a:rPr lang="en-US" dirty="0" smtClean="0"/>
              <a:t>MESC Update</a:t>
            </a:r>
          </a:p>
          <a:p>
            <a:r>
              <a:rPr lang="en-US" dirty="0" smtClean="0"/>
              <a:t>HIMSS 2018 Update</a:t>
            </a:r>
          </a:p>
          <a:p>
            <a:r>
              <a:rPr lang="en-US" dirty="0" smtClean="0"/>
              <a:t>GitHub Update</a:t>
            </a:r>
          </a:p>
          <a:p>
            <a:r>
              <a:rPr lang="en-US" dirty="0" smtClean="0"/>
              <a:t>Project tracking</a:t>
            </a:r>
          </a:p>
          <a:p>
            <a:r>
              <a:rPr lang="en-US" dirty="0" smtClean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Medicaid Reference Architecture Preconference Session</a:t>
            </a:r>
          </a:p>
          <a:p>
            <a:pPr lvl="1"/>
            <a:r>
              <a:rPr lang="en-US" dirty="0" smtClean="0"/>
              <a:t>August 14, 2017</a:t>
            </a:r>
          </a:p>
          <a:p>
            <a:pPr lvl="1"/>
            <a:r>
              <a:rPr lang="en-US" dirty="0" smtClean="0"/>
              <a:t>Incorporating service definition template work into presentation</a:t>
            </a:r>
          </a:p>
          <a:p>
            <a:pPr lvl="1"/>
            <a:r>
              <a:rPr lang="en-US" dirty="0" smtClean="0"/>
              <a:t>Needs review at CMS</a:t>
            </a:r>
          </a:p>
          <a:p>
            <a:pPr lvl="1"/>
            <a:r>
              <a:rPr lang="en-US" dirty="0" smtClean="0"/>
              <a:t>Will continue to integrate latest status until presentation time</a:t>
            </a:r>
          </a:p>
          <a:p>
            <a:pPr lvl="1"/>
            <a:r>
              <a:rPr lang="en-US" dirty="0" smtClean="0"/>
              <a:t>Encourage Working Group members to attend!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2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HIMSS 2018 </a:t>
            </a:r>
            <a:r>
              <a:rPr lang="mr-IN" dirty="0" smtClean="0"/>
              <a:t>–</a:t>
            </a:r>
            <a:r>
              <a:rPr lang="en-US" dirty="0" smtClean="0"/>
              <a:t> March 5-9,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abstract in July 17th</a:t>
            </a:r>
          </a:p>
          <a:p>
            <a:r>
              <a:rPr lang="en-US" dirty="0" err="1" smtClean="0"/>
              <a:t>Anshuman</a:t>
            </a:r>
            <a:r>
              <a:rPr lang="en-US" dirty="0" smtClean="0"/>
              <a:t> Sharma and Dave Hill would speak</a:t>
            </a:r>
          </a:p>
          <a:p>
            <a:pPr lvl="1"/>
            <a:r>
              <a:rPr lang="en-US" dirty="0" smtClean="0"/>
              <a:t>Essential Conversation: 20 minute presentation, 40 minutes discussion</a:t>
            </a:r>
          </a:p>
          <a:p>
            <a:r>
              <a:rPr lang="en-US" dirty="0" smtClean="0"/>
              <a:t>Will hear back from HIMSS on acceptance/rejection in mid-September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received user names to the repository</a:t>
            </a:r>
          </a:p>
          <a:p>
            <a:r>
              <a:rPr lang="en-US" dirty="0" smtClean="0"/>
              <a:t>Please send </a:t>
            </a:r>
            <a:r>
              <a:rPr lang="en-US" dirty="0" err="1" smtClean="0">
                <a:hlinkClick r:id="rId2"/>
              </a:rPr>
              <a:t>dwhill@mitre.org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all GitHub user names that will need repository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75882"/>
              </p:ext>
            </p:extLst>
          </p:nvPr>
        </p:nvGraphicFramePr>
        <p:xfrm>
          <a:off x="1752600" y="1547638"/>
          <a:ext cx="9829796" cy="4945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388"/>
                <a:gridCol w="1075926"/>
                <a:gridCol w="1075926"/>
                <a:gridCol w="1075926"/>
                <a:gridCol w="1075926"/>
                <a:gridCol w="1075926"/>
                <a:gridCol w="1075926"/>
                <a:gridCol w="1075926"/>
                <a:gridCol w="1075926"/>
              </a:tblGrid>
              <a:tr h="189702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Export to CSV or Excel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Accessible to non-MITRE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Private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Software/Hosting are Free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Login Procedure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Assign Points?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Custom Fields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Comments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28137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2"/>
                        </a:rPr>
                        <a:t>JIRA (open source project license)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dirty="0">
                          <a:effectLst/>
                          <a:hlinkClick r:id="rId3"/>
                        </a:rPr>
                        <a:t>Yes, free for open source projects</a:t>
                      </a:r>
                      <a:endParaRPr lang="en-US" sz="600" b="0" i="0" u="sng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Highly customizable so setup will need to be done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37304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4"/>
                        </a:rPr>
                        <a:t>JIRA (MITRE-hosted CoDev)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logins are controlled through Handshake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Complicated first-time signup through handshake, need to research further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Need to do more research - some setup may be locked down by MITRE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30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5"/>
                        </a:rPr>
                        <a:t>GitHub Project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No, but we can hack it using issue labels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No, but we can hack them using issue labels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Closely integrated with the existing GitHub wiki, but very lean on features.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46471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6"/>
                        </a:rPr>
                        <a:t>Pivotal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only csv files without formatting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logins are approved by the project admin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dirty="0">
                          <a:effectLst/>
                          <a:hlinkClick r:id="rId7"/>
                        </a:rPr>
                        <a:t>Yes, free for non-profit organizations (5-7 days after request)</a:t>
                      </a:r>
                      <a:endParaRPr lang="en-US" sz="600" b="0" i="0" u="sng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Slightly more complex than trello and really focused on software development (bugs, icebox, etc.)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50875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8"/>
                        </a:rPr>
                        <a:t>Trello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the export is a </a:t>
                      </a:r>
                      <a:r>
                        <a:rPr lang="en-US" sz="600" u="none" strike="noStrike" dirty="0" err="1">
                          <a:effectLst/>
                        </a:rPr>
                        <a:t>json</a:t>
                      </a:r>
                      <a:r>
                        <a:rPr lang="en-US" sz="600" u="none" strike="noStrike" dirty="0">
                          <a:effectLst/>
                        </a:rPr>
                        <a:t> file that requires a lot of post-processing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logins are approved by the project admin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only if everyone installs the correct </a:t>
                      </a:r>
                      <a:r>
                        <a:rPr lang="en-US" sz="600" u="none" strike="noStrike" dirty="0" err="1">
                          <a:effectLst/>
                        </a:rPr>
                        <a:t>powerup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Very simple kanban card interface with lots of hidden features that could be useful if maintained properly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61050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9"/>
                        </a:rPr>
                        <a:t>Kanbanchi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export of more than card title/description is only available for paid plans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logins are approved by the project admin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some features are only available in the pro version ($10/user/month)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Very simple, but it is built on google apps and does not function properly on the MITRE network, so you need to disable VPN in order to work on 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64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0"/>
                        </a:rPr>
                        <a:t>Taiga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but only csv files without formatting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logins are approved by the project admin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dirty="0">
                          <a:effectLst/>
                          <a:hlinkClick r:id="rId11"/>
                        </a:rPr>
                        <a:t>No - up to four members are free and up to 25 members can access for $19/month (OR) we could host it ourselves, since it is open source</a:t>
                      </a:r>
                      <a:endParaRPr lang="en-US" sz="600" b="0" i="0" u="sng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Simple signup through online form</a:t>
                      </a:r>
                      <a:endParaRPr lang="en-US" sz="600" b="0" i="0" u="none" strike="noStrike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Relatively simple interface, can be set up as a primarily kanban-based UI, but it is focused on software development and some titles cannot be modified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64806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2"/>
                        </a:rPr>
                        <a:t>Mingle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No, but it has a built-in analytics tool to show issue progress that can be exported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dirty="0">
                          <a:effectLst/>
                          <a:hlinkClick r:id="rId13"/>
                        </a:rPr>
                        <a:t>No - 5 free users, then $20/user/month</a:t>
                      </a:r>
                      <a:endParaRPr lang="en-US" sz="600" b="0" i="0" u="sng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Relatively simple interface, can be set up as a primarily kanban-based UI, but it is focused on software development and some titles cannot be modified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30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4"/>
                        </a:rPr>
                        <a:t>Redmine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 - Software is free and open source, but would need hosting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Similar to JIRA, but much older looking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30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>
                          <a:effectLst/>
                          <a:hlinkClick r:id="rId15"/>
                        </a:rPr>
                        <a:t>Bugzilla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 - Software is free and open source, but would need hosting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signup through online form, depending on how it is hosted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Similar to JIRA, but much older looking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  <a:tr h="30525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MITRE SharePoint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9C0006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Simple login using SUI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Yes, if the field is added and configured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Yes</a:t>
                      </a:r>
                      <a:endParaRPr lang="en-US" sz="600" b="0" i="0" u="none" strike="noStrike" dirty="0">
                        <a:solidFill>
                          <a:srgbClr val="0061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Customizable fields and data entry screen, no workflow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43" marR="6343" marT="634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1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schedules</a:t>
            </a:r>
          </a:p>
          <a:p>
            <a:r>
              <a:rPr lang="en-US" dirty="0" smtClean="0"/>
              <a:t>Capture schedules for service definition work into project tracking tool</a:t>
            </a:r>
          </a:p>
          <a:p>
            <a:r>
              <a:rPr lang="en-US" dirty="0" smtClean="0"/>
              <a:t>Work demonstrations, if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Molina to the Working Group!</a:t>
            </a:r>
          </a:p>
          <a:p>
            <a:r>
              <a:rPr lang="en-US" dirty="0" smtClean="0"/>
              <a:t>California has had to put their participation on hold for now</a:t>
            </a:r>
          </a:p>
          <a:p>
            <a:pPr lvl="1"/>
            <a:r>
              <a:rPr lang="en-US" dirty="0" smtClean="0"/>
              <a:t>Reaching out to other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CNSI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/>
          <a:lstStyle/>
          <a:p>
            <a:r>
              <a:rPr lang="en-US" b="1" dirty="0" smtClean="0"/>
              <a:t>Last week:</a:t>
            </a:r>
          </a:p>
          <a:p>
            <a:endParaRPr lang="en-US" b="1" dirty="0"/>
          </a:p>
          <a:p>
            <a:r>
              <a:rPr lang="en-US" b="1" dirty="0" smtClean="0"/>
              <a:t>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This </a:t>
            </a:r>
            <a:r>
              <a:rPr lang="en-US" b="1" dirty="0"/>
              <a:t>week</a:t>
            </a:r>
            <a:r>
              <a:rPr lang="en-US" b="1" dirty="0" smtClean="0"/>
              <a:t>: Continue to work on tasks</a:t>
            </a:r>
            <a:endParaRPr lang="en-US" b="1" dirty="0"/>
          </a:p>
          <a:p>
            <a:r>
              <a:rPr lang="en-US" b="1" dirty="0"/>
              <a:t>Blockers? </a:t>
            </a:r>
            <a:r>
              <a:rPr lang="en-US" b="1" dirty="0" smtClean="0"/>
              <a:t>None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56220"/>
              </p:ext>
            </p:extLst>
          </p:nvPr>
        </p:nvGraphicFramePr>
        <p:xfrm>
          <a:off x="1676400" y="2057400"/>
          <a:ext cx="9026525" cy="2628900"/>
        </p:xfrm>
        <a:graphic>
          <a:graphicData uri="http://schemas.openxmlformats.org/drawingml/2006/table">
            <a:tbl>
              <a:tblPr/>
              <a:tblGrid>
                <a:gridCol w="701675"/>
                <a:gridCol w="787400"/>
                <a:gridCol w="2520315"/>
                <a:gridCol w="3016885"/>
                <a:gridCol w="800100"/>
                <a:gridCol w="1200150"/>
              </a:tblGrid>
              <a:tr h="438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Iteration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Story No.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charset="0"/>
                        </a:rPr>
                        <a:t>Story Title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Arial" charset="0"/>
                        </a:rPr>
                        <a:t>Story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charset="0"/>
                        </a:rPr>
                        <a:t>Estimate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Calibri" charset="0"/>
                        </a:rPr>
                        <a:t>% Completion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7/17/2017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b="1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b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RA-IT01-001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Develop business process for Provide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Create the business process diagram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30%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RA-IT01-002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list of service/API for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the list of services required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10%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RA-IT01-003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list of objects for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Identify the list of objects required for the Provider Module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  10% </a:t>
                      </a:r>
                      <a:endParaRPr lang="is-I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RA-IT01-004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Business Process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business process developed and get it ready for presentation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lang="nb-NO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>
                          <a:effectLst/>
                          <a:latin typeface="Arial" charset="0"/>
                        </a:rPr>
                        <a:t>IT01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RA-IT01-005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Objects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objects identified and get it ready for presentation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lang="nb-NO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>
                          <a:effectLst/>
                          <a:latin typeface="Arial" charset="0"/>
                        </a:rPr>
                        <a:t>IT01</a:t>
                      </a:r>
                      <a:endParaRPr lang="sk-SK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000">
                          <a:effectLst/>
                          <a:latin typeface="Arial" charset="0"/>
                        </a:rPr>
                        <a:t>RA-IT01-006</a:t>
                      </a:r>
                      <a:endParaRPr lang="mr-IN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Provider Module - Services/APIs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Document the Services/APIs identified and get it ready for presentation</a:t>
                      </a:r>
                      <a:endParaRPr lang="en-US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10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000" dirty="0">
                          <a:solidFill>
                            <a:srgbClr val="333333"/>
                          </a:solidFill>
                          <a:effectLst/>
                          <a:latin typeface="Arial" charset="0"/>
                        </a:rPr>
                        <a:t> </a:t>
                      </a:r>
                      <a:endParaRPr lang="sk-SK" sz="11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Last week: </a:t>
            </a:r>
            <a:r>
              <a:rPr lang="en-US" dirty="0" smtClean="0"/>
              <a:t>Submitted HIMSS 2018 presentation abstract, conducted research on project tracking tools, started research on open source components</a:t>
            </a:r>
          </a:p>
          <a:p>
            <a:pPr lvl="1"/>
            <a:r>
              <a:rPr lang="en-US" dirty="0"/>
              <a:t>Platform as a </a:t>
            </a:r>
            <a:r>
              <a:rPr lang="en-US" dirty="0" smtClean="0"/>
              <a:t>Service</a:t>
            </a:r>
            <a:endParaRPr lang="en-US" dirty="0"/>
          </a:p>
          <a:p>
            <a:pPr lvl="2">
              <a:buFont typeface="Wingdings" charset="2"/>
              <a:buChar char="ü"/>
            </a:pPr>
            <a:r>
              <a:rPr lang="en-US" dirty="0"/>
              <a:t>Red Hat </a:t>
            </a:r>
            <a:r>
              <a:rPr lang="en-US" dirty="0" err="1"/>
              <a:t>OpenShift</a:t>
            </a:r>
            <a:r>
              <a:rPr lang="en-US" dirty="0"/>
              <a:t> (Docker, Kubernetes)</a:t>
            </a:r>
          </a:p>
          <a:p>
            <a:pPr lvl="1"/>
            <a:r>
              <a:rPr lang="en-US" dirty="0"/>
              <a:t>Communication / </a:t>
            </a:r>
            <a:r>
              <a:rPr lang="en-US" dirty="0" smtClean="0"/>
              <a:t>Messaging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Apache Kafka,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Registration </a:t>
            </a:r>
            <a:r>
              <a:rPr lang="en-US" dirty="0"/>
              <a:t>/ Discovery</a:t>
            </a:r>
          </a:p>
          <a:p>
            <a:pPr lvl="2"/>
            <a:r>
              <a:rPr lang="en-US" dirty="0"/>
              <a:t>Consul, </a:t>
            </a:r>
            <a:r>
              <a:rPr lang="en-US" dirty="0" err="1"/>
              <a:t>Hyperbahn</a:t>
            </a:r>
            <a:r>
              <a:rPr lang="en-US" dirty="0"/>
              <a:t>, </a:t>
            </a:r>
            <a:r>
              <a:rPr lang="en-US" dirty="0" err="1"/>
              <a:t>ZooKeeper</a:t>
            </a:r>
            <a:endParaRPr lang="en-US" dirty="0"/>
          </a:p>
          <a:p>
            <a:pPr lvl="1"/>
            <a:r>
              <a:rPr lang="en-US" dirty="0" smtClean="0"/>
              <a:t>Security </a:t>
            </a:r>
            <a:r>
              <a:rPr lang="mr-IN" dirty="0" smtClean="0"/>
              <a:t>–</a:t>
            </a:r>
            <a:r>
              <a:rPr lang="en-US" dirty="0" smtClean="0"/>
              <a:t> longer term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Heart </a:t>
            </a:r>
            <a:r>
              <a:rPr lang="en-US" dirty="0"/>
              <a:t>Working Group, Argonauts, OAuth2, OpenID Connect, User Managed Access (UMA, </a:t>
            </a:r>
            <a:r>
              <a:rPr lang="en-US" dirty="0" err="1"/>
              <a:t>Kantara</a:t>
            </a:r>
            <a:r>
              <a:rPr lang="en-US" dirty="0"/>
              <a:t>), </a:t>
            </a:r>
            <a:r>
              <a:rPr lang="en-US" dirty="0" smtClean="0"/>
              <a:t>SAML</a:t>
            </a:r>
          </a:p>
          <a:p>
            <a:r>
              <a:rPr lang="en-US" b="1" dirty="0" smtClean="0"/>
              <a:t>This week: </a:t>
            </a:r>
            <a:r>
              <a:rPr lang="en-US" dirty="0" smtClean="0"/>
              <a:t>Capture schedules into tracking tool, continue on shared services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Vermont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 </a:t>
            </a:r>
            <a:r>
              <a:rPr lang="en-US" dirty="0" smtClean="0"/>
              <a:t>Completed service specification examples, made sure model held together in Vermont, provided as-is documentation to PSM MITRE group</a:t>
            </a:r>
          </a:p>
          <a:p>
            <a:r>
              <a:rPr lang="en-US" b="1" dirty="0" smtClean="0"/>
              <a:t>This week: </a:t>
            </a:r>
            <a:r>
              <a:rPr lang="en-US" dirty="0" smtClean="0"/>
              <a:t>Deliver schedule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Guidance on how best to proceed with CA’s departure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Roundtable - Molina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Last week:</a:t>
            </a:r>
          </a:p>
          <a:p>
            <a:r>
              <a:rPr lang="en-US" b="1" dirty="0" smtClean="0"/>
              <a:t>This week: </a:t>
            </a:r>
            <a:r>
              <a:rPr lang="en-US" dirty="0" smtClean="0"/>
              <a:t>Put together question list and determine next steps</a:t>
            </a:r>
          </a:p>
          <a:p>
            <a:r>
              <a:rPr lang="en-US" b="1" dirty="0" smtClean="0"/>
              <a:t>Blockers?: </a:t>
            </a:r>
            <a:r>
              <a:rPr lang="en-US" dirty="0" smtClean="0"/>
              <a:t>None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processes and </a:t>
            </a:r>
            <a:r>
              <a:rPr lang="en-US" dirty="0"/>
              <a:t>o</a:t>
            </a:r>
            <a:r>
              <a:rPr lang="en-US" dirty="0" smtClean="0"/>
              <a:t>bject definitions</a:t>
            </a:r>
          </a:p>
          <a:p>
            <a:pPr lvl="1"/>
            <a:r>
              <a:rPr lang="en-US" dirty="0" smtClean="0"/>
              <a:t>Vermont to walk through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Schedules to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Vermont will provide a schedule </a:t>
            </a:r>
            <a:r>
              <a:rPr lang="en-US" smtClean="0"/>
              <a:t>this upcomin</a:t>
            </a:r>
            <a:r>
              <a:rPr lang="en-US" smtClean="0"/>
              <a:t>g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Provider Management (CNSI #1)</a:t>
            </a:r>
          </a:p>
          <a:p>
            <a:pPr lvl="1"/>
            <a:r>
              <a:rPr lang="en-US" dirty="0" smtClean="0"/>
              <a:t>Screening (MITRE PSM team, VT #2)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Management (VT #2, CNSI #2 [delay])</a:t>
            </a:r>
          </a:p>
          <a:p>
            <a:pPr lvl="1"/>
            <a:r>
              <a:rPr lang="en-US" dirty="0" smtClean="0"/>
              <a:t>Eligibility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 #1)</a:t>
            </a:r>
          </a:p>
          <a:p>
            <a:pPr lvl="1"/>
            <a:r>
              <a:rPr lang="en-US" dirty="0" smtClean="0"/>
              <a:t>Interaction with E&amp;E (VT #3)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 (CNSI #3 [delay])</a:t>
            </a:r>
          </a:p>
          <a:p>
            <a:r>
              <a:rPr lang="en-US" dirty="0" smtClean="0"/>
              <a:t>Integration Platform (MITRE RA team)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53400" y="1454547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Commitment:</a:t>
            </a:r>
          </a:p>
          <a:p>
            <a:r>
              <a:rPr lang="en-US" dirty="0" smtClean="0"/>
              <a:t>CNSI: 2 FTE</a:t>
            </a:r>
          </a:p>
          <a:p>
            <a:r>
              <a:rPr lang="en-US" dirty="0" smtClean="0"/>
              <a:t>VT: 1 FTE</a:t>
            </a:r>
          </a:p>
          <a:p>
            <a:r>
              <a:rPr lang="en-US" dirty="0" smtClean="0"/>
              <a:t>MITRE: 1.5 FTE</a:t>
            </a:r>
          </a:p>
          <a:p>
            <a:r>
              <a:rPr lang="en-US" dirty="0" smtClean="0"/>
              <a:t>Molina: ?</a:t>
            </a:r>
          </a:p>
        </p:txBody>
      </p:sp>
    </p:spTree>
    <p:extLst>
      <p:ext uri="{BB962C8B-B14F-4D97-AF65-F5344CB8AC3E}">
        <p14:creationId xmlns:p14="http://schemas.microsoft.com/office/powerpoint/2010/main" val="13225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Props1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63508</TotalTime>
  <Words>1270</Words>
  <Application>Microsoft Macintosh PowerPoint</Application>
  <PresentationFormat>Widescreen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Membership Changes</vt:lpstr>
      <vt:lpstr>Status Roundtable - CNSI</vt:lpstr>
      <vt:lpstr>Status Roundtable - MITRE</vt:lpstr>
      <vt:lpstr>Status Roundtable - Vermont</vt:lpstr>
      <vt:lpstr>Status Roundtable - Molina</vt:lpstr>
      <vt:lpstr>Service Definition Template</vt:lpstr>
      <vt:lpstr>Any Schedules to Share?</vt:lpstr>
      <vt:lpstr>Functional Areas</vt:lpstr>
      <vt:lpstr>MESC Update</vt:lpstr>
      <vt:lpstr>HIMSS 2018 – March 5-9, 2018</vt:lpstr>
      <vt:lpstr>GitHub Update</vt:lpstr>
      <vt:lpstr>Project tracking</vt:lpstr>
      <vt:lpstr>Next week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2297</cp:revision>
  <cp:lastPrinted>2017-01-20T15:08:41Z</cp:lastPrinted>
  <dcterms:created xsi:type="dcterms:W3CDTF">2012-10-22T21:49:00Z</dcterms:created>
  <dcterms:modified xsi:type="dcterms:W3CDTF">2017-07-21T20:46:35Z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