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5"/>
  </p:notesMasterIdLst>
  <p:handoutMasterIdLst>
    <p:handoutMasterId r:id="rId16"/>
  </p:handoutMasterIdLst>
  <p:sldIdLst>
    <p:sldId id="330" r:id="rId6"/>
    <p:sldId id="343" r:id="rId7"/>
    <p:sldId id="344" r:id="rId8"/>
    <p:sldId id="345" r:id="rId9"/>
    <p:sldId id="347" r:id="rId10"/>
    <p:sldId id="348" r:id="rId11"/>
    <p:sldId id="346" r:id="rId12"/>
    <p:sldId id="349" r:id="rId13"/>
    <p:sldId id="333" r:id="rId14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3" autoAdjust="0"/>
    <p:restoredTop sz="87253" autoAdjust="0"/>
  </p:normalViewPr>
  <p:slideViewPr>
    <p:cSldViewPr>
      <p:cViewPr varScale="1">
        <p:scale>
          <a:sx n="196" d="100"/>
          <a:sy n="196" d="100"/>
        </p:scale>
        <p:origin x="2200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roundtable</a:t>
            </a:r>
          </a:p>
          <a:p>
            <a:r>
              <a:rPr lang="en-US" dirty="0" smtClean="0"/>
              <a:t>Pivotal Tracker walk through</a:t>
            </a:r>
          </a:p>
          <a:p>
            <a:r>
              <a:rPr lang="en-US" dirty="0" smtClean="0"/>
              <a:t>Functional areas</a:t>
            </a:r>
          </a:p>
          <a:p>
            <a:r>
              <a:rPr lang="en-US" dirty="0" smtClean="0"/>
              <a:t>MESC update</a:t>
            </a:r>
          </a:p>
          <a:p>
            <a:r>
              <a:rPr lang="en-US" dirty="0" smtClean="0"/>
              <a:t>Project name</a:t>
            </a:r>
          </a:p>
          <a:p>
            <a:r>
              <a:rPr lang="en-US" dirty="0" smtClean="0"/>
              <a:t>Next week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/>
          <a:lstStyle/>
          <a:p>
            <a:r>
              <a:rPr lang="en-US" b="1" dirty="0" smtClean="0"/>
              <a:t>Last week:</a:t>
            </a:r>
          </a:p>
          <a:p>
            <a:endParaRPr lang="en-US" b="1" dirty="0"/>
          </a:p>
          <a:p>
            <a:r>
              <a:rPr lang="en-US" b="1" dirty="0" smtClean="0"/>
              <a:t> 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week</a:t>
            </a:r>
            <a:r>
              <a:rPr lang="en-US" b="1" dirty="0" smtClean="0"/>
              <a:t>: </a:t>
            </a:r>
            <a:r>
              <a:rPr lang="en-US" dirty="0" smtClean="0"/>
              <a:t>Putting together service and object definitions for the Provider Management module</a:t>
            </a:r>
            <a:endParaRPr lang="en-US" dirty="0"/>
          </a:p>
          <a:p>
            <a:r>
              <a:rPr lang="en-US" b="1" dirty="0"/>
              <a:t>Blockers?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92381"/>
              </p:ext>
            </p:extLst>
          </p:nvPr>
        </p:nvGraphicFramePr>
        <p:xfrm>
          <a:off x="1676400" y="2057400"/>
          <a:ext cx="9026525" cy="2628900"/>
        </p:xfrm>
        <a:graphic>
          <a:graphicData uri="http://schemas.openxmlformats.org/drawingml/2006/table">
            <a:tbl>
              <a:tblPr/>
              <a:tblGrid>
                <a:gridCol w="701675"/>
                <a:gridCol w="787400"/>
                <a:gridCol w="2520315"/>
                <a:gridCol w="3016885"/>
                <a:gridCol w="800100"/>
                <a:gridCol w="1200150"/>
              </a:tblGrid>
              <a:tr h="438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</a:rPr>
                        <a:t>Iteration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</a:rPr>
                        <a:t>Story No.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</a:rPr>
                        <a:t>Story Title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</a:rPr>
                        <a:t>Story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charset="0"/>
                        </a:rPr>
                        <a:t>Estimate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charset="0"/>
                        </a:rPr>
                        <a:t>% Completion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7/17/2017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 b="1"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IT01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RA-IT01-001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Develop business process for Provide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Create the business process diagram for the Provider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lang="is-I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 dirty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50</a:t>
                      </a:r>
                      <a:r>
                        <a:rPr lang="mr-IN" sz="1000" dirty="0" smtClean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%</a:t>
                      </a:r>
                      <a:endParaRPr lang="mr-IN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IT01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RA-IT01-002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Identify list of service/API for Provider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Identify the list of services required for the Provider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lang="is-I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 dirty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90</a:t>
                      </a:r>
                      <a:r>
                        <a:rPr lang="mr-IN" sz="1000" dirty="0" smtClean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%</a:t>
                      </a:r>
                      <a:endParaRPr lang="mr-IN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IT01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RA-IT01-003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Identify list of objects for Provider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Identify the list of objects required for the Provider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lang="is-I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 dirty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  </a:t>
                      </a:r>
                      <a:r>
                        <a:rPr lang="is-IS" sz="1000" dirty="0" smtClean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90</a:t>
                      </a:r>
                      <a:r>
                        <a:rPr lang="is-IS" sz="1000" dirty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% </a:t>
                      </a:r>
                      <a:endParaRPr lang="is-IS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IT01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RA-IT01-004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Provider Module - Business Process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the business process developed and get it ready for presentation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lang="nb-NO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 dirty="0" smtClean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25%</a:t>
                      </a:r>
                      <a:r>
                        <a:rPr lang="sk-SK" sz="1000" dirty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lang="sk-SK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  <a:latin typeface="Arial" charset="0"/>
                        </a:rPr>
                        <a:t>IT01</a:t>
                      </a:r>
                      <a:endParaRPr lang="sk-SK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RA-IT01-005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Provider Module - Objects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the objects identified and get it ready for presentation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lang="nb-NO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 dirty="0" smtClean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90%</a:t>
                      </a:r>
                      <a:r>
                        <a:rPr lang="sk-SK" sz="1000" dirty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lang="sk-SK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IT01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RA-IT01-006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Provider Module - Services/APIs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the Services/APIs identified and get it ready for presentation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 dirty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lang="sk-SK" sz="1000" dirty="0" smtClean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90%</a:t>
                      </a:r>
                      <a:endParaRPr lang="sk-SK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Last week: </a:t>
            </a:r>
            <a:r>
              <a:rPr lang="en-US" dirty="0" smtClean="0"/>
              <a:t>Investigated open source communication / messaging solutions (Apache Kafka, </a:t>
            </a:r>
            <a:r>
              <a:rPr lang="en-US" dirty="0" err="1" smtClean="0"/>
              <a:t>RabbitMQ</a:t>
            </a:r>
            <a:r>
              <a:rPr lang="en-US" dirty="0" smtClean="0"/>
              <a:t>), consolidating VT and MITRE template documents, setup Pivotal Tracker instance for RA and captured schedules, incorporated service definition templates into MESC presentation.</a:t>
            </a:r>
          </a:p>
          <a:p>
            <a:pPr lvl="1"/>
            <a:r>
              <a:rPr lang="en-US" dirty="0" smtClean="0"/>
              <a:t>Platform </a:t>
            </a:r>
            <a:r>
              <a:rPr lang="en-US" dirty="0"/>
              <a:t>as a </a:t>
            </a:r>
            <a:r>
              <a:rPr lang="en-US" dirty="0" smtClean="0"/>
              <a:t>Service</a:t>
            </a:r>
            <a:endParaRPr lang="en-US" dirty="0"/>
          </a:p>
          <a:p>
            <a:pPr lvl="2">
              <a:buFont typeface="Wingdings" charset="2"/>
              <a:buChar char="ü"/>
            </a:pPr>
            <a:r>
              <a:rPr lang="en-US" dirty="0"/>
              <a:t>Red Hat </a:t>
            </a:r>
            <a:r>
              <a:rPr lang="en-US" dirty="0" err="1"/>
              <a:t>OpenShift</a:t>
            </a:r>
            <a:r>
              <a:rPr lang="en-US" dirty="0"/>
              <a:t> (Docker, Kubernetes)</a:t>
            </a:r>
          </a:p>
          <a:p>
            <a:pPr lvl="1"/>
            <a:r>
              <a:rPr lang="en-US" dirty="0"/>
              <a:t>Communication / </a:t>
            </a:r>
            <a:r>
              <a:rPr lang="en-US" dirty="0" smtClean="0"/>
              <a:t>Messaging</a:t>
            </a:r>
          </a:p>
          <a:p>
            <a:pPr lvl="2">
              <a:buFont typeface="Wingdings" charset="2"/>
              <a:buChar char="ü"/>
            </a:pPr>
            <a:r>
              <a:rPr lang="en-US" b="1" dirty="0" smtClean="0"/>
              <a:t>Apache Kafka</a:t>
            </a:r>
            <a:r>
              <a:rPr lang="en-US" dirty="0" smtClean="0"/>
              <a:t>,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Registration </a:t>
            </a:r>
            <a:r>
              <a:rPr lang="en-US" dirty="0"/>
              <a:t>/ Discovery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Kubernetes, Consul</a:t>
            </a:r>
            <a:r>
              <a:rPr lang="en-US" dirty="0"/>
              <a:t>, </a:t>
            </a:r>
            <a:r>
              <a:rPr lang="en-US" dirty="0" err="1"/>
              <a:t>Hyperbahn</a:t>
            </a:r>
            <a:r>
              <a:rPr lang="en-US" dirty="0"/>
              <a:t>, </a:t>
            </a:r>
            <a:r>
              <a:rPr lang="en-US" dirty="0" err="1"/>
              <a:t>ZooKeeper</a:t>
            </a:r>
            <a:endParaRPr lang="en-US" dirty="0"/>
          </a:p>
          <a:p>
            <a:pPr lvl="1"/>
            <a:r>
              <a:rPr lang="en-US" dirty="0" smtClean="0"/>
              <a:t>Security </a:t>
            </a:r>
            <a:r>
              <a:rPr lang="mr-IN" dirty="0" smtClean="0"/>
              <a:t>–</a:t>
            </a:r>
            <a:r>
              <a:rPr lang="en-US" dirty="0" smtClean="0"/>
              <a:t> longer term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smtClean="0"/>
              <a:t>Heart </a:t>
            </a:r>
            <a:r>
              <a:rPr lang="en-US" dirty="0"/>
              <a:t>Working Group, Argonauts, OAuth2, OpenID Connect, User Managed Access (UMA, </a:t>
            </a:r>
            <a:r>
              <a:rPr lang="en-US" dirty="0" err="1"/>
              <a:t>Kantara</a:t>
            </a:r>
            <a:r>
              <a:rPr lang="en-US" dirty="0"/>
              <a:t>), </a:t>
            </a:r>
            <a:r>
              <a:rPr lang="en-US" dirty="0" smtClean="0"/>
              <a:t>SAML</a:t>
            </a:r>
          </a:p>
          <a:p>
            <a:r>
              <a:rPr lang="en-US" b="1" dirty="0" smtClean="0"/>
              <a:t>This week: </a:t>
            </a:r>
            <a:r>
              <a:rPr lang="en-US" dirty="0" smtClean="0"/>
              <a:t>Investigate open source service registration and discovery solutions</a:t>
            </a:r>
          </a:p>
          <a:p>
            <a:r>
              <a:rPr lang="en-US" b="1" dirty="0" smtClean="0"/>
              <a:t>Blockers?: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Vermont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week: </a:t>
            </a:r>
            <a:r>
              <a:rPr lang="en-US" dirty="0" smtClean="0"/>
              <a:t>Delivered schedule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This week: Starting service management process definition sprint, using Pivotal Tracker</a:t>
            </a:r>
            <a:endParaRPr lang="en-US" dirty="0" smtClean="0"/>
          </a:p>
          <a:p>
            <a:r>
              <a:rPr lang="en-US" b="1" dirty="0" smtClean="0"/>
              <a:t>Blockers?: How should Vermont best participate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614406"/>
              </p:ext>
            </p:extLst>
          </p:nvPr>
        </p:nvGraphicFramePr>
        <p:xfrm>
          <a:off x="1828800" y="1981200"/>
          <a:ext cx="9956800" cy="2399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5840"/>
                <a:gridCol w="816131"/>
                <a:gridCol w="864495"/>
                <a:gridCol w="695223"/>
                <a:gridCol w="1227219"/>
                <a:gridCol w="1976851"/>
                <a:gridCol w="671041"/>
              </a:tblGrid>
              <a:tr h="22108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Task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Status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Assigned To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LOE SWAG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(S/M/L/XL)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Due Date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Comments/Notes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Sprint count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Case Management Service Definition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Client/Member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412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12/1/17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10/20/17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7 high-level processes in MM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11/3/17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Service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In Progress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36309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XL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8/25/17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19 high-level processes in Care Management. 1 high-level process in Operations Management. Several interactions with other areas.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9/8/17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9/15/17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9/22/17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Eligibility &amp; Enrollment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825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12/1/17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5 high-level processes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10/20/17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11/3/17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8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Molina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week: </a:t>
            </a:r>
            <a:r>
              <a:rPr lang="en-US" dirty="0" smtClean="0"/>
              <a:t>Put </a:t>
            </a:r>
            <a:r>
              <a:rPr lang="en-US" dirty="0"/>
              <a:t>together question list and determine next </a:t>
            </a:r>
            <a:r>
              <a:rPr lang="en-US" dirty="0" smtClean="0"/>
              <a:t>steps</a:t>
            </a:r>
            <a:endParaRPr lang="en-US" b="1" dirty="0" smtClean="0"/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 </a:t>
            </a:r>
            <a:r>
              <a:rPr lang="en-US" dirty="0" smtClean="0"/>
              <a:t>None for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98200" y="3463136"/>
            <a:ext cx="6136217" cy="804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Pace </a:t>
            </a:r>
            <a:r>
              <a:rPr lang="en-US" dirty="0" err="1" smtClean="0"/>
              <a:t>Ricciardelli</a:t>
            </a:r>
            <a:endParaRPr lang="en-US" dirty="0" smtClean="0"/>
          </a:p>
          <a:p>
            <a:r>
              <a:rPr lang="en-US" dirty="0" smtClean="0"/>
              <a:t>The MITRE Corporation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Pivotal Tracker Walk 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MESC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Medicaid Reference Architecture Preconference Session</a:t>
            </a:r>
          </a:p>
          <a:p>
            <a:pPr lvl="1"/>
            <a:r>
              <a:rPr lang="en-US" dirty="0" smtClean="0"/>
              <a:t>August 14, 2017</a:t>
            </a:r>
          </a:p>
          <a:p>
            <a:pPr lvl="1"/>
            <a:r>
              <a:rPr lang="en-US" dirty="0" smtClean="0"/>
              <a:t>Incorporated service definition template work into presentation</a:t>
            </a:r>
          </a:p>
          <a:p>
            <a:pPr lvl="1"/>
            <a:r>
              <a:rPr lang="en-US" dirty="0" smtClean="0"/>
              <a:t>Will continue to integrate latest status until presentation time</a:t>
            </a:r>
          </a:p>
          <a:p>
            <a:pPr lvl="1"/>
            <a:r>
              <a:rPr lang="en-US" dirty="0" smtClean="0"/>
              <a:t>Encourage Working Group members to attend!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2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Poplin (#POPLIN)</a:t>
            </a:r>
          </a:p>
          <a:p>
            <a:pPr lvl="1"/>
            <a:r>
              <a:rPr lang="en-US" b="1" dirty="0" err="1" smtClean="0"/>
              <a:t>pop·lin</a:t>
            </a:r>
            <a:endParaRPr lang="en-US" sz="2000" dirty="0" smtClean="0"/>
          </a:p>
          <a:p>
            <a:pPr lvl="2"/>
            <a:r>
              <a:rPr lang="en-US" i="1" dirty="0" smtClean="0"/>
              <a:t>noun</a:t>
            </a:r>
            <a:r>
              <a:rPr lang="en-US" dirty="0"/>
              <a:t>: a plain-woven fabric, typically a lightweight cotton, with a corded </a:t>
            </a:r>
            <a:r>
              <a:rPr lang="en-US" dirty="0" smtClean="0"/>
              <a:t>surface </a:t>
            </a:r>
            <a:endParaRPr lang="en-US" sz="2000" dirty="0" smtClean="0"/>
          </a:p>
          <a:p>
            <a:pPr lvl="2"/>
            <a:r>
              <a:rPr lang="en-US" dirty="0" smtClean="0"/>
              <a:t>Durable </a:t>
            </a:r>
            <a:r>
              <a:rPr lang="en-US" dirty="0"/>
              <a:t>poplin fabric is often used to create scrubs for clinical staff.  The POPLIN project seeks to develop a cohesive, free, open-source reference architecture for states to use in developing a modern, modular Medicaid system.  It is our hope that the POPLIN project serves as the underlying connective fabric for future Medicaid systems.</a:t>
            </a:r>
            <a:endParaRPr lang="en-US" sz="2000" dirty="0"/>
          </a:p>
          <a:p>
            <a:r>
              <a:rPr lang="en-US" dirty="0" smtClean="0"/>
              <a:t>Corduroy</a:t>
            </a:r>
          </a:p>
          <a:p>
            <a:r>
              <a:rPr lang="en-US" dirty="0" smtClean="0"/>
              <a:t>MESRA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edicaid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nterprise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eference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rchitecture</a:t>
            </a:r>
          </a:p>
          <a:p>
            <a:r>
              <a:rPr lang="en-US" dirty="0" smtClean="0"/>
              <a:t>AMIE -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dvanced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edicaid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ntegration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of next sprint</a:t>
            </a:r>
          </a:p>
          <a:p>
            <a:pPr lvl="1"/>
            <a:r>
              <a:rPr lang="en-US" dirty="0" smtClean="0"/>
              <a:t>Sprint plans</a:t>
            </a:r>
          </a:p>
          <a:p>
            <a:pPr lvl="1"/>
            <a:r>
              <a:rPr lang="en-US" dirty="0" smtClean="0"/>
              <a:t>Continual progress on functional areas</a:t>
            </a:r>
          </a:p>
          <a:p>
            <a:pPr lvl="1"/>
            <a:r>
              <a:rPr lang="en-US" dirty="0" smtClean="0"/>
              <a:t>Capture sprints for service definition work into project tracking tool</a:t>
            </a:r>
          </a:p>
          <a:p>
            <a:r>
              <a:rPr lang="en-US" dirty="0" smtClean="0"/>
              <a:t>Project name</a:t>
            </a:r>
          </a:p>
          <a:p>
            <a:pPr lvl="1"/>
            <a:r>
              <a:rPr lang="en-US" dirty="0" smtClean="0"/>
              <a:t>Project logo</a:t>
            </a:r>
          </a:p>
          <a:p>
            <a:pPr lvl="1"/>
            <a:r>
              <a:rPr lang="en-US" dirty="0" smtClean="0"/>
              <a:t>MESC conference</a:t>
            </a:r>
          </a:p>
          <a:p>
            <a:pPr lvl="1"/>
            <a:r>
              <a:rPr lang="en-US" dirty="0" smtClean="0"/>
              <a:t>Project web site design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69814</TotalTime>
  <Words>767</Words>
  <Application>Microsoft Macintosh PowerPoint</Application>
  <PresentationFormat>Widescreen</PresentationFormat>
  <Paragraphs>218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Agenda</vt:lpstr>
      <vt:lpstr>Status Roundtable - CNSI</vt:lpstr>
      <vt:lpstr>Status Roundtable - MITRE</vt:lpstr>
      <vt:lpstr>Status Roundtable - Vermont</vt:lpstr>
      <vt:lpstr>Status Roundtable - Molina</vt:lpstr>
      <vt:lpstr>Pivotal Tracker Walk Through</vt:lpstr>
      <vt:lpstr>MESC Update</vt:lpstr>
      <vt:lpstr>Project Name</vt:lpstr>
      <vt:lpstr>Next week</vt:lpstr>
    </vt:vector>
  </TitlesOfParts>
  <Company>The MITRE Corporation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2313</cp:revision>
  <cp:lastPrinted>2017-01-20T15:08:41Z</cp:lastPrinted>
  <dcterms:created xsi:type="dcterms:W3CDTF">2012-10-22T21:49:00Z</dcterms:created>
  <dcterms:modified xsi:type="dcterms:W3CDTF">2017-08-03T21:18:49Z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