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8"/>
  </p:notesMasterIdLst>
  <p:handoutMasterIdLst>
    <p:handoutMasterId r:id="rId19"/>
  </p:handoutMasterIdLst>
  <p:sldIdLst>
    <p:sldId id="330" r:id="rId6"/>
    <p:sldId id="343" r:id="rId7"/>
    <p:sldId id="344" r:id="rId8"/>
    <p:sldId id="345" r:id="rId9"/>
    <p:sldId id="357" r:id="rId10"/>
    <p:sldId id="353" r:id="rId11"/>
    <p:sldId id="354" r:id="rId12"/>
    <p:sldId id="346" r:id="rId13"/>
    <p:sldId id="355" r:id="rId14"/>
    <p:sldId id="356" r:id="rId15"/>
    <p:sldId id="358" r:id="rId16"/>
    <p:sldId id="333" r:id="rId17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87290" autoAdjust="0"/>
  </p:normalViewPr>
  <p:slideViewPr>
    <p:cSldViewPr>
      <p:cViewPr varScale="1">
        <p:scale>
          <a:sx n="100" d="100"/>
          <a:sy n="100" d="100"/>
        </p:scale>
        <p:origin x="200" y="115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8/31/17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8/31/17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New member introductions?</a:t>
            </a:r>
          </a:p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Functional area assignments</a:t>
            </a:r>
          </a:p>
          <a:p>
            <a:r>
              <a:rPr lang="en-US" dirty="0" smtClean="0"/>
              <a:t>Shared services update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Messaging Shared Service</a:t>
            </a:r>
            <a:br>
              <a:rPr lang="en-US" dirty="0" smtClean="0"/>
            </a:br>
            <a:r>
              <a:rPr lang="en-US" sz="2200" dirty="0" err="1" smtClean="0"/>
              <a:t>Redis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7651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Very fast performance</a:t>
            </a:r>
          </a:p>
          <a:p>
            <a:pPr lvl="1"/>
            <a:r>
              <a:rPr lang="en-US" dirty="0"/>
              <a:t>Horizontally scalability</a:t>
            </a:r>
          </a:p>
          <a:p>
            <a:pPr lvl="1"/>
            <a:r>
              <a:rPr lang="en-US" dirty="0"/>
              <a:t>Large number of large-scale </a:t>
            </a:r>
            <a:r>
              <a:rPr lang="en-US" dirty="0" smtClean="0"/>
              <a:t>customers</a:t>
            </a:r>
          </a:p>
          <a:p>
            <a:pPr lvl="1"/>
            <a:r>
              <a:rPr lang="en-US" dirty="0"/>
              <a:t>Strong open source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Supports publish/subscribe and request/response message patterns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Uses RESP (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Serialization Protocol</a:t>
            </a:r>
            <a:r>
              <a:rPr lang="en-US" dirty="0" smtClean="0"/>
              <a:t>), </a:t>
            </a:r>
            <a:r>
              <a:rPr lang="en-US" dirty="0"/>
              <a:t>an open, but </a:t>
            </a:r>
            <a:r>
              <a:rPr lang="en-US" dirty="0" err="1" smtClean="0"/>
              <a:t>Redis</a:t>
            </a:r>
            <a:r>
              <a:rPr lang="en-US" dirty="0" smtClean="0"/>
              <a:t>-specific message </a:t>
            </a:r>
            <a:r>
              <a:rPr lang="en-US" dirty="0"/>
              <a:t>format</a:t>
            </a:r>
            <a:endParaRPr lang="en-US" dirty="0" smtClean="0"/>
          </a:p>
          <a:p>
            <a:pPr lvl="1"/>
            <a:r>
              <a:rPr lang="en-US" dirty="0" smtClean="0"/>
              <a:t>RAM-based only with no persistent storage (out of the box)</a:t>
            </a:r>
          </a:p>
          <a:p>
            <a:pPr lvl="2"/>
            <a:r>
              <a:rPr lang="en-US" dirty="0" smtClean="0"/>
              <a:t>No ability to see history (for debugging, replay for recovery?)</a:t>
            </a:r>
          </a:p>
          <a:p>
            <a:pPr lvl="1"/>
            <a:r>
              <a:rPr lang="en-US" dirty="0" smtClean="0"/>
              <a:t>Sketchy RESTful API support (small players)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Shared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 on Apache Kafka vs </a:t>
            </a:r>
            <a:r>
              <a:rPr lang="en-US" dirty="0" err="1" smtClean="0"/>
              <a:t>RabbitMQ</a:t>
            </a:r>
            <a:r>
              <a:rPr lang="en-US" dirty="0" smtClean="0"/>
              <a:t> vs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service definitions</a:t>
            </a:r>
            <a:endParaRPr lang="en-US" dirty="0" smtClean="0"/>
          </a:p>
          <a:p>
            <a:r>
              <a:rPr lang="en-US" dirty="0" smtClean="0"/>
              <a:t>Sprint </a:t>
            </a:r>
            <a:r>
              <a:rPr lang="en-US" dirty="0" smtClean="0"/>
              <a:t>5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Continual progress on functional </a:t>
            </a:r>
            <a:r>
              <a:rPr lang="en-US" dirty="0" smtClean="0"/>
              <a:t>areas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Last week:</a:t>
            </a:r>
            <a:endParaRPr lang="en-US" b="1" dirty="0"/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</a:t>
            </a:r>
            <a:r>
              <a:rPr lang="en-US" b="1" dirty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  <a:r>
              <a:rPr lang="en-US" dirty="0" smtClean="0"/>
              <a:t>Followed up with MESC contacts, presented Poplin to MITA-TAC, followed up with MESC contacts, c</a:t>
            </a:r>
            <a:r>
              <a:rPr lang="en-US" dirty="0" smtClean="0"/>
              <a:t>ontinued investigation </a:t>
            </a:r>
            <a:r>
              <a:rPr lang="en-US" dirty="0"/>
              <a:t>of open source service registration and discovery </a:t>
            </a:r>
            <a:r>
              <a:rPr lang="en-US" dirty="0" smtClean="0"/>
              <a:t>solutions, collected service definition materials.</a:t>
            </a:r>
            <a:endParaRPr lang="en-US" dirty="0" smtClean="0"/>
          </a:p>
          <a:p>
            <a:r>
              <a:rPr lang="en-US" b="1" dirty="0" smtClean="0"/>
              <a:t>This week: </a:t>
            </a:r>
            <a:r>
              <a:rPr lang="en-US" dirty="0" smtClean="0"/>
              <a:t>Write first drafts of service definitions for service registration/discovery and messaging.</a:t>
            </a:r>
            <a:endParaRPr lang="en-US" dirty="0" smtClean="0"/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</a:t>
            </a:r>
            <a:r>
              <a:rPr lang="en-US" dirty="0" smtClean="0"/>
              <a:t>Progressing on schedule with service definition development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This week: </a:t>
            </a:r>
            <a:r>
              <a:rPr lang="en-US" dirty="0" smtClean="0"/>
              <a:t>MESC, sprint tasks</a:t>
            </a:r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Provider Management (CNSI #1)</a:t>
            </a:r>
          </a:p>
          <a:p>
            <a:pPr lvl="1"/>
            <a:r>
              <a:rPr lang="en-US" dirty="0" smtClean="0"/>
              <a:t>Screening (MITRE PSM team, 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</a:t>
            </a:r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#2, CNSI #2 [delay])</a:t>
            </a:r>
          </a:p>
          <a:p>
            <a:pPr lvl="1"/>
            <a:r>
              <a:rPr lang="en-US" dirty="0" smtClean="0"/>
              <a:t>Eligibility (WV #1)</a:t>
            </a:r>
            <a:endParaRPr lang="en-US" dirty="0" smtClean="0"/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#1)</a:t>
            </a:r>
          </a:p>
          <a:p>
            <a:pPr lvl="1"/>
            <a:r>
              <a:rPr lang="en-US" dirty="0" smtClean="0"/>
              <a:t>Interaction with E&amp;E (VT #3)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 (CNSI #3 [delay])</a:t>
            </a:r>
          </a:p>
          <a:p>
            <a:r>
              <a:rPr lang="en-US" dirty="0" smtClean="0"/>
              <a:t>Shared Services (MITRE Poplin team)</a:t>
            </a:r>
          </a:p>
          <a:p>
            <a:pPr lvl="1"/>
            <a:r>
              <a:rPr lang="en-US" dirty="0" smtClean="0"/>
              <a:t>Service registration / discovery, messaging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1454547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Commitment:</a:t>
            </a:r>
          </a:p>
          <a:p>
            <a:r>
              <a:rPr lang="en-US" dirty="0" smtClean="0"/>
              <a:t>CNSI: 2 FTE</a:t>
            </a:r>
          </a:p>
          <a:p>
            <a:r>
              <a:rPr lang="en-US" dirty="0" smtClean="0"/>
              <a:t>VT: 1 FTE</a:t>
            </a:r>
          </a:p>
          <a:p>
            <a:r>
              <a:rPr lang="en-US" dirty="0" smtClean="0"/>
              <a:t>MITRE: 1.5 </a:t>
            </a:r>
            <a:r>
              <a:rPr lang="en-US" dirty="0" smtClean="0"/>
              <a:t>FTE</a:t>
            </a:r>
          </a:p>
          <a:p>
            <a:r>
              <a:rPr lang="en-US" dirty="0" smtClean="0"/>
              <a:t>WV: ?</a:t>
            </a:r>
          </a:p>
          <a:p>
            <a:r>
              <a:rPr lang="en-US" dirty="0" smtClean="0"/>
              <a:t>NM: ?</a:t>
            </a:r>
          </a:p>
          <a:p>
            <a:r>
              <a:rPr lang="en-US" dirty="0" smtClean="0"/>
              <a:t>WY: ?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3399" y="3810000"/>
            <a:ext cx="341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Functional Area Commitment:</a:t>
            </a:r>
            <a:endParaRPr lang="en-US" b="1" dirty="0" smtClean="0"/>
          </a:p>
          <a:p>
            <a:r>
              <a:rPr lang="en-US" dirty="0" smtClean="0"/>
              <a:t>WV: #2, #3 choices?</a:t>
            </a:r>
          </a:p>
          <a:p>
            <a:r>
              <a:rPr lang="en-US" dirty="0" smtClean="0"/>
              <a:t>NM: #1, #2, #3 choices?</a:t>
            </a:r>
          </a:p>
          <a:p>
            <a:r>
              <a:rPr lang="en-US" dirty="0" smtClean="0"/>
              <a:t>WY: #1, #2, #3 choices?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8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Services Update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Shared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Candidates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95198"/>
              </p:ext>
            </p:extLst>
          </p:nvPr>
        </p:nvGraphicFramePr>
        <p:xfrm>
          <a:off x="1905000" y="1981200"/>
          <a:ext cx="9677400" cy="441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0"/>
                <a:gridCol w="1764110"/>
                <a:gridCol w="4687490"/>
              </a:tblGrid>
              <a:tr h="339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License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</a:t>
                      </a:r>
                      <a:r>
                        <a:rPr lang="en-US" sz="1600" dirty="0" err="1" smtClean="0"/>
                        <a:t>ActiveMQ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Mobiquity</a:t>
                      </a:r>
                      <a:endParaRPr lang="en-US" sz="1600" dirty="0" smtClean="0"/>
                    </a:p>
                  </a:txBody>
                  <a:tcPr/>
                </a:tc>
              </a:tr>
              <a:tr h="849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Kafka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2.0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Linkedin</a:t>
                      </a:r>
                      <a:r>
                        <a:rPr lang="en-US" sz="1600" dirty="0" smtClean="0"/>
                        <a:t>, Twitter, Netflix, Tumblr, Cisco, Oracle, Pinterest, PayPal, Etsy, Coursera, Airbnb, Uber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</a:t>
                      </a:r>
                      <a:r>
                        <a:rPr lang="en-US" sz="1600" dirty="0" err="1" smtClean="0"/>
                        <a:t>Qpid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Kestrel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 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Twitter?</a:t>
                      </a:r>
                      <a:endParaRPr lang="en-US" sz="1600" dirty="0"/>
                    </a:p>
                  </a:txBody>
                  <a:tcPr/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OpenMQ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CDDL</a:t>
                      </a:r>
                      <a:r>
                        <a:rPr lang="en-US" sz="1600" baseline="0" dirty="0" smtClean="0"/>
                        <a:t> 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Oracle?</a:t>
                      </a:r>
                      <a:endParaRPr lang="en-US" sz="1600" dirty="0"/>
                    </a:p>
                  </a:txBody>
                  <a:tcPr/>
                </a:tc>
              </a:tr>
              <a:tr h="59494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RabbitMQ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Mozilla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Google, Instagram, Salesforce, Sony, Pivotal, NY Times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9494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Redis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BSD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Instagram, Tumblr, Twitter, Alibaba, Pinterest, Uber, Craigslist, Hulu, GitHub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Spring Cloud</a:t>
                      </a:r>
                      <a:r>
                        <a:rPr lang="en-US" sz="1600" baseline="0" dirty="0" smtClean="0"/>
                        <a:t> Dataflow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</a:t>
                      </a:r>
                      <a:r>
                        <a:rPr lang="en-US" sz="1600" baseline="0" dirty="0" smtClean="0"/>
                        <a:t> 2.0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Pivotal</a:t>
                      </a:r>
                      <a:endParaRPr lang="en-US" sz="1600" dirty="0"/>
                    </a:p>
                  </a:txBody>
                  <a:tcPr/>
                </a:tc>
              </a:tr>
              <a:tr h="3399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Zero</a:t>
                      </a:r>
                      <a:r>
                        <a:rPr lang="en-US" sz="1600" baseline="0" dirty="0" err="1" smtClean="0"/>
                        <a:t>MQ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LGPL</a:t>
                      </a:r>
                      <a:r>
                        <a:rPr lang="en-US" sz="1600" baseline="0" dirty="0" smtClean="0"/>
                        <a:t> v3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Individual projects,</a:t>
                      </a:r>
                      <a:r>
                        <a:rPr lang="en-US" sz="1600" baseline="0" dirty="0" smtClean="0"/>
                        <a:t> not companies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58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Messaging Shared Service</a:t>
            </a:r>
            <a:br>
              <a:rPr lang="en-US" dirty="0" smtClean="0"/>
            </a:br>
            <a:r>
              <a:rPr lang="en-US" sz="2200" dirty="0" smtClean="0"/>
              <a:t>Apache Kafka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76513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Very fast performance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trong open source community</a:t>
            </a:r>
          </a:p>
          <a:p>
            <a:pPr lvl="1"/>
            <a:r>
              <a:rPr lang="en-US" dirty="0" smtClean="0"/>
              <a:t>Horizontally scalability</a:t>
            </a:r>
          </a:p>
          <a:p>
            <a:pPr lvl="1"/>
            <a:r>
              <a:rPr lang="en-US" dirty="0" smtClean="0"/>
              <a:t>Large number of large-scale </a:t>
            </a:r>
            <a:r>
              <a:rPr lang="en-US" dirty="0"/>
              <a:t>customers</a:t>
            </a:r>
          </a:p>
          <a:p>
            <a:pPr lvl="1"/>
            <a:r>
              <a:rPr lang="en-US" dirty="0" smtClean="0"/>
              <a:t>RESTful API (via proxy)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RecordBatch</a:t>
            </a:r>
            <a:r>
              <a:rPr lang="en-US" dirty="0" smtClean="0"/>
              <a:t>, an open, but Kafka-specific message format</a:t>
            </a:r>
          </a:p>
          <a:p>
            <a:pPr lvl="1"/>
            <a:r>
              <a:rPr lang="en-US" dirty="0" smtClean="0"/>
              <a:t>Only supports Publish/Subscribe message pattern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Messaging Shared Service</a:t>
            </a:r>
            <a:br>
              <a:rPr lang="en-US" dirty="0" smtClean="0"/>
            </a:br>
            <a:r>
              <a:rPr lang="en-US" sz="2200" dirty="0" err="1" smtClean="0"/>
              <a:t>RabbitMQ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76513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Supports standard message formats (AMQP, MQTT, STOMP)</a:t>
            </a:r>
          </a:p>
          <a:p>
            <a:pPr lvl="1"/>
            <a:r>
              <a:rPr lang="en-US" dirty="0" smtClean="0"/>
              <a:t>Has plug-in architecture to support future message formats</a:t>
            </a:r>
          </a:p>
          <a:p>
            <a:pPr lvl="1"/>
            <a:r>
              <a:rPr lang="en-US" dirty="0" smtClean="0"/>
              <a:t>RESTful API</a:t>
            </a:r>
          </a:p>
          <a:p>
            <a:pPr lvl="1"/>
            <a:r>
              <a:rPr lang="en-US" dirty="0" smtClean="0"/>
              <a:t>Strong open source community</a:t>
            </a:r>
          </a:p>
          <a:p>
            <a:pPr lvl="1"/>
            <a:r>
              <a:rPr lang="en-US" dirty="0" smtClean="0"/>
              <a:t>Number of large-scale customers</a:t>
            </a:r>
          </a:p>
          <a:p>
            <a:pPr lvl="1"/>
            <a:r>
              <a:rPr lang="en-US" dirty="0" smtClean="0"/>
              <a:t>Supports a variety of message patterns (pub/sub, request/response, push-pull, etc.)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Heavyweight solution</a:t>
            </a:r>
          </a:p>
          <a:p>
            <a:pPr lvl="1"/>
            <a:r>
              <a:rPr lang="en-US" dirty="0" smtClean="0"/>
              <a:t>Slower performance</a:t>
            </a:r>
          </a:p>
          <a:p>
            <a:pPr lvl="1"/>
            <a:r>
              <a:rPr lang="en-US" dirty="0" smtClean="0"/>
              <a:t>Scales mostly vertically (can cluster)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70444</TotalTime>
  <Words>580</Words>
  <Application>Microsoft Macintosh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Helvetica LT Std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- Vermont</vt:lpstr>
      <vt:lpstr>Functional Areas</vt:lpstr>
      <vt:lpstr>Shared Services Update </vt:lpstr>
      <vt:lpstr>Messaging Shared Service</vt:lpstr>
      <vt:lpstr>Messaging Shared Service Apache Kafka</vt:lpstr>
      <vt:lpstr>Messaging Shared Service RabbitMQ</vt:lpstr>
      <vt:lpstr>Messaging Shared Service Redis</vt:lpstr>
      <vt:lpstr>Messaging Shared Service</vt:lpstr>
      <vt:lpstr>Next week</vt:lpstr>
    </vt:vector>
  </TitlesOfParts>
  <Company>The MITRE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2340</cp:revision>
  <cp:lastPrinted>2017-01-20T15:08:41Z</cp:lastPrinted>
  <dcterms:created xsi:type="dcterms:W3CDTF">2012-10-22T21:49:00Z</dcterms:created>
  <dcterms:modified xsi:type="dcterms:W3CDTF">2017-08-31T22:02:55Z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