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84" r:id="rId5"/>
    <p:sldId id="285" r:id="rId6"/>
    <p:sldId id="287" r:id="rId7"/>
    <p:sldId id="270" r:id="rId8"/>
    <p:sldId id="269" r:id="rId9"/>
    <p:sldId id="260" r:id="rId10"/>
    <p:sldId id="286" r:id="rId11"/>
    <p:sldId id="271" r:id="rId12"/>
    <p:sldId id="272" r:id="rId13"/>
    <p:sldId id="273" r:id="rId14"/>
    <p:sldId id="282" r:id="rId15"/>
    <p:sldId id="278" r:id="rId16"/>
    <p:sldId id="274" r:id="rId17"/>
    <p:sldId id="276" r:id="rId18"/>
    <p:sldId id="289" r:id="rId19"/>
    <p:sldId id="290" r:id="rId20"/>
    <p:sldId id="279" r:id="rId21"/>
    <p:sldId id="283" r:id="rId22"/>
    <p:sldId id="280" r:id="rId23"/>
    <p:sldId id="28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2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14477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7E24B-73F4-4A94-8DD7-3BEEB39B5BC6}"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32676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62262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510135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197591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40126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811527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62879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730739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81664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17921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C7E24B-73F4-4A94-8DD7-3BEEB39B5BC6}"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48224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C7E24B-73F4-4A94-8DD7-3BEEB39B5BC6}"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356817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335691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19768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C7E24B-73F4-4A94-8DD7-3BEEB39B5BC6}" type="datetimeFigureOut">
              <a:rPr lang="en-IN" smtClean="0"/>
              <a:t>22-08-2024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59232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C7E24B-73F4-4A94-8DD7-3BEEB39B5BC6}"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D0D50-5EBD-46BE-B6B1-04078366CF1F}" type="slidenum">
              <a:rPr lang="en-IN" smtClean="0"/>
              <a:t>‹#›</a:t>
            </a:fld>
            <a:endParaRPr lang="en-IN"/>
          </a:p>
        </p:txBody>
      </p:sp>
    </p:spTree>
    <p:extLst>
      <p:ext uri="{BB962C8B-B14F-4D97-AF65-F5344CB8AC3E}">
        <p14:creationId xmlns:p14="http://schemas.microsoft.com/office/powerpoint/2010/main" val="220878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C7E24B-73F4-4A94-8DD7-3BEEB39B5BC6}" type="datetimeFigureOut">
              <a:rPr lang="en-IN" smtClean="0"/>
              <a:t>22-08-2024</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67D0D50-5EBD-46BE-B6B1-04078366CF1F}" type="slidenum">
              <a:rPr lang="en-IN" smtClean="0"/>
              <a:t>‹#›</a:t>
            </a:fld>
            <a:endParaRPr lang="en-IN"/>
          </a:p>
        </p:txBody>
      </p:sp>
    </p:spTree>
    <p:extLst>
      <p:ext uri="{BB962C8B-B14F-4D97-AF65-F5344CB8AC3E}">
        <p14:creationId xmlns:p14="http://schemas.microsoft.com/office/powerpoint/2010/main" val="12767229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556376" cy="1037977"/>
          </a:xfrm>
        </p:spPr>
        <p:txBody>
          <a:bodyPr>
            <a:normAutofit fontScale="90000"/>
          </a:bodyPr>
          <a:lstStyle/>
          <a:p>
            <a:pPr algn="ctr"/>
            <a:br>
              <a:rPr lang="en-IN" dirty="0"/>
            </a:br>
            <a:r>
              <a:rPr lang="en-IN" dirty="0"/>
              <a:t> </a:t>
            </a:r>
            <a:r>
              <a:rPr lang="en-IN" sz="5300" b="1" i="1" dirty="0"/>
              <a:t>PROJECT MANAGEMENT TOOL </a:t>
            </a:r>
            <a:endParaRPr lang="en-IN" sz="5300" i="1" dirty="0"/>
          </a:p>
        </p:txBody>
      </p:sp>
      <p:sp>
        <p:nvSpPr>
          <p:cNvPr id="3" name="Subtitle 2"/>
          <p:cNvSpPr>
            <a:spLocks noGrp="1"/>
          </p:cNvSpPr>
          <p:nvPr>
            <p:ph type="subTitle" idx="1"/>
          </p:nvPr>
        </p:nvSpPr>
        <p:spPr>
          <a:xfrm>
            <a:off x="971600" y="2420888"/>
            <a:ext cx="7272808" cy="3217912"/>
          </a:xfrm>
        </p:spPr>
        <p:txBody>
          <a:bodyPr>
            <a:normAutofit fontScale="92500" lnSpcReduction="20000"/>
          </a:bodyPr>
          <a:lstStyle/>
          <a:p>
            <a:endParaRPr lang="en-IN" dirty="0"/>
          </a:p>
          <a:p>
            <a:r>
              <a:rPr lang="en-IN" dirty="0">
                <a:solidFill>
                  <a:schemeClr val="tx1"/>
                </a:solidFill>
              </a:rPr>
              <a:t>Presented By: </a:t>
            </a:r>
          </a:p>
          <a:p>
            <a:r>
              <a:rPr lang="en-US" b="1" dirty="0">
                <a:solidFill>
                  <a:schemeClr val="tx1"/>
                </a:solidFill>
              </a:rPr>
              <a:t>Mr. </a:t>
            </a:r>
            <a:r>
              <a:rPr lang="en-US" b="1" dirty="0" err="1">
                <a:solidFill>
                  <a:schemeClr val="tx1"/>
                </a:solidFill>
              </a:rPr>
              <a:t>Divyanshu</a:t>
            </a:r>
            <a:r>
              <a:rPr lang="en-US" b="1" dirty="0">
                <a:solidFill>
                  <a:schemeClr val="tx1"/>
                </a:solidFill>
              </a:rPr>
              <a:t> Arora </a:t>
            </a:r>
            <a:r>
              <a:rPr lang="en-IN" dirty="0"/>
              <a:t>(240310120006)</a:t>
            </a:r>
            <a:endParaRPr lang="en-US" b="1" dirty="0">
              <a:solidFill>
                <a:schemeClr val="tx1"/>
              </a:solidFill>
            </a:endParaRPr>
          </a:p>
          <a:p>
            <a:r>
              <a:rPr lang="en-US" b="1" dirty="0">
                <a:solidFill>
                  <a:schemeClr val="tx1"/>
                </a:solidFill>
              </a:rPr>
              <a:t>Miss </a:t>
            </a:r>
            <a:r>
              <a:rPr lang="en-US" b="1" dirty="0" err="1">
                <a:solidFill>
                  <a:schemeClr val="tx1"/>
                </a:solidFill>
              </a:rPr>
              <a:t>Mitali</a:t>
            </a:r>
            <a:r>
              <a:rPr lang="en-US" b="1" dirty="0">
                <a:solidFill>
                  <a:schemeClr val="tx1"/>
                </a:solidFill>
              </a:rPr>
              <a:t> </a:t>
            </a:r>
            <a:r>
              <a:rPr lang="en-US" b="1" dirty="0" err="1">
                <a:solidFill>
                  <a:schemeClr val="tx1"/>
                </a:solidFill>
              </a:rPr>
              <a:t>Shrivastava</a:t>
            </a:r>
            <a:r>
              <a:rPr lang="en-US" b="1" dirty="0">
                <a:solidFill>
                  <a:schemeClr val="tx1"/>
                </a:solidFill>
              </a:rPr>
              <a:t> </a:t>
            </a:r>
            <a:r>
              <a:rPr lang="en-IN" dirty="0"/>
              <a:t>(240310120007)</a:t>
            </a:r>
            <a:endParaRPr lang="en-US" b="1" dirty="0">
              <a:solidFill>
                <a:schemeClr val="tx1"/>
              </a:solidFill>
            </a:endParaRPr>
          </a:p>
          <a:p>
            <a:r>
              <a:rPr lang="en-US" b="1" dirty="0">
                <a:solidFill>
                  <a:schemeClr val="tx1"/>
                </a:solidFill>
              </a:rPr>
              <a:t>Mr. </a:t>
            </a:r>
            <a:r>
              <a:rPr lang="en-US" b="1" dirty="0" err="1">
                <a:solidFill>
                  <a:schemeClr val="tx1"/>
                </a:solidFill>
              </a:rPr>
              <a:t>Suraj</a:t>
            </a:r>
            <a:r>
              <a:rPr lang="en-US" b="1" dirty="0">
                <a:solidFill>
                  <a:schemeClr val="tx1"/>
                </a:solidFill>
              </a:rPr>
              <a:t> Gupta </a:t>
            </a:r>
            <a:r>
              <a:rPr lang="en-IN" dirty="0"/>
              <a:t>(240310120013)</a:t>
            </a:r>
            <a:endParaRPr lang="en-US" b="1" dirty="0">
              <a:solidFill>
                <a:schemeClr val="tx1"/>
              </a:solidFill>
            </a:endParaRPr>
          </a:p>
          <a:p>
            <a:endParaRPr lang="en-US" dirty="0">
              <a:solidFill>
                <a:schemeClr val="tx1"/>
              </a:solidFill>
            </a:endParaRPr>
          </a:p>
          <a:p>
            <a:r>
              <a:rPr lang="en-IN" dirty="0">
                <a:solidFill>
                  <a:schemeClr val="tx1"/>
                </a:solidFill>
              </a:rPr>
              <a:t>Guide:</a:t>
            </a:r>
          </a:p>
          <a:p>
            <a:r>
              <a:rPr lang="en-IN" b="1" dirty="0" err="1">
                <a:solidFill>
                  <a:schemeClr val="tx1"/>
                </a:solidFill>
              </a:rPr>
              <a:t>Mr.</a:t>
            </a:r>
            <a:r>
              <a:rPr lang="en-IN" b="1" dirty="0">
                <a:solidFill>
                  <a:schemeClr val="tx1"/>
                </a:solidFill>
              </a:rPr>
              <a:t> </a:t>
            </a:r>
            <a:r>
              <a:rPr lang="en-IN" b="1" dirty="0" err="1">
                <a:solidFill>
                  <a:schemeClr val="tx1"/>
                </a:solidFill>
              </a:rPr>
              <a:t>Pankaj</a:t>
            </a:r>
            <a:r>
              <a:rPr lang="en-IN" b="1" dirty="0">
                <a:solidFill>
                  <a:schemeClr val="tx1"/>
                </a:solidFill>
              </a:rPr>
              <a:t> Kumar </a:t>
            </a:r>
            <a:r>
              <a:rPr lang="en-IN" b="1" dirty="0" err="1">
                <a:solidFill>
                  <a:schemeClr val="tx1"/>
                </a:solidFill>
              </a:rPr>
              <a:t>Mahto</a:t>
            </a:r>
            <a:r>
              <a:rPr lang="en-IN" b="1" dirty="0">
                <a:solidFill>
                  <a:schemeClr val="tx1"/>
                </a:solidFill>
              </a:rPr>
              <a:t> </a:t>
            </a:r>
            <a:endParaRPr lang="en-IN" dirty="0">
              <a:solidFill>
                <a:schemeClr val="tx1"/>
              </a:solidFill>
            </a:endParaRPr>
          </a:p>
          <a:p>
            <a:r>
              <a:rPr lang="en-IN" dirty="0">
                <a:solidFill>
                  <a:schemeClr val="tx1"/>
                </a:solidFill>
              </a:rPr>
              <a:t>Project Engineer, CDAC Delhi </a:t>
            </a:r>
          </a:p>
        </p:txBody>
      </p:sp>
    </p:spTree>
    <p:extLst>
      <p:ext uri="{BB962C8B-B14F-4D97-AF65-F5344CB8AC3E}">
        <p14:creationId xmlns:p14="http://schemas.microsoft.com/office/powerpoint/2010/main" val="19260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7825680" cy="6140152"/>
          </a:xfrm>
        </p:spPr>
        <p:txBody>
          <a:bodyPr/>
          <a:lstStyle/>
          <a:p>
            <a:r>
              <a:rPr lang="en-US" dirty="0"/>
              <a:t>Admin Case</a:t>
            </a:r>
          </a:p>
          <a:p>
            <a:pPr marL="114300" indent="0">
              <a:buNone/>
            </a:pPr>
            <a:endParaRPr lang="en-US" dirty="0"/>
          </a:p>
        </p:txBody>
      </p:sp>
      <p:pic>
        <p:nvPicPr>
          <p:cNvPr id="4" name="Picture 3"/>
          <p:cNvPicPr/>
          <p:nvPr/>
        </p:nvPicPr>
        <p:blipFill>
          <a:blip r:embed="rId2"/>
          <a:stretch>
            <a:fillRect/>
          </a:stretch>
        </p:blipFill>
        <p:spPr>
          <a:xfrm>
            <a:off x="0" y="836712"/>
            <a:ext cx="7956376" cy="5627270"/>
          </a:xfrm>
          <a:prstGeom prst="rect">
            <a:avLst/>
          </a:prstGeom>
        </p:spPr>
      </p:pic>
    </p:spTree>
    <p:extLst>
      <p:ext uri="{BB962C8B-B14F-4D97-AF65-F5344CB8AC3E}">
        <p14:creationId xmlns:p14="http://schemas.microsoft.com/office/powerpoint/2010/main" val="419680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b="1" dirty="0"/>
              <a:t>Implementation:</a:t>
            </a:r>
          </a:p>
        </p:txBody>
      </p:sp>
      <p:sp>
        <p:nvSpPr>
          <p:cNvPr id="3" name="Content Placeholder 2"/>
          <p:cNvSpPr>
            <a:spLocks noGrp="1"/>
          </p:cNvSpPr>
          <p:nvPr>
            <p:ph idx="1"/>
          </p:nvPr>
        </p:nvSpPr>
        <p:spPr>
          <a:xfrm>
            <a:off x="467544" y="1196752"/>
            <a:ext cx="8219256" cy="4929411"/>
          </a:xfrm>
        </p:spPr>
        <p:txBody>
          <a:bodyPr/>
          <a:lstStyle/>
          <a:p>
            <a:r>
              <a:rPr lang="en-IN" b="1" dirty="0"/>
              <a:t>Home page:</a:t>
            </a:r>
          </a:p>
          <a:p>
            <a:endParaRPr lang="en-IN" dirty="0"/>
          </a:p>
        </p:txBody>
      </p:sp>
      <p:pic>
        <p:nvPicPr>
          <p:cNvPr id="5" name="Picture 4"/>
          <p:cNvPicPr/>
          <p:nvPr/>
        </p:nvPicPr>
        <p:blipFill>
          <a:blip r:embed="rId2"/>
          <a:stretch>
            <a:fillRect/>
          </a:stretch>
        </p:blipFill>
        <p:spPr>
          <a:xfrm>
            <a:off x="611560" y="1974849"/>
            <a:ext cx="7488832" cy="4151313"/>
          </a:xfrm>
          <a:prstGeom prst="rect">
            <a:avLst/>
          </a:prstGeom>
        </p:spPr>
      </p:pic>
    </p:spTree>
    <p:extLst>
      <p:ext uri="{BB962C8B-B14F-4D97-AF65-F5344CB8AC3E}">
        <p14:creationId xmlns:p14="http://schemas.microsoft.com/office/powerpoint/2010/main" val="419974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395536" y="548680"/>
            <a:ext cx="8291264" cy="5577483"/>
          </a:xfrm>
        </p:spPr>
        <p:txBody>
          <a:bodyPr/>
          <a:lstStyle/>
          <a:p>
            <a:r>
              <a:rPr lang="en-IN" b="1" dirty="0"/>
              <a:t>Register page:</a:t>
            </a:r>
          </a:p>
          <a:p>
            <a:pPr marL="82296" indent="0">
              <a:buNone/>
            </a:pPr>
            <a:endParaRPr lang="en-IN"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11560" y="1691680"/>
            <a:ext cx="7011297" cy="3753544"/>
          </a:xfrm>
          <a:prstGeom prst="rect">
            <a:avLst/>
          </a:prstGeom>
        </p:spPr>
      </p:pic>
    </p:spTree>
    <p:extLst>
      <p:ext uri="{BB962C8B-B14F-4D97-AF65-F5344CB8AC3E}">
        <p14:creationId xmlns:p14="http://schemas.microsoft.com/office/powerpoint/2010/main" val="308570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457200" y="476672"/>
            <a:ext cx="8229600" cy="5649491"/>
          </a:xfrm>
        </p:spPr>
        <p:txBody>
          <a:bodyPr/>
          <a:lstStyle/>
          <a:p>
            <a:r>
              <a:rPr lang="en-IN" b="1" dirty="0"/>
              <a:t>User login page:</a:t>
            </a:r>
          </a:p>
          <a:p>
            <a:pPr marL="0" indent="0">
              <a:buNone/>
            </a:pPr>
            <a:endParaRPr lang="en-IN"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11560" y="1616393"/>
            <a:ext cx="7027807" cy="3972847"/>
          </a:xfrm>
          <a:prstGeom prst="rect">
            <a:avLst/>
          </a:prstGeom>
        </p:spPr>
      </p:pic>
    </p:spTree>
    <p:extLst>
      <p:ext uri="{BB962C8B-B14F-4D97-AF65-F5344CB8AC3E}">
        <p14:creationId xmlns:p14="http://schemas.microsoft.com/office/powerpoint/2010/main" val="408879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457200" y="332656"/>
            <a:ext cx="7620000" cy="6068144"/>
          </a:xfrm>
        </p:spPr>
        <p:txBody>
          <a:bodyPr/>
          <a:lstStyle/>
          <a:p>
            <a:r>
              <a:rPr lang="en-IN" b="1" dirty="0"/>
              <a:t>Project Creation :</a:t>
            </a:r>
          </a:p>
          <a:p>
            <a:pPr marL="114300" indent="0">
              <a:buNone/>
            </a:pPr>
            <a:endParaRPr lang="en-IN" dirty="0"/>
          </a:p>
        </p:txBody>
      </p:sp>
      <p:pic>
        <p:nvPicPr>
          <p:cNvPr id="5" name="Picture 4">
            <a:extLst>
              <a:ext uri="{FF2B5EF4-FFF2-40B4-BE49-F238E27FC236}">
                <a16:creationId xmlns:a16="http://schemas.microsoft.com/office/drawing/2014/main" id="{05691571-7554-1293-64E4-ACFC2BC59447}"/>
              </a:ext>
            </a:extLst>
          </p:cNvPr>
          <p:cNvPicPr>
            <a:picLocks noChangeAspect="1"/>
          </p:cNvPicPr>
          <p:nvPr/>
        </p:nvPicPr>
        <p:blipFill>
          <a:blip r:embed="rId2"/>
          <a:stretch>
            <a:fillRect/>
          </a:stretch>
        </p:blipFill>
        <p:spPr>
          <a:xfrm>
            <a:off x="457200" y="1268760"/>
            <a:ext cx="7218666" cy="4517168"/>
          </a:xfrm>
          <a:prstGeom prst="rect">
            <a:avLst/>
          </a:prstGeom>
        </p:spPr>
      </p:pic>
    </p:spTree>
    <p:extLst>
      <p:ext uri="{BB962C8B-B14F-4D97-AF65-F5344CB8AC3E}">
        <p14:creationId xmlns:p14="http://schemas.microsoft.com/office/powerpoint/2010/main" val="163800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457200" y="476672"/>
            <a:ext cx="8229600" cy="5649491"/>
          </a:xfrm>
        </p:spPr>
        <p:txBody>
          <a:bodyPr/>
          <a:lstStyle/>
          <a:p>
            <a:pPr marL="0" indent="0">
              <a:buNone/>
            </a:pPr>
            <a:r>
              <a:rPr lang="en-IN" b="1" dirty="0"/>
              <a:t>Project Details Page </a:t>
            </a:r>
          </a:p>
          <a:p>
            <a:pPr marL="0" indent="0">
              <a:buNone/>
            </a:pPr>
            <a:endParaRPr lang="en-IN" dirty="0"/>
          </a:p>
          <a:p>
            <a:endParaRPr lang="en-IN" dirty="0"/>
          </a:p>
        </p:txBody>
      </p:sp>
      <p:pic>
        <p:nvPicPr>
          <p:cNvPr id="5" name="Picture 4"/>
          <p:cNvPicPr/>
          <p:nvPr/>
        </p:nvPicPr>
        <p:blipFill>
          <a:blip r:embed="rId2"/>
          <a:stretch>
            <a:fillRect/>
          </a:stretch>
        </p:blipFill>
        <p:spPr>
          <a:xfrm>
            <a:off x="611560" y="1268759"/>
            <a:ext cx="7057335" cy="4857403"/>
          </a:xfrm>
          <a:prstGeom prst="rect">
            <a:avLst/>
          </a:prstGeom>
        </p:spPr>
      </p:pic>
    </p:spTree>
    <p:extLst>
      <p:ext uri="{BB962C8B-B14F-4D97-AF65-F5344CB8AC3E}">
        <p14:creationId xmlns:p14="http://schemas.microsoft.com/office/powerpoint/2010/main" val="364917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457200" y="548680"/>
            <a:ext cx="8229600" cy="5577483"/>
          </a:xfrm>
        </p:spPr>
        <p:txBody>
          <a:bodyPr/>
          <a:lstStyle/>
          <a:p>
            <a:r>
              <a:rPr lang="en-IN" b="1" dirty="0"/>
              <a:t>Project Board:</a:t>
            </a:r>
          </a:p>
          <a:p>
            <a:pPr marL="114300" indent="0">
              <a:buNone/>
            </a:pPr>
            <a:endParaRPr lang="en-IN" b="1" dirty="0"/>
          </a:p>
          <a:p>
            <a:pPr marL="114300" indent="0">
              <a:buNone/>
            </a:pPr>
            <a:endParaRPr lang="en-IN" b="1" dirty="0"/>
          </a:p>
          <a:p>
            <a:pPr marL="0" indent="0">
              <a:buNone/>
            </a:pPr>
            <a:endParaRPr lang="en-IN" dirty="0"/>
          </a:p>
        </p:txBody>
      </p:sp>
      <p:pic>
        <p:nvPicPr>
          <p:cNvPr id="5" name="Picture 4">
            <a:extLst>
              <a:ext uri="{FF2B5EF4-FFF2-40B4-BE49-F238E27FC236}">
                <a16:creationId xmlns:a16="http://schemas.microsoft.com/office/drawing/2014/main" id="{D4F80679-238B-0406-32B7-47310C2AB73E}"/>
              </a:ext>
            </a:extLst>
          </p:cNvPr>
          <p:cNvPicPr>
            <a:picLocks noChangeAspect="1"/>
          </p:cNvPicPr>
          <p:nvPr/>
        </p:nvPicPr>
        <p:blipFill>
          <a:blip r:embed="rId2"/>
          <a:stretch>
            <a:fillRect/>
          </a:stretch>
        </p:blipFill>
        <p:spPr>
          <a:xfrm>
            <a:off x="611560" y="1449745"/>
            <a:ext cx="7344816" cy="4499535"/>
          </a:xfrm>
          <a:prstGeom prst="rect">
            <a:avLst/>
          </a:prstGeom>
        </p:spPr>
      </p:pic>
    </p:spTree>
    <p:extLst>
      <p:ext uri="{BB962C8B-B14F-4D97-AF65-F5344CB8AC3E}">
        <p14:creationId xmlns:p14="http://schemas.microsoft.com/office/powerpoint/2010/main" val="142023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323528" y="188640"/>
            <a:ext cx="8363272" cy="5937523"/>
          </a:xfrm>
        </p:spPr>
        <p:txBody>
          <a:bodyPr/>
          <a:lstStyle/>
          <a:p>
            <a:r>
              <a:rPr lang="en-IN" b="1" dirty="0"/>
              <a:t> Update Project Details:</a:t>
            </a:r>
          </a:p>
          <a:p>
            <a:pPr marL="114300" indent="0">
              <a:buNone/>
            </a:pPr>
            <a:endParaRPr lang="en-IN" b="1" dirty="0"/>
          </a:p>
          <a:p>
            <a:endParaRPr lang="en-IN" b="1" dirty="0"/>
          </a:p>
          <a:p>
            <a:pPr marL="0" indent="0">
              <a:buNone/>
            </a:pPr>
            <a:endParaRPr lang="en-IN" b="1" dirty="0"/>
          </a:p>
        </p:txBody>
      </p:sp>
      <p:pic>
        <p:nvPicPr>
          <p:cNvPr id="5" name="Picture 4">
            <a:extLst>
              <a:ext uri="{FF2B5EF4-FFF2-40B4-BE49-F238E27FC236}">
                <a16:creationId xmlns:a16="http://schemas.microsoft.com/office/drawing/2014/main" id="{09C4E141-28D6-2906-9CEF-EF7CE94D6B6A}"/>
              </a:ext>
            </a:extLst>
          </p:cNvPr>
          <p:cNvPicPr>
            <a:picLocks noChangeAspect="1"/>
          </p:cNvPicPr>
          <p:nvPr/>
        </p:nvPicPr>
        <p:blipFill>
          <a:blip r:embed="rId2"/>
          <a:stretch>
            <a:fillRect/>
          </a:stretch>
        </p:blipFill>
        <p:spPr>
          <a:xfrm>
            <a:off x="312809" y="1297341"/>
            <a:ext cx="7688726" cy="4263317"/>
          </a:xfrm>
          <a:prstGeom prst="rect">
            <a:avLst/>
          </a:prstGeom>
        </p:spPr>
      </p:pic>
    </p:spTree>
    <p:extLst>
      <p:ext uri="{BB962C8B-B14F-4D97-AF65-F5344CB8AC3E}">
        <p14:creationId xmlns:p14="http://schemas.microsoft.com/office/powerpoint/2010/main" val="1094814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323528" y="188640"/>
            <a:ext cx="8363272" cy="5937523"/>
          </a:xfrm>
        </p:spPr>
        <p:txBody>
          <a:bodyPr/>
          <a:lstStyle/>
          <a:p>
            <a:r>
              <a:rPr lang="en-IN" b="1" dirty="0"/>
              <a:t> Update Project Task Details:</a:t>
            </a:r>
          </a:p>
          <a:p>
            <a:pPr marL="114300" indent="0">
              <a:buNone/>
            </a:pPr>
            <a:endParaRPr lang="en-IN" b="1" dirty="0"/>
          </a:p>
          <a:p>
            <a:endParaRPr lang="en-IN" b="1" dirty="0"/>
          </a:p>
          <a:p>
            <a:pPr marL="0" indent="0">
              <a:buNone/>
            </a:pPr>
            <a:endParaRPr lang="en-IN" b="1" dirty="0"/>
          </a:p>
        </p:txBody>
      </p:sp>
      <p:pic>
        <p:nvPicPr>
          <p:cNvPr id="6" name="Picture 5">
            <a:extLst>
              <a:ext uri="{FF2B5EF4-FFF2-40B4-BE49-F238E27FC236}">
                <a16:creationId xmlns:a16="http://schemas.microsoft.com/office/drawing/2014/main" id="{7BEC5A0B-86D1-27F0-52DA-AABFD707B385}"/>
              </a:ext>
            </a:extLst>
          </p:cNvPr>
          <p:cNvPicPr>
            <a:picLocks noChangeAspect="1"/>
          </p:cNvPicPr>
          <p:nvPr/>
        </p:nvPicPr>
        <p:blipFill>
          <a:blip r:embed="rId2"/>
          <a:stretch>
            <a:fillRect/>
          </a:stretch>
        </p:blipFill>
        <p:spPr>
          <a:xfrm>
            <a:off x="353639" y="1217099"/>
            <a:ext cx="7503170" cy="4423802"/>
          </a:xfrm>
          <a:prstGeom prst="rect">
            <a:avLst/>
          </a:prstGeom>
        </p:spPr>
      </p:pic>
    </p:spTree>
    <p:extLst>
      <p:ext uri="{BB962C8B-B14F-4D97-AF65-F5344CB8AC3E}">
        <p14:creationId xmlns:p14="http://schemas.microsoft.com/office/powerpoint/2010/main" val="47466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a:xfrm>
            <a:off x="323528" y="188640"/>
            <a:ext cx="8363272" cy="5937523"/>
          </a:xfrm>
        </p:spPr>
        <p:txBody>
          <a:bodyPr/>
          <a:lstStyle/>
          <a:p>
            <a:r>
              <a:rPr lang="en-IN" b="1" dirty="0"/>
              <a:t> Database Design:</a:t>
            </a:r>
          </a:p>
          <a:p>
            <a:pPr marL="114300" indent="0">
              <a:buNone/>
            </a:pPr>
            <a:endParaRPr lang="en-IN" b="1" dirty="0"/>
          </a:p>
          <a:p>
            <a:endParaRPr lang="en-IN" b="1" dirty="0"/>
          </a:p>
          <a:p>
            <a:pPr marL="0" indent="0">
              <a:buNone/>
            </a:pPr>
            <a:endParaRPr lang="en-IN" b="1" dirty="0"/>
          </a:p>
        </p:txBody>
      </p:sp>
      <p:pic>
        <p:nvPicPr>
          <p:cNvPr id="5" name="Picture 4">
            <a:extLst>
              <a:ext uri="{FF2B5EF4-FFF2-40B4-BE49-F238E27FC236}">
                <a16:creationId xmlns:a16="http://schemas.microsoft.com/office/drawing/2014/main" id="{F56BB18B-9A32-9809-00B0-8B13B1C91302}"/>
              </a:ext>
            </a:extLst>
          </p:cNvPr>
          <p:cNvPicPr>
            <a:picLocks noChangeAspect="1"/>
          </p:cNvPicPr>
          <p:nvPr/>
        </p:nvPicPr>
        <p:blipFill>
          <a:blip r:embed="rId2"/>
          <a:stretch>
            <a:fillRect/>
          </a:stretch>
        </p:blipFill>
        <p:spPr>
          <a:xfrm>
            <a:off x="539552" y="920477"/>
            <a:ext cx="7227000" cy="5316835"/>
          </a:xfrm>
          <a:prstGeom prst="rect">
            <a:avLst/>
          </a:prstGeom>
        </p:spPr>
      </p:pic>
    </p:spTree>
    <p:extLst>
      <p:ext uri="{BB962C8B-B14F-4D97-AF65-F5344CB8AC3E}">
        <p14:creationId xmlns:p14="http://schemas.microsoft.com/office/powerpoint/2010/main" val="174567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a:t>
            </a:r>
            <a:endParaRPr lang="en-IN" dirty="0"/>
          </a:p>
        </p:txBody>
      </p:sp>
      <p:sp>
        <p:nvSpPr>
          <p:cNvPr id="3" name="Content Placeholder 2"/>
          <p:cNvSpPr>
            <a:spLocks noGrp="1"/>
          </p:cNvSpPr>
          <p:nvPr>
            <p:ph idx="1"/>
          </p:nvPr>
        </p:nvSpPr>
        <p:spPr/>
        <p:txBody>
          <a:bodyPr>
            <a:noAutofit/>
          </a:bodyPr>
          <a:lstStyle/>
          <a:p>
            <a:r>
              <a:rPr lang="en-US" sz="2400" dirty="0"/>
              <a:t>The goal of this project is to develop a comprehensive project management platform tailored to small-scale businesses. </a:t>
            </a:r>
          </a:p>
          <a:p>
            <a:r>
              <a:rPr lang="en-US" sz="2400" dirty="0"/>
              <a:t>The software will facilitate seamless project execution, team collaboration, and task management, thereby enhancing productivity and profitability. </a:t>
            </a:r>
          </a:p>
          <a:p>
            <a:r>
              <a:rPr lang="en-US" sz="2400" dirty="0"/>
              <a:t>Users can manage all project phases, from planning and execution to monitoring and closure, through a single, integrated platform.</a:t>
            </a:r>
          </a:p>
        </p:txBody>
      </p:sp>
    </p:spTree>
    <p:extLst>
      <p:ext uri="{BB962C8B-B14F-4D97-AF65-F5344CB8AC3E}">
        <p14:creationId xmlns:p14="http://schemas.microsoft.com/office/powerpoint/2010/main" val="3720493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SCOPE </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system will support different user roles, including Admin, Project Manager, and Team Member. </a:t>
            </a:r>
          </a:p>
          <a:p>
            <a:r>
              <a:rPr lang="en-US" dirty="0"/>
              <a:t>Users will be able to create, assign, prioritize, and track tasks within projects. Tasks can be categorized and filtered based on their status, priority, and deadlines, allowing for efficient task management.</a:t>
            </a:r>
          </a:p>
          <a:p>
            <a:r>
              <a:rPr lang="en-US" dirty="0"/>
              <a:t>The platform will include communication tools such as messaging, file sharing, and real-time notifications to facilitate collaboration among team members. </a:t>
            </a:r>
          </a:p>
          <a:p>
            <a:r>
              <a:rPr lang="en-US" dirty="0"/>
              <a:t>The tool will implement robust security measures to protect sensitive project data. This includes secure authentication, encryption of data, and regular backups to prevent data loss or breaches.</a:t>
            </a:r>
          </a:p>
          <a:p>
            <a:r>
              <a:rPr lang="en-US" dirty="0"/>
              <a:t>Users will have the ability to customize certain aspects of the tool, such as project templates, task categories, and user interface themes, to better suit their specific workflow and preferences.</a:t>
            </a:r>
          </a:p>
          <a:p>
            <a:endParaRPr lang="en-IN" dirty="0"/>
          </a:p>
        </p:txBody>
      </p:sp>
    </p:spTree>
    <p:extLst>
      <p:ext uri="{BB962C8B-B14F-4D97-AF65-F5344CB8AC3E}">
        <p14:creationId xmlns:p14="http://schemas.microsoft.com/office/powerpoint/2010/main" val="3345974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7753672" cy="5924128"/>
          </a:xfrm>
        </p:spPr>
        <p:txBody>
          <a:bodyPr/>
          <a:lstStyle/>
          <a:p>
            <a:r>
              <a:rPr lang="en-US" dirty="0"/>
              <a:t>The project management tool will be designed to scale according to the needs of the organization. Whether managing a single project or multiple concurrent projects, the tool will support growth without compromising performance.</a:t>
            </a:r>
          </a:p>
          <a:p>
            <a:r>
              <a:rPr lang="en-US" dirty="0"/>
              <a:t>The tool will provide budget tracking features, allowing project managers to monitor expenses against the project budget. This will help in managing project costs and ensuring financial efficiency.</a:t>
            </a:r>
          </a:p>
          <a:p>
            <a:r>
              <a:rPr lang="en-US" dirty="0"/>
              <a:t>The platform can offer client access features where clients can view project progress, provide feedback, and approve completed tasks. This enhances client engagement and satisfaction.</a:t>
            </a:r>
          </a:p>
        </p:txBody>
      </p:sp>
    </p:spTree>
    <p:extLst>
      <p:ext uri="{BB962C8B-B14F-4D97-AF65-F5344CB8AC3E}">
        <p14:creationId xmlns:p14="http://schemas.microsoft.com/office/powerpoint/2010/main" val="284321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platform offers a convenient and effective solution for managing small-scale projects, with an emphasis on user-friendly design and secure operations.</a:t>
            </a:r>
          </a:p>
          <a:p>
            <a:r>
              <a:rPr lang="en-US" dirty="0"/>
              <a:t>We define the problem on which we are working in this project. </a:t>
            </a:r>
          </a:p>
          <a:p>
            <a:r>
              <a:rPr lang="en-US" dirty="0"/>
              <a:t> We designed the simple user interface and resolved security issues of the system. </a:t>
            </a:r>
          </a:p>
          <a:p>
            <a:r>
              <a:rPr lang="en-US" dirty="0"/>
              <a:t> Finally, system is implemented and tested accordingly to the test cases. </a:t>
            </a:r>
          </a:p>
          <a:p>
            <a:r>
              <a:rPr lang="en-US" dirty="0"/>
              <a:t> At personal level we learned to work with team, implement software development technology and principles and good programing practice. </a:t>
            </a:r>
          </a:p>
          <a:p>
            <a:endParaRPr lang="en-IN" dirty="0"/>
          </a:p>
        </p:txBody>
      </p:sp>
    </p:spTree>
    <p:extLst>
      <p:ext uri="{BB962C8B-B14F-4D97-AF65-F5344CB8AC3E}">
        <p14:creationId xmlns:p14="http://schemas.microsoft.com/office/powerpoint/2010/main" val="944377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92896"/>
            <a:ext cx="6429400" cy="1143000"/>
          </a:xfrm>
        </p:spPr>
        <p:txBody>
          <a:bodyPr/>
          <a:lstStyle/>
          <a:p>
            <a:r>
              <a:rPr lang="en-IN" b="1" dirty="0">
                <a:solidFill>
                  <a:schemeClr val="accent2">
                    <a:lumMod val="75000"/>
                  </a:schemeClr>
                </a:solidFill>
                <a:latin typeface="Algerian" pitchFamily="82" charset="0"/>
              </a:rPr>
              <a:t>THANK YOU…</a:t>
            </a:r>
          </a:p>
        </p:txBody>
      </p:sp>
      <p:sp>
        <p:nvSpPr>
          <p:cNvPr id="3" name="Content Placeholder 2"/>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109535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Software Requirements</a:t>
            </a:r>
            <a:endParaRPr lang="en-IN" dirty="0"/>
          </a:p>
        </p:txBody>
      </p:sp>
      <p:sp>
        <p:nvSpPr>
          <p:cNvPr id="3" name="Content Placeholder 2"/>
          <p:cNvSpPr>
            <a:spLocks noGrp="1"/>
          </p:cNvSpPr>
          <p:nvPr>
            <p:ph idx="1"/>
          </p:nvPr>
        </p:nvSpPr>
        <p:spPr/>
        <p:txBody>
          <a:bodyPr>
            <a:normAutofit/>
          </a:bodyPr>
          <a:lstStyle/>
          <a:p>
            <a:r>
              <a:rPr lang="en-IN" dirty="0"/>
              <a:t>Designing End: React JS , HTTP Client using </a:t>
            </a:r>
            <a:r>
              <a:rPr lang="en-IN" dirty="0" err="1"/>
              <a:t>axios</a:t>
            </a:r>
            <a:r>
              <a:rPr lang="en-IN" dirty="0"/>
              <a:t> Library</a:t>
            </a:r>
          </a:p>
          <a:p>
            <a:r>
              <a:rPr lang="en-US" dirty="0"/>
              <a:t>Development End: Spring Boot Rest Controller, </a:t>
            </a:r>
            <a:r>
              <a:rPr lang="en-US" dirty="0" err="1"/>
              <a:t>Autowiring</a:t>
            </a:r>
            <a:r>
              <a:rPr lang="en-US" dirty="0"/>
              <a:t> is used as well to inject the Dependencies</a:t>
            </a:r>
          </a:p>
          <a:p>
            <a:r>
              <a:rPr lang="en-IN" dirty="0"/>
              <a:t> Data Base : MySQL.</a:t>
            </a:r>
            <a:r>
              <a:rPr lang="en-US" dirty="0"/>
              <a:t> </a:t>
            </a:r>
            <a:endParaRPr lang="en-IN" dirty="0"/>
          </a:p>
          <a:p>
            <a:r>
              <a:rPr lang="en-IN" dirty="0"/>
              <a:t>Web Server: TOMCAT Web Server.</a:t>
            </a:r>
          </a:p>
          <a:p>
            <a:r>
              <a:rPr lang="en-US" dirty="0"/>
              <a:t>Tools : VS Code, Spring ToolSuit4, MySQL Workbench 8.0 CE, Browser</a:t>
            </a: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6400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7753672" cy="6140152"/>
          </a:xfrm>
        </p:spPr>
        <p:txBody>
          <a:bodyPr>
            <a:normAutofit fontScale="85000" lnSpcReduction="20000"/>
          </a:bodyPr>
          <a:lstStyle/>
          <a:p>
            <a:r>
              <a:rPr lang="en-US" b="1" dirty="0" err="1"/>
              <a:t>ReactJS</a:t>
            </a:r>
            <a:r>
              <a:rPr lang="en-US" b="1" dirty="0"/>
              <a:t>-</a:t>
            </a:r>
            <a:r>
              <a:rPr lang="en-US" dirty="0"/>
              <a:t> </a:t>
            </a:r>
          </a:p>
          <a:p>
            <a:pPr>
              <a:buFont typeface="Courier New" panose="02070309020205020404" pitchFamily="49" charset="0"/>
              <a:buChar char="o"/>
            </a:pPr>
            <a:r>
              <a:rPr lang="en-US" dirty="0"/>
              <a:t>Component-Based Architecture</a:t>
            </a:r>
          </a:p>
          <a:p>
            <a:pPr>
              <a:buFont typeface="Courier New" panose="02070309020205020404" pitchFamily="49" charset="0"/>
              <a:buChar char="o"/>
            </a:pPr>
            <a:r>
              <a:rPr lang="en-US" dirty="0"/>
              <a:t>Virtual DOM for optimized rendering</a:t>
            </a:r>
          </a:p>
          <a:p>
            <a:pPr>
              <a:buFont typeface="Courier New" panose="02070309020205020404" pitchFamily="49" charset="0"/>
              <a:buChar char="o"/>
            </a:pPr>
            <a:r>
              <a:rPr lang="en-US" dirty="0"/>
              <a:t>JSX syntax for mixing HTML with JavaScript</a:t>
            </a:r>
          </a:p>
          <a:p>
            <a:pPr>
              <a:buFont typeface="Courier New" panose="02070309020205020404" pitchFamily="49" charset="0"/>
              <a:buChar char="o"/>
            </a:pPr>
            <a:r>
              <a:rPr lang="en-US" dirty="0"/>
              <a:t>Unidirectional data flow for better control of application state</a:t>
            </a:r>
          </a:p>
          <a:p>
            <a:endParaRPr lang="en-US" b="1" dirty="0"/>
          </a:p>
          <a:p>
            <a:r>
              <a:rPr lang="en-US" b="1" dirty="0" err="1"/>
              <a:t>Axios</a:t>
            </a:r>
            <a:r>
              <a:rPr lang="en-US" b="1" dirty="0"/>
              <a:t> Library-</a:t>
            </a:r>
            <a:r>
              <a:rPr lang="en-US" dirty="0"/>
              <a:t> </a:t>
            </a:r>
          </a:p>
          <a:p>
            <a:pPr>
              <a:buFont typeface="Courier New" panose="02070309020205020404" pitchFamily="49" charset="0"/>
              <a:buChar char="o"/>
            </a:pPr>
            <a:r>
              <a:rPr lang="en-US" dirty="0"/>
              <a:t>Supports all HTTP methods (GET, POST, PUT, DELETE, etc.)</a:t>
            </a:r>
          </a:p>
          <a:p>
            <a:pPr>
              <a:buFont typeface="Courier New" panose="02070309020205020404" pitchFamily="49" charset="0"/>
              <a:buChar char="o"/>
            </a:pPr>
            <a:r>
              <a:rPr lang="en-US" dirty="0"/>
              <a:t>Automatic transformation of JSON data</a:t>
            </a:r>
          </a:p>
          <a:p>
            <a:pPr>
              <a:buFont typeface="Courier New" panose="02070309020205020404" pitchFamily="49" charset="0"/>
              <a:buChar char="o"/>
            </a:pPr>
            <a:r>
              <a:rPr lang="en-US" dirty="0"/>
              <a:t>Request and response interceptors for handling requests globally</a:t>
            </a:r>
          </a:p>
          <a:p>
            <a:pPr>
              <a:buFont typeface="Courier New" panose="02070309020205020404" pitchFamily="49" charset="0"/>
              <a:buChar char="o"/>
            </a:pPr>
            <a:r>
              <a:rPr lang="en-US" dirty="0"/>
              <a:t>Supports request cancellation, timeouts, and protection against Cross-Site Request Forgery </a:t>
            </a:r>
          </a:p>
          <a:p>
            <a:endParaRPr lang="en-US" b="1" dirty="0"/>
          </a:p>
          <a:p>
            <a:r>
              <a:rPr lang="en-US" b="1" dirty="0" err="1"/>
              <a:t>SpringBoot</a:t>
            </a:r>
            <a:r>
              <a:rPr lang="en-US" b="1" dirty="0"/>
              <a:t> Rest Controller-</a:t>
            </a:r>
          </a:p>
          <a:p>
            <a:pPr>
              <a:buFont typeface="Courier New" panose="02070309020205020404" pitchFamily="49" charset="0"/>
              <a:buChar char="o"/>
            </a:pPr>
            <a:r>
              <a:rPr lang="en-US" dirty="0"/>
              <a:t>Simplifies the development of </a:t>
            </a:r>
            <a:r>
              <a:rPr lang="en-US" dirty="0" err="1"/>
              <a:t>RESTful</a:t>
            </a:r>
            <a:r>
              <a:rPr lang="en-US" dirty="0"/>
              <a:t> APIs</a:t>
            </a:r>
          </a:p>
          <a:p>
            <a:pPr>
              <a:buFont typeface="Courier New" panose="02070309020205020404" pitchFamily="49" charset="0"/>
              <a:buChar char="o"/>
            </a:pPr>
            <a:r>
              <a:rPr lang="en-US" dirty="0"/>
              <a:t>Auto-configuration to reduce boilerplate code</a:t>
            </a:r>
          </a:p>
          <a:p>
            <a:pPr>
              <a:buFont typeface="Courier New" panose="02070309020205020404" pitchFamily="49" charset="0"/>
              <a:buChar char="o"/>
            </a:pPr>
            <a:r>
              <a:rPr lang="en-US" dirty="0"/>
              <a:t>Supports dependency injection using Spring's powerful </a:t>
            </a:r>
            <a:r>
              <a:rPr lang="en-US" dirty="0" err="1"/>
              <a:t>IoC</a:t>
            </a:r>
            <a:r>
              <a:rPr lang="en-US" dirty="0"/>
              <a:t> container</a:t>
            </a:r>
          </a:p>
          <a:p>
            <a:pPr>
              <a:buFont typeface="Courier New" panose="02070309020205020404" pitchFamily="49" charset="0"/>
              <a:buChar char="o"/>
            </a:pPr>
            <a:r>
              <a:rPr lang="en-US" dirty="0"/>
              <a:t>In-built support for common web development tasks (e.g. data validation, error handling)</a:t>
            </a:r>
            <a:endParaRPr lang="en-US" b="1" dirty="0"/>
          </a:p>
        </p:txBody>
      </p:sp>
    </p:spTree>
    <p:extLst>
      <p:ext uri="{BB962C8B-B14F-4D97-AF65-F5344CB8AC3E}">
        <p14:creationId xmlns:p14="http://schemas.microsoft.com/office/powerpoint/2010/main" val="197282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7753672" cy="6140152"/>
          </a:xfrm>
        </p:spPr>
        <p:txBody>
          <a:bodyPr/>
          <a:lstStyle/>
          <a:p>
            <a:r>
              <a:rPr lang="en-US" b="1" dirty="0" err="1"/>
              <a:t>Autowiring</a:t>
            </a:r>
            <a:r>
              <a:rPr lang="en-US" b="1" dirty="0"/>
              <a:t> in </a:t>
            </a:r>
            <a:r>
              <a:rPr lang="en-US" b="1" dirty="0" err="1"/>
              <a:t>SpringBoot</a:t>
            </a:r>
            <a:r>
              <a:rPr lang="en-US" b="1" dirty="0"/>
              <a:t>-</a:t>
            </a:r>
            <a:r>
              <a:rPr lang="en-US" dirty="0"/>
              <a:t> </a:t>
            </a:r>
          </a:p>
          <a:p>
            <a:pPr>
              <a:buFont typeface="Courier New" panose="02070309020205020404" pitchFamily="49" charset="0"/>
              <a:buChar char="o"/>
            </a:pPr>
            <a:r>
              <a:rPr lang="en-US" dirty="0"/>
              <a:t>Reduces boilerplate code by automatically injecting dependencies</a:t>
            </a:r>
          </a:p>
          <a:p>
            <a:pPr>
              <a:buFont typeface="Courier New" panose="02070309020205020404" pitchFamily="49" charset="0"/>
              <a:buChar char="o"/>
            </a:pPr>
            <a:r>
              <a:rPr lang="en-US" dirty="0"/>
              <a:t>Supports various types of </a:t>
            </a:r>
            <a:r>
              <a:rPr lang="en-US" dirty="0" err="1"/>
              <a:t>autowiring</a:t>
            </a:r>
            <a:r>
              <a:rPr lang="en-US" dirty="0"/>
              <a:t> (by type, by name, by constructor)</a:t>
            </a:r>
          </a:p>
          <a:p>
            <a:pPr>
              <a:buFont typeface="Courier New" panose="02070309020205020404" pitchFamily="49" charset="0"/>
              <a:buChar char="o"/>
            </a:pPr>
            <a:r>
              <a:rPr lang="en-US" dirty="0"/>
              <a:t>Enhances modularity and testability of the application</a:t>
            </a:r>
          </a:p>
          <a:p>
            <a:pPr marL="114300" indent="0">
              <a:buNone/>
            </a:pPr>
            <a:endParaRPr lang="en-US" b="1" dirty="0"/>
          </a:p>
          <a:p>
            <a:r>
              <a:rPr lang="en-US" b="1" dirty="0" err="1"/>
              <a:t>MySql</a:t>
            </a:r>
            <a:r>
              <a:rPr lang="en-US" b="1" dirty="0"/>
              <a:t> Database-</a:t>
            </a:r>
          </a:p>
          <a:p>
            <a:pPr>
              <a:buFont typeface="Courier New" panose="02070309020205020404" pitchFamily="49" charset="0"/>
              <a:buChar char="o"/>
            </a:pPr>
            <a:r>
              <a:rPr lang="en-US" dirty="0"/>
              <a:t> It supports ACID (Atomicity, Consistency, Isolation, Durability) properties for reliable transaction management</a:t>
            </a:r>
          </a:p>
          <a:p>
            <a:pPr>
              <a:buFont typeface="Courier New" panose="02070309020205020404" pitchFamily="49" charset="0"/>
              <a:buChar char="o"/>
            </a:pPr>
            <a:r>
              <a:rPr lang="en-US" dirty="0"/>
              <a:t>High performance and scalability for handling large datasets.</a:t>
            </a:r>
          </a:p>
          <a:p>
            <a:pPr>
              <a:buFont typeface="Courier New" panose="02070309020205020404" pitchFamily="49" charset="0"/>
              <a:buChar char="o"/>
            </a:pPr>
            <a:r>
              <a:rPr lang="en-US" dirty="0"/>
              <a:t>Integration with various programming languages and frameworks</a:t>
            </a:r>
            <a:endParaRPr lang="en-US" b="1" dirty="0"/>
          </a:p>
        </p:txBody>
      </p:sp>
    </p:spTree>
    <p:extLst>
      <p:ext uri="{BB962C8B-B14F-4D97-AF65-F5344CB8AC3E}">
        <p14:creationId xmlns:p14="http://schemas.microsoft.com/office/powerpoint/2010/main" val="113464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Solution</a:t>
            </a:r>
          </a:p>
        </p:txBody>
      </p:sp>
      <p:sp>
        <p:nvSpPr>
          <p:cNvPr id="3" name="Content Placeholder 2"/>
          <p:cNvSpPr>
            <a:spLocks noGrp="1"/>
          </p:cNvSpPr>
          <p:nvPr>
            <p:ph idx="1"/>
          </p:nvPr>
        </p:nvSpPr>
        <p:spPr/>
        <p:txBody>
          <a:bodyPr/>
          <a:lstStyle/>
          <a:p>
            <a:r>
              <a:rPr lang="en-US" dirty="0"/>
              <a:t>A comprehensive project management tool specifically designed to address the challenges faced by small to medium-sized businesses. </a:t>
            </a:r>
          </a:p>
          <a:p>
            <a:r>
              <a:rPr lang="en-US" dirty="0"/>
              <a:t>This tool integrates modern technologies and best practices to provide an efficient, scalable, and user-friendly platform for managing projects, resources, and team collaboration.</a:t>
            </a:r>
          </a:p>
          <a:p>
            <a:r>
              <a:rPr lang="en-US" dirty="0"/>
              <a:t>The solution is built with a focus on simplicity, flexibility, and security, ensuring that it meets the unique needs of small businesses while remaining cost-effective.</a:t>
            </a:r>
          </a:p>
        </p:txBody>
      </p:sp>
    </p:spTree>
    <p:extLst>
      <p:ext uri="{BB962C8B-B14F-4D97-AF65-F5344CB8AC3E}">
        <p14:creationId xmlns:p14="http://schemas.microsoft.com/office/powerpoint/2010/main" val="291578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11604"/>
            <a:ext cx="7765321" cy="1326321"/>
          </a:xfrm>
        </p:spPr>
        <p:txBody>
          <a:bodyPr/>
          <a:lstStyle/>
          <a:p>
            <a:r>
              <a:rPr lang="en-IN" b="1" dirty="0"/>
              <a:t>System Architecture: </a:t>
            </a:r>
            <a:endParaRPr lang="en-IN" dirty="0"/>
          </a:p>
        </p:txBody>
      </p:sp>
      <p:pic>
        <p:nvPicPr>
          <p:cNvPr id="5" name="Picture 4"/>
          <p:cNvPicPr/>
          <p:nvPr/>
        </p:nvPicPr>
        <p:blipFill>
          <a:blip r:embed="rId2"/>
          <a:stretch>
            <a:fillRect/>
          </a:stretch>
        </p:blipFill>
        <p:spPr>
          <a:xfrm>
            <a:off x="683568" y="1417638"/>
            <a:ext cx="6952942" cy="5163819"/>
          </a:xfrm>
          <a:prstGeom prst="rect">
            <a:avLst/>
          </a:prstGeom>
        </p:spPr>
      </p:pic>
    </p:spTree>
    <p:extLst>
      <p:ext uri="{BB962C8B-B14F-4D97-AF65-F5344CB8AC3E}">
        <p14:creationId xmlns:p14="http://schemas.microsoft.com/office/powerpoint/2010/main" val="323174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ER Diagram: </a:t>
            </a:r>
            <a:endParaRPr lang="en-IN" dirty="0"/>
          </a:p>
        </p:txBody>
      </p:sp>
      <p:pic>
        <p:nvPicPr>
          <p:cNvPr id="5" name="Picture 4" descr="Connection Pooling"/>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24552"/>
            <a:ext cx="7090092" cy="2875457"/>
          </a:xfrm>
          <a:prstGeom prst="rect">
            <a:avLst/>
          </a:prstGeom>
          <a:noFill/>
          <a:ln>
            <a:noFill/>
          </a:ln>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683568" y="4312496"/>
            <a:ext cx="7056784" cy="2212848"/>
          </a:xfrm>
          <a:prstGeom prst="rect">
            <a:avLst/>
          </a:prstGeom>
          <a:noFill/>
          <a:ln>
            <a:noFill/>
          </a:ln>
        </p:spPr>
      </p:pic>
    </p:spTree>
    <p:extLst>
      <p:ext uri="{BB962C8B-B14F-4D97-AF65-F5344CB8AC3E}">
        <p14:creationId xmlns:p14="http://schemas.microsoft.com/office/powerpoint/2010/main" val="266659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620000" cy="1143000"/>
          </a:xfrm>
        </p:spPr>
        <p:txBody>
          <a:bodyPr/>
          <a:lstStyle/>
          <a:p>
            <a:r>
              <a:rPr lang="en-IN" b="1" dirty="0"/>
              <a:t>Use-case Model </a:t>
            </a:r>
            <a:endParaRPr lang="en-IN" dirty="0"/>
          </a:p>
        </p:txBody>
      </p:sp>
      <p:sp>
        <p:nvSpPr>
          <p:cNvPr id="3" name="Content Placeholder 2"/>
          <p:cNvSpPr>
            <a:spLocks noGrp="1"/>
          </p:cNvSpPr>
          <p:nvPr>
            <p:ph idx="1"/>
          </p:nvPr>
        </p:nvSpPr>
        <p:spPr/>
        <p:txBody>
          <a:bodyPr/>
          <a:lstStyle/>
          <a:p>
            <a:pPr marL="114300" indent="0">
              <a:buNone/>
            </a:pPr>
            <a:endParaRPr lang="en-IN" dirty="0"/>
          </a:p>
          <a:p>
            <a:pPr marL="0" indent="0">
              <a:buNone/>
            </a:pPr>
            <a:endParaRPr lang="en-IN" dirty="0"/>
          </a:p>
        </p:txBody>
      </p:sp>
      <p:pic>
        <p:nvPicPr>
          <p:cNvPr id="5" name="Picture 4"/>
          <p:cNvPicPr/>
          <p:nvPr/>
        </p:nvPicPr>
        <p:blipFill>
          <a:blip r:embed="rId2"/>
          <a:stretch>
            <a:fillRect/>
          </a:stretch>
        </p:blipFill>
        <p:spPr>
          <a:xfrm>
            <a:off x="683568" y="792162"/>
            <a:ext cx="7393632" cy="6065838"/>
          </a:xfrm>
          <a:prstGeom prst="rect">
            <a:avLst/>
          </a:prstGeom>
        </p:spPr>
      </p:pic>
    </p:spTree>
    <p:extLst>
      <p:ext uri="{BB962C8B-B14F-4D97-AF65-F5344CB8AC3E}">
        <p14:creationId xmlns:p14="http://schemas.microsoft.com/office/powerpoint/2010/main" val="2202004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1094</TotalTime>
  <Words>802</Words>
  <Application>Microsoft Office PowerPoint</Application>
  <PresentationFormat>On-screen Show (4:3)</PresentationFormat>
  <Paragraphs>93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Algerian</vt:lpstr>
      <vt:lpstr>Century Gothic</vt:lpstr>
      <vt:lpstr>Courier New</vt:lpstr>
      <vt:lpstr>Wingdings 3</vt:lpstr>
      <vt:lpstr>Ion</vt:lpstr>
      <vt:lpstr>  PROJECT MANAGEMENT TOOL </vt:lpstr>
      <vt:lpstr>INTRODUCTION </vt:lpstr>
      <vt:lpstr>Software Requirements</vt:lpstr>
      <vt:lpstr>PowerPoint Presentation</vt:lpstr>
      <vt:lpstr>PowerPoint Presentation</vt:lpstr>
      <vt:lpstr>Proposed Solution</vt:lpstr>
      <vt:lpstr>System Architecture: </vt:lpstr>
      <vt:lpstr>ER Diagram: </vt:lpstr>
      <vt:lpstr>Use-case Model </vt:lpstr>
      <vt:lpstr>PowerPoint Presentation</vt:lpstr>
      <vt:lpstr>Implementation:</vt:lpstr>
      <vt:lpstr> </vt:lpstr>
      <vt:lpstr> </vt:lpstr>
      <vt:lpstr> </vt:lpstr>
      <vt:lpstr> </vt:lpstr>
      <vt:lpstr> </vt:lpstr>
      <vt:lpstr>  </vt:lpstr>
      <vt:lpstr>  </vt:lpstr>
      <vt:lpstr>  </vt:lpstr>
      <vt:lpstr>FUTURE SCOPE </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CROP MASTERY</dc:title>
  <dc:creator>ARPAN RAI</dc:creator>
  <cp:lastModifiedBy>Divyanshu Arora</cp:lastModifiedBy>
  <cp:revision>71</cp:revision>
  <dcterms:created xsi:type="dcterms:W3CDTF">2022-04-18T16:41:37Z</dcterms:created>
  <dcterms:modified xsi:type="dcterms:W3CDTF">2024-08-22T07:25:57Z</dcterms:modified>
</cp:coreProperties>
</file>