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4" r:id="rId3"/>
    <p:sldId id="295" r:id="rId4"/>
    <p:sldId id="304" r:id="rId5"/>
    <p:sldId id="308" r:id="rId6"/>
    <p:sldId id="309" r:id="rId7"/>
    <p:sldId id="310" r:id="rId8"/>
    <p:sldId id="311" r:id="rId9"/>
    <p:sldId id="297" r:id="rId10"/>
    <p:sldId id="30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672" userDrawn="1">
          <p15:clr>
            <a:srgbClr val="A4A3A4"/>
          </p15:clr>
        </p15:guide>
        <p15:guide id="3" pos="168" userDrawn="1">
          <p15:clr>
            <a:srgbClr val="A4A3A4"/>
          </p15:clr>
        </p15:guide>
        <p15:guide id="4" pos="7512" userDrawn="1">
          <p15:clr>
            <a:srgbClr val="A4A3A4"/>
          </p15:clr>
        </p15:guide>
        <p15:guide id="5" orient="horz" pos="120" userDrawn="1">
          <p15:clr>
            <a:srgbClr val="A4A3A4"/>
          </p15:clr>
        </p15:guide>
        <p15:guide id="6" orient="horz" pos="4032" userDrawn="1">
          <p15:clr>
            <a:srgbClr val="A4A3A4"/>
          </p15:clr>
        </p15:guide>
        <p15:guide id="7" orient="horz"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8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72"/>
      </p:cViewPr>
      <p:guideLst>
        <p:guide pos="3840"/>
        <p:guide orient="horz" pos="672"/>
        <p:guide pos="168"/>
        <p:guide pos="7512"/>
        <p:guide orient="horz" pos="120"/>
        <p:guide orient="horz" pos="4032"/>
        <p:guide orient="horz"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D62E7-E70A-4ABC-B22D-7158DE24BE5D}"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C40AC-96D7-4339-93FB-35CE33632DBA}" type="slidenum">
              <a:rPr lang="en-US" smtClean="0"/>
              <a:t>‹#›</a:t>
            </a:fld>
            <a:endParaRPr lang="en-US"/>
          </a:p>
        </p:txBody>
      </p:sp>
    </p:spTree>
    <p:extLst>
      <p:ext uri="{BB962C8B-B14F-4D97-AF65-F5344CB8AC3E}">
        <p14:creationId xmlns:p14="http://schemas.microsoft.com/office/powerpoint/2010/main" val="419111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6401-491A-4830-B23B-DA2105DA5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218629-936C-41BD-9A08-0015CB244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6E4232-E880-44AB-BC34-3EBE23799E8D}"/>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5" name="Footer Placeholder 4">
            <a:extLst>
              <a:ext uri="{FF2B5EF4-FFF2-40B4-BE49-F238E27FC236}">
                <a16:creationId xmlns:a16="http://schemas.microsoft.com/office/drawing/2014/main" id="{2554A6BF-1CD5-499D-AA32-0939E3E1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BE81B-0E1D-40AC-9486-AA597B89E31A}"/>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86038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498D-72C3-4505-868B-293E646C71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0ECA69-8824-4E2B-AC40-4F251A92F3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284B1-AD95-4AF3-AE7E-21E607DE170D}"/>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5" name="Footer Placeholder 4">
            <a:extLst>
              <a:ext uri="{FF2B5EF4-FFF2-40B4-BE49-F238E27FC236}">
                <a16:creationId xmlns:a16="http://schemas.microsoft.com/office/drawing/2014/main" id="{DEA42662-6DCB-4873-A323-C4F080A79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4BA3A-91E5-40C4-B7C8-01ADC6983EB6}"/>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33162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FDB6C-ED65-43C9-A13C-9BAC3363B9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B2D0D2-F6C5-4F07-B2F5-4724857EAC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0A090-04BE-40AE-8DD5-2C7EE93A3563}"/>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5" name="Footer Placeholder 4">
            <a:extLst>
              <a:ext uri="{FF2B5EF4-FFF2-40B4-BE49-F238E27FC236}">
                <a16:creationId xmlns:a16="http://schemas.microsoft.com/office/drawing/2014/main" id="{4766ACF7-E219-4CF8-ABA4-C78E047C4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920D9-4242-47DF-BEF7-66E3E63C8F2E}"/>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346236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CFA2-B54C-4669-86A6-506497A73C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880F7-BBB7-4DEE-9489-9886A0690A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61A67-784E-4FC6-A0A1-9FB6596337FE}"/>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5" name="Footer Placeholder 4">
            <a:extLst>
              <a:ext uri="{FF2B5EF4-FFF2-40B4-BE49-F238E27FC236}">
                <a16:creationId xmlns:a16="http://schemas.microsoft.com/office/drawing/2014/main" id="{94F0E2CA-3C34-4A24-BFE1-EFCCEA8C0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92446-203C-4BF8-BACD-520366460043}"/>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121071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C2FC-7E3A-4F2C-A60A-52499FDF0E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1ADE03-8E45-471A-B97B-92ACC07F8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B66ADA-1E8D-44C6-B68D-0CF473F7B1A7}"/>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5" name="Footer Placeholder 4">
            <a:extLst>
              <a:ext uri="{FF2B5EF4-FFF2-40B4-BE49-F238E27FC236}">
                <a16:creationId xmlns:a16="http://schemas.microsoft.com/office/drawing/2014/main" id="{000960B0-D1CE-447B-B21A-AF019470E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B8CCB-E435-40FF-AAB1-E1CF8897106D}"/>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66575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84E-0797-49DE-94F8-2C103385E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55194D-3903-45E2-9DF8-ECD926B404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0117-5C09-4060-9549-A45DD44306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BFBB12-E994-406A-B83C-6FDC3B0118A6}"/>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6" name="Footer Placeholder 5">
            <a:extLst>
              <a:ext uri="{FF2B5EF4-FFF2-40B4-BE49-F238E27FC236}">
                <a16:creationId xmlns:a16="http://schemas.microsoft.com/office/drawing/2014/main" id="{C6F5E6A5-45CE-4651-863C-95F88F9BD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CCD46-4BA8-4851-AF1B-5D1572F0AFF7}"/>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47311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7C8C-D9B0-4544-BCF0-3A4873B48E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61F4C-23BD-43DC-91D3-5E7D69E81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596BCA-A97C-4DF9-853A-466898654D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5421-E965-40FE-A2B9-9E638291B3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EB98FB-A5E8-48FD-A249-33545B94FE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67D936-4BCD-4FBA-9A99-10D122E591E1}"/>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8" name="Footer Placeholder 7">
            <a:extLst>
              <a:ext uri="{FF2B5EF4-FFF2-40B4-BE49-F238E27FC236}">
                <a16:creationId xmlns:a16="http://schemas.microsoft.com/office/drawing/2014/main" id="{C61E14D3-9594-45F1-88B9-2CA2AC42F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DC8DFB-6AA8-43F0-958F-CF408E08212F}"/>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99045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7D9F-5745-49AB-A166-CCF798E54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A343BE-96CE-4321-818E-78E51921B440}"/>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4" name="Footer Placeholder 3">
            <a:extLst>
              <a:ext uri="{FF2B5EF4-FFF2-40B4-BE49-F238E27FC236}">
                <a16:creationId xmlns:a16="http://schemas.microsoft.com/office/drawing/2014/main" id="{2203DBC3-B1E7-4E3B-87F8-877953F0D2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C37F7-4B4D-4710-99FA-6FF41CCDD676}"/>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29026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3EF6C-34D1-451F-BD7C-719F9DF37778}"/>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3" name="Footer Placeholder 2">
            <a:extLst>
              <a:ext uri="{FF2B5EF4-FFF2-40B4-BE49-F238E27FC236}">
                <a16:creationId xmlns:a16="http://schemas.microsoft.com/office/drawing/2014/main" id="{8C934A9B-F1A6-4022-833F-2215098451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163923-274E-43A2-98F7-5F2D2790E38D}"/>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301933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6833-9B00-47DC-9CD6-5A2578658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BADED2-73EB-4ABB-BE19-91D51733A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D6885C-E15D-4A93-A111-715FE0B37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05604D-40A4-44FE-96C8-21AF4635FC8C}"/>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6" name="Footer Placeholder 5">
            <a:extLst>
              <a:ext uri="{FF2B5EF4-FFF2-40B4-BE49-F238E27FC236}">
                <a16:creationId xmlns:a16="http://schemas.microsoft.com/office/drawing/2014/main" id="{4A68031D-B2C6-495F-BE19-5A7A550C5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2E035-12C1-4BD6-9293-C728CA0D30C8}"/>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89311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D292-D643-409F-90B9-916400907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E2CF6-D630-4934-8CD9-1655775FB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5592F-079A-44F9-A9A7-676B8B8A7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A5BA4C-8077-476D-B3F5-7D767008CFD9}"/>
              </a:ext>
            </a:extLst>
          </p:cNvPr>
          <p:cNvSpPr>
            <a:spLocks noGrp="1"/>
          </p:cNvSpPr>
          <p:nvPr>
            <p:ph type="dt" sz="half" idx="10"/>
          </p:nvPr>
        </p:nvSpPr>
        <p:spPr/>
        <p:txBody>
          <a:bodyPr/>
          <a:lstStyle/>
          <a:p>
            <a:fld id="{555CB10E-E28A-431D-A89E-81B569515610}" type="datetimeFigureOut">
              <a:rPr lang="en-US" smtClean="0"/>
              <a:t>11/23/2023</a:t>
            </a:fld>
            <a:endParaRPr lang="en-US"/>
          </a:p>
        </p:txBody>
      </p:sp>
      <p:sp>
        <p:nvSpPr>
          <p:cNvPr id="6" name="Footer Placeholder 5">
            <a:extLst>
              <a:ext uri="{FF2B5EF4-FFF2-40B4-BE49-F238E27FC236}">
                <a16:creationId xmlns:a16="http://schemas.microsoft.com/office/drawing/2014/main" id="{02AECB2B-43D2-46E0-9711-7B707AF44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69B1C-372D-44C3-AF54-B9153E7D90A1}"/>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120743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807031-F24D-413C-AF28-EF97F820B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66603D-6594-4244-8934-92B2DC248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F4C85-0ABB-4490-8722-181376107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CB10E-E28A-431D-A89E-81B569515610}" type="datetimeFigureOut">
              <a:rPr lang="en-US" smtClean="0"/>
              <a:t>11/23/2023</a:t>
            </a:fld>
            <a:endParaRPr lang="en-US"/>
          </a:p>
        </p:txBody>
      </p:sp>
      <p:sp>
        <p:nvSpPr>
          <p:cNvPr id="5" name="Footer Placeholder 4">
            <a:extLst>
              <a:ext uri="{FF2B5EF4-FFF2-40B4-BE49-F238E27FC236}">
                <a16:creationId xmlns:a16="http://schemas.microsoft.com/office/drawing/2014/main" id="{53418FCE-FA9F-4A9D-893A-53637E89C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C5143C-0E01-4B28-A4D2-6A65BE738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54F3E-557B-4A6E-A376-0B37704DCDF8}" type="slidenum">
              <a:rPr lang="en-US" smtClean="0"/>
              <a:t>‹#›</a:t>
            </a:fld>
            <a:endParaRPr lang="en-US"/>
          </a:p>
        </p:txBody>
      </p:sp>
    </p:spTree>
    <p:extLst>
      <p:ext uri="{BB962C8B-B14F-4D97-AF65-F5344CB8AC3E}">
        <p14:creationId xmlns:p14="http://schemas.microsoft.com/office/powerpoint/2010/main" val="67005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44771C4-3D98-518A-3D78-16A7185EC0B0}"/>
              </a:ext>
            </a:extLst>
          </p:cNvPr>
          <p:cNvCxnSpPr>
            <a:cxnSpLocks/>
          </p:cNvCxnSpPr>
          <p:nvPr/>
        </p:nvCxnSpPr>
        <p:spPr>
          <a:xfrm>
            <a:off x="2734599" y="-92527"/>
            <a:ext cx="0" cy="2705427"/>
          </a:xfrm>
          <a:prstGeom prst="line">
            <a:avLst/>
          </a:prstGeom>
          <a:ln w="9525">
            <a:solidFill>
              <a:srgbClr val="6E58DC"/>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7BB8B0-EBD7-B069-E1D3-2926B83AFCF4}"/>
              </a:ext>
            </a:extLst>
          </p:cNvPr>
          <p:cNvCxnSpPr>
            <a:cxnSpLocks/>
          </p:cNvCxnSpPr>
          <p:nvPr/>
        </p:nvCxnSpPr>
        <p:spPr>
          <a:xfrm flipV="1">
            <a:off x="2734599" y="3978729"/>
            <a:ext cx="0" cy="2879269"/>
          </a:xfrm>
          <a:prstGeom prst="line">
            <a:avLst/>
          </a:prstGeom>
          <a:ln w="9525">
            <a:solidFill>
              <a:srgbClr val="6E58DC"/>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52104A-A45D-FD7D-C8B8-EFDC72D396C5}"/>
              </a:ext>
            </a:extLst>
          </p:cNvPr>
          <p:cNvCxnSpPr>
            <a:cxnSpLocks/>
          </p:cNvCxnSpPr>
          <p:nvPr/>
        </p:nvCxnSpPr>
        <p:spPr>
          <a:xfrm>
            <a:off x="0" y="3429000"/>
            <a:ext cx="1409700" cy="0"/>
          </a:xfrm>
          <a:prstGeom prst="line">
            <a:avLst/>
          </a:prstGeom>
          <a:ln w="9525">
            <a:solidFill>
              <a:srgbClr val="6E58DC"/>
            </a:solidFill>
            <a:tailEnd type="ova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6ABDF0F-C51B-E822-5204-04414413B9A4}"/>
              </a:ext>
            </a:extLst>
          </p:cNvPr>
          <p:cNvSpPr txBox="1"/>
          <p:nvPr/>
        </p:nvSpPr>
        <p:spPr>
          <a:xfrm>
            <a:off x="1329018" y="2879271"/>
            <a:ext cx="3020787" cy="830997"/>
          </a:xfrm>
          <a:prstGeom prst="rect">
            <a:avLst/>
          </a:prstGeom>
          <a:noFill/>
        </p:spPr>
        <p:txBody>
          <a:bodyPr wrap="square" rtlCol="0">
            <a:spAutoFit/>
          </a:bodyPr>
          <a:lstStyle/>
          <a:p>
            <a:pPr algn="ctr"/>
            <a:r>
              <a:rPr lang="en-IN" sz="4800" dirty="0"/>
              <a:t>SEHAT</a:t>
            </a:r>
          </a:p>
        </p:txBody>
      </p:sp>
      <p:pic>
        <p:nvPicPr>
          <p:cNvPr id="5" name="Picture 4">
            <a:extLst>
              <a:ext uri="{FF2B5EF4-FFF2-40B4-BE49-F238E27FC236}">
                <a16:creationId xmlns:a16="http://schemas.microsoft.com/office/drawing/2014/main" id="{58EC6CDB-C1B2-634A-DE97-D5773749E30F}"/>
              </a:ext>
            </a:extLst>
          </p:cNvPr>
          <p:cNvPicPr>
            <a:picLocks noChangeAspect="1"/>
          </p:cNvPicPr>
          <p:nvPr/>
        </p:nvPicPr>
        <p:blipFill>
          <a:blip r:embed="rId2"/>
          <a:stretch>
            <a:fillRect/>
          </a:stretch>
        </p:blipFill>
        <p:spPr>
          <a:xfrm>
            <a:off x="4545106" y="490346"/>
            <a:ext cx="7446023" cy="5877308"/>
          </a:xfrm>
          <a:prstGeom prst="rect">
            <a:avLst/>
          </a:prstGeom>
        </p:spPr>
      </p:pic>
    </p:spTree>
    <p:extLst>
      <p:ext uri="{BB962C8B-B14F-4D97-AF65-F5344CB8AC3E}">
        <p14:creationId xmlns:p14="http://schemas.microsoft.com/office/powerpoint/2010/main" val="2080346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2588079" y="2702358"/>
            <a:ext cx="7015842" cy="830997"/>
          </a:xfrm>
          <a:prstGeom prst="rect">
            <a:avLst/>
          </a:prstGeom>
          <a:noFill/>
        </p:spPr>
        <p:txBody>
          <a:bodyPr wrap="square">
            <a:spAutoFit/>
          </a:bodyPr>
          <a:lstStyle/>
          <a:p>
            <a:pPr algn="ctr"/>
            <a:r>
              <a:rPr lang="en-US" sz="4800" b="1" i="0" dirty="0">
                <a:solidFill>
                  <a:srgbClr val="6E58DC"/>
                </a:solidFill>
                <a:effectLst/>
                <a:latin typeface="YAFdJjTk5UU 0"/>
              </a:rPr>
              <a:t>THANKYOU</a:t>
            </a:r>
            <a:endParaRPr lang="en-US" sz="4800" dirty="0">
              <a:solidFill>
                <a:srgbClr val="6E58DC"/>
              </a:solidFill>
              <a:effectLst/>
              <a:latin typeface="YAFdJjTk5UU 0"/>
            </a:endParaRPr>
          </a:p>
        </p:txBody>
      </p:sp>
      <p:sp>
        <p:nvSpPr>
          <p:cNvPr id="3" name="TextBox 2">
            <a:extLst>
              <a:ext uri="{FF2B5EF4-FFF2-40B4-BE49-F238E27FC236}">
                <a16:creationId xmlns:a16="http://schemas.microsoft.com/office/drawing/2014/main" id="{B0F79F35-A449-4DED-C9CB-BB11DAAFBBB8}"/>
              </a:ext>
            </a:extLst>
          </p:cNvPr>
          <p:cNvSpPr txBox="1"/>
          <p:nvPr/>
        </p:nvSpPr>
        <p:spPr>
          <a:xfrm flipH="1">
            <a:off x="6925490" y="5617029"/>
            <a:ext cx="5266510" cy="369332"/>
          </a:xfrm>
          <a:prstGeom prst="rect">
            <a:avLst/>
          </a:prstGeom>
          <a:noFill/>
        </p:spPr>
        <p:txBody>
          <a:bodyPr wrap="square" rtlCol="0">
            <a:spAutoFit/>
          </a:bodyPr>
          <a:lstStyle/>
          <a:p>
            <a:r>
              <a:rPr lang="en-IN" dirty="0"/>
              <a:t>Devanshi Bahuguna  2100910100065</a:t>
            </a:r>
          </a:p>
        </p:txBody>
      </p:sp>
    </p:spTree>
    <p:extLst>
      <p:ext uri="{BB962C8B-B14F-4D97-AF65-F5344CB8AC3E}">
        <p14:creationId xmlns:p14="http://schemas.microsoft.com/office/powerpoint/2010/main" val="391876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332354-2DF7-EDB7-F27C-93E247949337}"/>
              </a:ext>
            </a:extLst>
          </p:cNvPr>
          <p:cNvSpPr txBox="1"/>
          <p:nvPr/>
        </p:nvSpPr>
        <p:spPr>
          <a:xfrm>
            <a:off x="949777" y="1490716"/>
            <a:ext cx="5238751" cy="523220"/>
          </a:xfrm>
          <a:prstGeom prst="rect">
            <a:avLst/>
          </a:prstGeom>
          <a:noFill/>
        </p:spPr>
        <p:txBody>
          <a:bodyPr wrap="square" rtlCol="0">
            <a:spAutoFit/>
          </a:bodyPr>
          <a:lstStyle/>
          <a:p>
            <a:r>
              <a:rPr lang="en-IN" sz="2800" b="1" dirty="0">
                <a:solidFill>
                  <a:srgbClr val="6E58DC"/>
                </a:solidFill>
              </a:rPr>
              <a:t>The Problem we are solving</a:t>
            </a:r>
          </a:p>
        </p:txBody>
      </p:sp>
      <p:sp>
        <p:nvSpPr>
          <p:cNvPr id="9" name="TextBox 8">
            <a:extLst>
              <a:ext uri="{FF2B5EF4-FFF2-40B4-BE49-F238E27FC236}">
                <a16:creationId xmlns:a16="http://schemas.microsoft.com/office/drawing/2014/main" id="{E7A4CA80-E617-7F4E-A72D-75CDF2B232F4}"/>
              </a:ext>
            </a:extLst>
          </p:cNvPr>
          <p:cNvSpPr txBox="1"/>
          <p:nvPr/>
        </p:nvSpPr>
        <p:spPr>
          <a:xfrm>
            <a:off x="949777" y="2488206"/>
            <a:ext cx="7908471" cy="369332"/>
          </a:xfrm>
          <a:prstGeom prst="rect">
            <a:avLst/>
          </a:prstGeom>
          <a:noFill/>
        </p:spPr>
        <p:txBody>
          <a:bodyPr wrap="square" rtlCol="0">
            <a:spAutoFit/>
          </a:bodyPr>
          <a:lstStyle/>
          <a:p>
            <a:r>
              <a:rPr lang="en-IN" b="1" dirty="0"/>
              <a:t>Predicting heart disease and diabetes in patients based on input values.</a:t>
            </a:r>
          </a:p>
        </p:txBody>
      </p:sp>
      <p:sp>
        <p:nvSpPr>
          <p:cNvPr id="10" name="TextBox 9">
            <a:extLst>
              <a:ext uri="{FF2B5EF4-FFF2-40B4-BE49-F238E27FC236}">
                <a16:creationId xmlns:a16="http://schemas.microsoft.com/office/drawing/2014/main" id="{E8E4D119-E74E-38B6-8FFC-357709735EC5}"/>
              </a:ext>
            </a:extLst>
          </p:cNvPr>
          <p:cNvSpPr txBox="1"/>
          <p:nvPr/>
        </p:nvSpPr>
        <p:spPr>
          <a:xfrm>
            <a:off x="941615" y="3183523"/>
            <a:ext cx="8333014" cy="2949205"/>
          </a:xfrm>
          <a:prstGeom prst="rect">
            <a:avLst/>
          </a:prstGeom>
          <a:noFill/>
        </p:spPr>
        <p:txBody>
          <a:bodyPr wrap="square" rtlCol="0">
            <a:spAutoFit/>
          </a:bodyPr>
          <a:lstStyle/>
          <a:p>
            <a:pPr algn="just">
              <a:lnSpc>
                <a:spcPct val="150000"/>
              </a:lnSpc>
            </a:pPr>
            <a:r>
              <a:rPr lang="en-US" dirty="0"/>
              <a:t>Developing a heart disease and diabetes prediction model for India is crucial given the growing prevalence of these conditions. With lifestyle changes and urbanization, there's a rising health burden. The model aids in early identification of at-risk individuals, enabling proactive interventions and personalized healthcare strategies. This approach not only improves health outcomes but also addresses economic and healthcare system challenges posed by the increasing epidemic of non-communicable diseases in India.</a:t>
            </a:r>
            <a:endParaRPr lang="en-IN" dirty="0"/>
          </a:p>
        </p:txBody>
      </p:sp>
      <p:cxnSp>
        <p:nvCxnSpPr>
          <p:cNvPr id="13" name="Straight Connector 12">
            <a:extLst>
              <a:ext uri="{FF2B5EF4-FFF2-40B4-BE49-F238E27FC236}">
                <a16:creationId xmlns:a16="http://schemas.microsoft.com/office/drawing/2014/main" id="{6B37444A-EDE0-278F-9453-6DFB5617461F}"/>
              </a:ext>
            </a:extLst>
          </p:cNvPr>
          <p:cNvCxnSpPr/>
          <p:nvPr/>
        </p:nvCxnSpPr>
        <p:spPr>
          <a:xfrm>
            <a:off x="1066800" y="2073729"/>
            <a:ext cx="3102429" cy="0"/>
          </a:xfrm>
          <a:prstGeom prst="line">
            <a:avLst/>
          </a:prstGeom>
          <a:ln>
            <a:solidFill>
              <a:srgbClr val="FFC0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3143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332354-2DF7-EDB7-F27C-93E247949337}"/>
              </a:ext>
            </a:extLst>
          </p:cNvPr>
          <p:cNvSpPr txBox="1"/>
          <p:nvPr/>
        </p:nvSpPr>
        <p:spPr>
          <a:xfrm>
            <a:off x="917120" y="1161501"/>
            <a:ext cx="5238751" cy="523220"/>
          </a:xfrm>
          <a:prstGeom prst="rect">
            <a:avLst/>
          </a:prstGeom>
          <a:noFill/>
        </p:spPr>
        <p:txBody>
          <a:bodyPr wrap="square" rtlCol="0">
            <a:spAutoFit/>
          </a:bodyPr>
          <a:lstStyle/>
          <a:p>
            <a:r>
              <a:rPr lang="en-IN" sz="2800" b="1" dirty="0">
                <a:solidFill>
                  <a:srgbClr val="6E58DC"/>
                </a:solidFill>
              </a:rPr>
              <a:t>Why this?</a:t>
            </a:r>
          </a:p>
        </p:txBody>
      </p:sp>
      <p:sp>
        <p:nvSpPr>
          <p:cNvPr id="10" name="TextBox 9">
            <a:extLst>
              <a:ext uri="{FF2B5EF4-FFF2-40B4-BE49-F238E27FC236}">
                <a16:creationId xmlns:a16="http://schemas.microsoft.com/office/drawing/2014/main" id="{E8E4D119-E74E-38B6-8FFC-357709735EC5}"/>
              </a:ext>
            </a:extLst>
          </p:cNvPr>
          <p:cNvSpPr txBox="1"/>
          <p:nvPr/>
        </p:nvSpPr>
        <p:spPr>
          <a:xfrm>
            <a:off x="847726" y="1830859"/>
            <a:ext cx="10376808" cy="4278094"/>
          </a:xfrm>
          <a:prstGeom prst="rect">
            <a:avLst/>
          </a:prstGeom>
          <a:noFill/>
        </p:spPr>
        <p:txBody>
          <a:bodyPr wrap="square" rtlCol="0">
            <a:spAutoFit/>
          </a:bodyPr>
          <a:lstStyle/>
          <a:p>
            <a:pPr algn="just"/>
            <a:r>
              <a:rPr lang="en-US" sz="3200" b="1" i="0" dirty="0">
                <a:solidFill>
                  <a:srgbClr val="6E58DC"/>
                </a:solidFill>
                <a:effectLst/>
                <a:latin typeface="Söhne"/>
              </a:rPr>
              <a:t>1 out of every 4 </a:t>
            </a:r>
            <a:r>
              <a:rPr lang="en-US" sz="2400" b="0" i="0" dirty="0">
                <a:solidFill>
                  <a:srgbClr val="0F0F0F"/>
                </a:solidFill>
                <a:effectLst/>
                <a:latin typeface="Söhne"/>
              </a:rPr>
              <a:t>people in India is at risk, highlighting the importance of creating a predictive model for heart disease and diabetes.</a:t>
            </a:r>
          </a:p>
          <a:p>
            <a:pPr algn="just"/>
            <a:endParaRPr lang="en-US" sz="2400" b="0" i="0" dirty="0">
              <a:solidFill>
                <a:srgbClr val="0F0F0F"/>
              </a:solidFill>
              <a:effectLst/>
              <a:latin typeface="Söhne"/>
            </a:endParaRPr>
          </a:p>
          <a:p>
            <a:pPr algn="just"/>
            <a:r>
              <a:rPr lang="en-US" sz="2400" b="0" i="0" dirty="0">
                <a:solidFill>
                  <a:srgbClr val="0F0F0F"/>
                </a:solidFill>
                <a:effectLst/>
                <a:latin typeface="Söhne"/>
              </a:rPr>
              <a:t>By developing models that predict heart and diabetes issues, we aim to </a:t>
            </a:r>
            <a:r>
              <a:rPr lang="en-US" sz="3200" b="1" i="0" dirty="0">
                <a:solidFill>
                  <a:srgbClr val="6E58DC"/>
                </a:solidFill>
                <a:effectLst/>
                <a:latin typeface="Söhne"/>
              </a:rPr>
              <a:t>reduce the burden of these diseases by 30%</a:t>
            </a:r>
            <a:r>
              <a:rPr lang="en-US" sz="2400" b="0" i="0" dirty="0">
                <a:solidFill>
                  <a:srgbClr val="0F0F0F"/>
                </a:solidFill>
                <a:effectLst/>
                <a:latin typeface="Söhne"/>
              </a:rPr>
              <a:t>, making healthcare more effective in India. </a:t>
            </a:r>
          </a:p>
          <a:p>
            <a:pPr algn="just"/>
            <a:endParaRPr lang="en-US" sz="2400" b="0" i="0" dirty="0">
              <a:solidFill>
                <a:srgbClr val="0F0F0F"/>
              </a:solidFill>
              <a:effectLst/>
              <a:latin typeface="Söhne"/>
            </a:endParaRPr>
          </a:p>
          <a:p>
            <a:pPr algn="just"/>
            <a:r>
              <a:rPr lang="en-US" sz="2400" b="0" i="0" dirty="0">
                <a:solidFill>
                  <a:srgbClr val="0F0F0F"/>
                </a:solidFill>
                <a:effectLst/>
                <a:latin typeface="Söhne"/>
              </a:rPr>
              <a:t>With a staggering </a:t>
            </a:r>
            <a:r>
              <a:rPr lang="en-US" sz="3200" b="1" i="0" dirty="0">
                <a:solidFill>
                  <a:srgbClr val="6E58DC"/>
                </a:solidFill>
                <a:effectLst/>
                <a:latin typeface="Söhne"/>
              </a:rPr>
              <a:t>70 million people affected</a:t>
            </a:r>
            <a:r>
              <a:rPr lang="en-US" sz="2400" b="0" i="0" dirty="0">
                <a:solidFill>
                  <a:srgbClr val="0F0F0F"/>
                </a:solidFill>
                <a:effectLst/>
                <a:latin typeface="Söhne"/>
              </a:rPr>
              <a:t>, it's urgent to implement predictive models that can address the widespread impact of heart disease and diabetes in India.</a:t>
            </a:r>
            <a:endParaRPr lang="en-US" sz="2400" dirty="0">
              <a:latin typeface="Söhne"/>
            </a:endParaRPr>
          </a:p>
        </p:txBody>
      </p:sp>
      <p:cxnSp>
        <p:nvCxnSpPr>
          <p:cNvPr id="3" name="Straight Connector 2">
            <a:extLst>
              <a:ext uri="{FF2B5EF4-FFF2-40B4-BE49-F238E27FC236}">
                <a16:creationId xmlns:a16="http://schemas.microsoft.com/office/drawing/2014/main" id="{A3F54B63-AE6E-72DA-70A4-86DEABBE23C4}"/>
              </a:ext>
            </a:extLst>
          </p:cNvPr>
          <p:cNvCxnSpPr>
            <a:cxnSpLocks/>
          </p:cNvCxnSpPr>
          <p:nvPr/>
        </p:nvCxnSpPr>
        <p:spPr>
          <a:xfrm>
            <a:off x="1066799" y="1712800"/>
            <a:ext cx="1436914" cy="0"/>
          </a:xfrm>
          <a:prstGeom prst="line">
            <a:avLst/>
          </a:prstGeom>
          <a:ln>
            <a:solidFill>
              <a:srgbClr val="FFC0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1536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5">
            <a:extLst>
              <a:ext uri="{FF2B5EF4-FFF2-40B4-BE49-F238E27FC236}">
                <a16:creationId xmlns:a16="http://schemas.microsoft.com/office/drawing/2014/main" id="{9B7FE07D-39D2-4180-A8D9-028B3CE0B802}"/>
              </a:ext>
            </a:extLst>
          </p:cNvPr>
          <p:cNvSpPr>
            <a:spLocks/>
          </p:cNvSpPr>
          <p:nvPr/>
        </p:nvSpPr>
        <p:spPr bwMode="auto">
          <a:xfrm>
            <a:off x="7766679" y="2922946"/>
            <a:ext cx="1844943" cy="1436945"/>
          </a:xfrm>
          <a:custGeom>
            <a:avLst/>
            <a:gdLst>
              <a:gd name="T0" fmla="*/ 0 w 828"/>
              <a:gd name="T1" fmla="*/ 296 h 644"/>
              <a:gd name="T2" fmla="*/ 111 w 828"/>
              <a:gd name="T3" fmla="*/ 328 h 644"/>
              <a:gd name="T4" fmla="*/ 111 w 828"/>
              <a:gd name="T5" fmla="*/ 453 h 644"/>
              <a:gd name="T6" fmla="*/ 691 w 828"/>
              <a:gd name="T7" fmla="*/ 644 h 644"/>
              <a:gd name="T8" fmla="*/ 828 w 828"/>
              <a:gd name="T9" fmla="*/ 618 h 644"/>
              <a:gd name="T10" fmla="*/ 824 w 828"/>
              <a:gd name="T11" fmla="*/ 490 h 644"/>
              <a:gd name="T12" fmla="*/ 0 w 828"/>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296"/>
                </a:moveTo>
                <a:cubicBezTo>
                  <a:pt x="111" y="328"/>
                  <a:pt x="111" y="328"/>
                  <a:pt x="111" y="328"/>
                </a:cubicBezTo>
                <a:cubicBezTo>
                  <a:pt x="111" y="453"/>
                  <a:pt x="111" y="453"/>
                  <a:pt x="111" y="453"/>
                </a:cubicBezTo>
                <a:cubicBezTo>
                  <a:pt x="111" y="453"/>
                  <a:pt x="423" y="249"/>
                  <a:pt x="691" y="644"/>
                </a:cubicBezTo>
                <a:cubicBezTo>
                  <a:pt x="828" y="618"/>
                  <a:pt x="828" y="618"/>
                  <a:pt x="828" y="618"/>
                </a:cubicBezTo>
                <a:cubicBezTo>
                  <a:pt x="824" y="490"/>
                  <a:pt x="824" y="490"/>
                  <a:pt x="824" y="490"/>
                </a:cubicBezTo>
                <a:cubicBezTo>
                  <a:pt x="824" y="490"/>
                  <a:pt x="492" y="0"/>
                  <a:pt x="0" y="296"/>
                </a:cubicBezTo>
                <a:close/>
              </a:path>
            </a:pathLst>
          </a:custGeom>
          <a:solidFill>
            <a:srgbClr val="FFC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0" name="Freeform 6">
            <a:extLst>
              <a:ext uri="{FF2B5EF4-FFF2-40B4-BE49-F238E27FC236}">
                <a16:creationId xmlns:a16="http://schemas.microsoft.com/office/drawing/2014/main" id="{2BF7E433-DA1D-4792-B216-63242D2B96F5}"/>
              </a:ext>
            </a:extLst>
          </p:cNvPr>
          <p:cNvSpPr>
            <a:spLocks/>
          </p:cNvSpPr>
          <p:nvPr/>
        </p:nvSpPr>
        <p:spPr bwMode="auto">
          <a:xfrm>
            <a:off x="9504207" y="3697483"/>
            <a:ext cx="1844001" cy="1436945"/>
          </a:xfrm>
          <a:custGeom>
            <a:avLst/>
            <a:gdLst>
              <a:gd name="T0" fmla="*/ 0 w 828"/>
              <a:gd name="T1" fmla="*/ 346 h 644"/>
              <a:gd name="T2" fmla="*/ 111 w 828"/>
              <a:gd name="T3" fmla="*/ 314 h 644"/>
              <a:gd name="T4" fmla="*/ 112 w 828"/>
              <a:gd name="T5" fmla="*/ 190 h 644"/>
              <a:gd name="T6" fmla="*/ 692 w 828"/>
              <a:gd name="T7" fmla="*/ 0 h 644"/>
              <a:gd name="T8" fmla="*/ 828 w 828"/>
              <a:gd name="T9" fmla="*/ 27 h 644"/>
              <a:gd name="T10" fmla="*/ 825 w 828"/>
              <a:gd name="T11" fmla="*/ 156 h 644"/>
              <a:gd name="T12" fmla="*/ 0 w 828"/>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346"/>
                </a:moveTo>
                <a:cubicBezTo>
                  <a:pt x="111" y="314"/>
                  <a:pt x="111" y="314"/>
                  <a:pt x="111" y="314"/>
                </a:cubicBezTo>
                <a:cubicBezTo>
                  <a:pt x="112" y="190"/>
                  <a:pt x="112" y="190"/>
                  <a:pt x="112" y="190"/>
                </a:cubicBezTo>
                <a:cubicBezTo>
                  <a:pt x="112" y="190"/>
                  <a:pt x="423" y="394"/>
                  <a:pt x="692" y="0"/>
                </a:cubicBezTo>
                <a:cubicBezTo>
                  <a:pt x="828" y="27"/>
                  <a:pt x="828" y="27"/>
                  <a:pt x="828" y="27"/>
                </a:cubicBezTo>
                <a:cubicBezTo>
                  <a:pt x="825" y="156"/>
                  <a:pt x="825" y="156"/>
                  <a:pt x="825" y="156"/>
                </a:cubicBezTo>
                <a:cubicBezTo>
                  <a:pt x="825" y="156"/>
                  <a:pt x="491" y="644"/>
                  <a:pt x="0" y="346"/>
                </a:cubicBezTo>
                <a:close/>
              </a:path>
            </a:pathLst>
          </a:custGeom>
          <a:solidFill>
            <a:srgbClr val="6E58DC">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1" name="Freeform 7">
            <a:extLst>
              <a:ext uri="{FF2B5EF4-FFF2-40B4-BE49-F238E27FC236}">
                <a16:creationId xmlns:a16="http://schemas.microsoft.com/office/drawing/2014/main" id="{57A69CAA-2CF6-41F2-838C-53C80E868727}"/>
              </a:ext>
            </a:extLst>
          </p:cNvPr>
          <p:cNvSpPr>
            <a:spLocks/>
          </p:cNvSpPr>
          <p:nvPr/>
        </p:nvSpPr>
        <p:spPr bwMode="auto">
          <a:xfrm>
            <a:off x="838249" y="2922946"/>
            <a:ext cx="1842116"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FFC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2" name="Freeform 8">
            <a:extLst>
              <a:ext uri="{FF2B5EF4-FFF2-40B4-BE49-F238E27FC236}">
                <a16:creationId xmlns:a16="http://schemas.microsoft.com/office/drawing/2014/main" id="{9072AAB3-EB91-4C1A-94BC-C04542D69FDE}"/>
              </a:ext>
            </a:extLst>
          </p:cNvPr>
          <p:cNvSpPr>
            <a:spLocks/>
          </p:cNvSpPr>
          <p:nvPr/>
        </p:nvSpPr>
        <p:spPr bwMode="auto">
          <a:xfrm>
            <a:off x="2572947" y="3697483"/>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6E58DC">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3" name="Freeform 9">
            <a:extLst>
              <a:ext uri="{FF2B5EF4-FFF2-40B4-BE49-F238E27FC236}">
                <a16:creationId xmlns:a16="http://schemas.microsoft.com/office/drawing/2014/main" id="{0E18A1FA-E9AB-4F03-9D88-AA047FE84EAC}"/>
              </a:ext>
            </a:extLst>
          </p:cNvPr>
          <p:cNvSpPr>
            <a:spLocks/>
          </p:cNvSpPr>
          <p:nvPr/>
        </p:nvSpPr>
        <p:spPr bwMode="auto">
          <a:xfrm>
            <a:off x="4315189" y="2922946"/>
            <a:ext cx="1841174"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FFC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4" name="Freeform 10">
            <a:extLst>
              <a:ext uri="{FF2B5EF4-FFF2-40B4-BE49-F238E27FC236}">
                <a16:creationId xmlns:a16="http://schemas.microsoft.com/office/drawing/2014/main" id="{A644A3AD-AA0F-44FC-8B5A-65D9D9359F83}"/>
              </a:ext>
            </a:extLst>
          </p:cNvPr>
          <p:cNvSpPr>
            <a:spLocks/>
          </p:cNvSpPr>
          <p:nvPr/>
        </p:nvSpPr>
        <p:spPr bwMode="auto">
          <a:xfrm>
            <a:off x="6049883" y="3697483"/>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6E58DC">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cxnSp>
        <p:nvCxnSpPr>
          <p:cNvPr id="45" name="Straight Connector 44">
            <a:extLst>
              <a:ext uri="{FF2B5EF4-FFF2-40B4-BE49-F238E27FC236}">
                <a16:creationId xmlns:a16="http://schemas.microsoft.com/office/drawing/2014/main" id="{FE9FF325-0C39-467F-A39D-4D3F208DB0DF}"/>
              </a:ext>
            </a:extLst>
          </p:cNvPr>
          <p:cNvCxnSpPr/>
          <p:nvPr/>
        </p:nvCxnSpPr>
        <p:spPr>
          <a:xfrm flipH="1">
            <a:off x="1214647" y="3096347"/>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FCE2DA-70C1-4CF9-A175-EDC7518140EC}"/>
              </a:ext>
            </a:extLst>
          </p:cNvPr>
          <p:cNvCxnSpPr/>
          <p:nvPr/>
        </p:nvCxnSpPr>
        <p:spPr>
          <a:xfrm flipH="1" flipV="1">
            <a:off x="2866769" y="494752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498EB6C-E0CB-4A1C-ACAF-55B5535A0B0B}"/>
              </a:ext>
            </a:extLst>
          </p:cNvPr>
          <p:cNvCxnSpPr/>
          <p:nvPr/>
        </p:nvCxnSpPr>
        <p:spPr>
          <a:xfrm flipH="1">
            <a:off x="4626623" y="3096347"/>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64806C-36F5-4E3D-A564-2A551957EF4C}"/>
              </a:ext>
            </a:extLst>
          </p:cNvPr>
          <p:cNvCxnSpPr/>
          <p:nvPr/>
        </p:nvCxnSpPr>
        <p:spPr>
          <a:xfrm flipH="1" flipV="1">
            <a:off x="6278746" y="494752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Oval 22">
            <a:extLst>
              <a:ext uri="{FF2B5EF4-FFF2-40B4-BE49-F238E27FC236}">
                <a16:creationId xmlns:a16="http://schemas.microsoft.com/office/drawing/2014/main" id="{1983521D-A289-47F4-A120-0DCA3AE709A9}"/>
              </a:ext>
            </a:extLst>
          </p:cNvPr>
          <p:cNvSpPr>
            <a:spLocks noChangeArrowheads="1"/>
          </p:cNvSpPr>
          <p:nvPr/>
        </p:nvSpPr>
        <p:spPr bwMode="auto">
          <a:xfrm>
            <a:off x="9698064" y="2784434"/>
            <a:ext cx="1171228" cy="1174055"/>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50" name="Oval 21">
            <a:extLst>
              <a:ext uri="{FF2B5EF4-FFF2-40B4-BE49-F238E27FC236}">
                <a16:creationId xmlns:a16="http://schemas.microsoft.com/office/drawing/2014/main" id="{58ECE57D-8E9C-46D3-95F4-F5A895D255FE}"/>
              </a:ext>
            </a:extLst>
          </p:cNvPr>
          <p:cNvSpPr>
            <a:spLocks noChangeArrowheads="1"/>
          </p:cNvSpPr>
          <p:nvPr/>
        </p:nvSpPr>
        <p:spPr bwMode="auto">
          <a:xfrm>
            <a:off x="9812548" y="2898443"/>
            <a:ext cx="942259" cy="946028"/>
          </a:xfrm>
          <a:prstGeom prst="ellipse">
            <a:avLst/>
          </a:prstGeom>
          <a:solidFill>
            <a:srgbClr val="6E58DC"/>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06</a:t>
            </a:r>
          </a:p>
        </p:txBody>
      </p:sp>
      <p:cxnSp>
        <p:nvCxnSpPr>
          <p:cNvPr id="51" name="Straight Connector 50">
            <a:extLst>
              <a:ext uri="{FF2B5EF4-FFF2-40B4-BE49-F238E27FC236}">
                <a16:creationId xmlns:a16="http://schemas.microsoft.com/office/drawing/2014/main" id="{6AB15A4A-5E7E-432A-ADE5-D8768E21A3D5}"/>
              </a:ext>
            </a:extLst>
          </p:cNvPr>
          <p:cNvCxnSpPr/>
          <p:nvPr/>
        </p:nvCxnSpPr>
        <p:spPr>
          <a:xfrm flipH="1" flipV="1">
            <a:off x="9712862" y="494752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0F69958-EAAE-4DFB-A4F4-E25C6CDA9A2D}"/>
              </a:ext>
            </a:extLst>
          </p:cNvPr>
          <p:cNvSpPr txBox="1"/>
          <p:nvPr/>
        </p:nvSpPr>
        <p:spPr>
          <a:xfrm>
            <a:off x="9619053" y="4824409"/>
            <a:ext cx="1743939" cy="246221"/>
          </a:xfrm>
          <a:prstGeom prst="rect">
            <a:avLst/>
          </a:prstGeom>
          <a:noFill/>
        </p:spPr>
        <p:txBody>
          <a:bodyPr wrap="none" lIns="0" tIns="0" rIns="0" bIns="0" rtlCol="0">
            <a:spAutoFit/>
          </a:bodyPr>
          <a:lstStyle/>
          <a:p>
            <a:r>
              <a:rPr lang="en-IN" sz="1600" b="1" i="0" dirty="0">
                <a:effectLst/>
                <a:latin typeface="Söhne"/>
              </a:rPr>
              <a:t>Output Presentation</a:t>
            </a:r>
            <a:endParaRPr lang="en-US" sz="1600" b="1" dirty="0">
              <a:solidFill>
                <a:schemeClr val="tx1">
                  <a:lumMod val="75000"/>
                  <a:lumOff val="25000"/>
                </a:schemeClr>
              </a:solidFill>
            </a:endParaRPr>
          </a:p>
        </p:txBody>
      </p:sp>
      <p:sp>
        <p:nvSpPr>
          <p:cNvPr id="53" name="TextBox 52">
            <a:extLst>
              <a:ext uri="{FF2B5EF4-FFF2-40B4-BE49-F238E27FC236}">
                <a16:creationId xmlns:a16="http://schemas.microsoft.com/office/drawing/2014/main" id="{EA73819D-45FD-4DD8-AE75-A36ED6DF0975}"/>
              </a:ext>
            </a:extLst>
          </p:cNvPr>
          <p:cNvSpPr txBox="1"/>
          <p:nvPr/>
        </p:nvSpPr>
        <p:spPr>
          <a:xfrm>
            <a:off x="9166906" y="5225811"/>
            <a:ext cx="2648232"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Display clear predictions and actionable recommendations.</a:t>
            </a:r>
            <a:endParaRPr lang="en-US" sz="1600" dirty="0"/>
          </a:p>
        </p:txBody>
      </p:sp>
      <p:sp>
        <p:nvSpPr>
          <p:cNvPr id="54" name="Oval 12">
            <a:extLst>
              <a:ext uri="{FF2B5EF4-FFF2-40B4-BE49-F238E27FC236}">
                <a16:creationId xmlns:a16="http://schemas.microsoft.com/office/drawing/2014/main" id="{04BF4DFF-D033-4921-8F90-1EEE02932076}"/>
              </a:ext>
            </a:extLst>
          </p:cNvPr>
          <p:cNvSpPr>
            <a:spLocks noChangeArrowheads="1"/>
          </p:cNvSpPr>
          <p:nvPr/>
        </p:nvSpPr>
        <p:spPr bwMode="auto">
          <a:xfrm>
            <a:off x="877588" y="4069675"/>
            <a:ext cx="1174055" cy="1175939"/>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56" name="Oval 11">
            <a:extLst>
              <a:ext uri="{FF2B5EF4-FFF2-40B4-BE49-F238E27FC236}">
                <a16:creationId xmlns:a16="http://schemas.microsoft.com/office/drawing/2014/main" id="{6F5B25F8-889C-4619-B01C-0620DF104115}"/>
              </a:ext>
            </a:extLst>
          </p:cNvPr>
          <p:cNvSpPr>
            <a:spLocks noChangeArrowheads="1"/>
          </p:cNvSpPr>
          <p:nvPr/>
        </p:nvSpPr>
        <p:spPr bwMode="auto">
          <a:xfrm>
            <a:off x="993486" y="4185569"/>
            <a:ext cx="942259" cy="944144"/>
          </a:xfrm>
          <a:prstGeom prst="ellipse">
            <a:avLst/>
          </a:prstGeom>
          <a:solidFill>
            <a:srgbClr val="FFC000"/>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01</a:t>
            </a:r>
          </a:p>
        </p:txBody>
      </p:sp>
      <p:sp>
        <p:nvSpPr>
          <p:cNvPr id="57" name="TextBox 56">
            <a:extLst>
              <a:ext uri="{FF2B5EF4-FFF2-40B4-BE49-F238E27FC236}">
                <a16:creationId xmlns:a16="http://schemas.microsoft.com/office/drawing/2014/main" id="{221FA543-32D4-40DC-BE2B-FC167CEBA89C}"/>
              </a:ext>
            </a:extLst>
          </p:cNvPr>
          <p:cNvSpPr txBox="1"/>
          <p:nvPr/>
        </p:nvSpPr>
        <p:spPr>
          <a:xfrm>
            <a:off x="772457" y="2025298"/>
            <a:ext cx="1792157" cy="246221"/>
          </a:xfrm>
          <a:prstGeom prst="rect">
            <a:avLst/>
          </a:prstGeom>
          <a:noFill/>
        </p:spPr>
        <p:txBody>
          <a:bodyPr wrap="none" lIns="0" tIns="0" rIns="0" bIns="0" rtlCol="0">
            <a:spAutoFit/>
          </a:bodyPr>
          <a:lstStyle/>
          <a:p>
            <a:r>
              <a:rPr lang="en-IN" sz="1600" b="1" i="0" dirty="0">
                <a:effectLst/>
                <a:latin typeface="Söhne"/>
              </a:rPr>
              <a:t>User Input Collection</a:t>
            </a:r>
            <a:endParaRPr lang="en-US" sz="1600" b="1" dirty="0">
              <a:solidFill>
                <a:schemeClr val="tx1">
                  <a:lumMod val="75000"/>
                  <a:lumOff val="25000"/>
                </a:schemeClr>
              </a:solidFill>
            </a:endParaRPr>
          </a:p>
        </p:txBody>
      </p:sp>
      <p:sp>
        <p:nvSpPr>
          <p:cNvPr id="60" name="TextBox 59">
            <a:extLst>
              <a:ext uri="{FF2B5EF4-FFF2-40B4-BE49-F238E27FC236}">
                <a16:creationId xmlns:a16="http://schemas.microsoft.com/office/drawing/2014/main" id="{F14D491D-5C46-456F-81F1-F1FAE759AB58}"/>
              </a:ext>
            </a:extLst>
          </p:cNvPr>
          <p:cNvSpPr txBox="1"/>
          <p:nvPr/>
        </p:nvSpPr>
        <p:spPr>
          <a:xfrm>
            <a:off x="804029" y="2313943"/>
            <a:ext cx="1588211" cy="738664"/>
          </a:xfrm>
          <a:prstGeom prst="rect">
            <a:avLst/>
          </a:prstGeom>
          <a:noFill/>
        </p:spPr>
        <p:txBody>
          <a:bodyPr wrap="square" lIns="0" tIns="0" rIns="0" bIns="0" rtlCol="0" anchor="ctr">
            <a:spAutoFit/>
          </a:bodyPr>
          <a:lstStyle/>
          <a:p>
            <a:pPr algn="ctr"/>
            <a:r>
              <a:rPr lang="en-US" sz="1600" dirty="0">
                <a:solidFill>
                  <a:srgbClr val="0F0F0F"/>
                </a:solidFill>
                <a:latin typeface="Söhne"/>
              </a:rPr>
              <a:t>E</a:t>
            </a:r>
            <a:r>
              <a:rPr lang="en-US" sz="1600" b="0" i="0" dirty="0">
                <a:solidFill>
                  <a:srgbClr val="0F0F0F"/>
                </a:solidFill>
                <a:effectLst/>
                <a:latin typeface="Söhne"/>
              </a:rPr>
              <a:t>asy interface for users to input health details</a:t>
            </a:r>
            <a:endParaRPr lang="en-US" sz="1600" dirty="0"/>
          </a:p>
        </p:txBody>
      </p:sp>
      <p:sp>
        <p:nvSpPr>
          <p:cNvPr id="63" name="Oval 14">
            <a:extLst>
              <a:ext uri="{FF2B5EF4-FFF2-40B4-BE49-F238E27FC236}">
                <a16:creationId xmlns:a16="http://schemas.microsoft.com/office/drawing/2014/main" id="{8752AA3E-8341-4856-8126-6CEC7219EDD5}"/>
              </a:ext>
            </a:extLst>
          </p:cNvPr>
          <p:cNvSpPr>
            <a:spLocks noChangeArrowheads="1"/>
          </p:cNvSpPr>
          <p:nvPr/>
        </p:nvSpPr>
        <p:spPr bwMode="auto">
          <a:xfrm>
            <a:off x="2642814" y="2784434"/>
            <a:ext cx="1171228" cy="1174055"/>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64" name="Oval 13">
            <a:extLst>
              <a:ext uri="{FF2B5EF4-FFF2-40B4-BE49-F238E27FC236}">
                <a16:creationId xmlns:a16="http://schemas.microsoft.com/office/drawing/2014/main" id="{EBA5CA1B-0544-44F6-8EB2-0DDECCA11891}"/>
              </a:ext>
            </a:extLst>
          </p:cNvPr>
          <p:cNvSpPr>
            <a:spLocks noChangeArrowheads="1"/>
          </p:cNvSpPr>
          <p:nvPr/>
        </p:nvSpPr>
        <p:spPr bwMode="auto">
          <a:xfrm>
            <a:off x="2757770" y="2898443"/>
            <a:ext cx="941317" cy="946028"/>
          </a:xfrm>
          <a:prstGeom prst="ellipse">
            <a:avLst/>
          </a:prstGeom>
          <a:solidFill>
            <a:srgbClr val="6E58DC"/>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02</a:t>
            </a:r>
          </a:p>
        </p:txBody>
      </p:sp>
      <p:sp>
        <p:nvSpPr>
          <p:cNvPr id="67" name="TextBox 66">
            <a:extLst>
              <a:ext uri="{FF2B5EF4-FFF2-40B4-BE49-F238E27FC236}">
                <a16:creationId xmlns:a16="http://schemas.microsoft.com/office/drawing/2014/main" id="{1DFCA726-BE60-4D76-8FD7-6BEAF38EDAB2}"/>
              </a:ext>
            </a:extLst>
          </p:cNvPr>
          <p:cNvSpPr txBox="1"/>
          <p:nvPr/>
        </p:nvSpPr>
        <p:spPr>
          <a:xfrm>
            <a:off x="2705315" y="4952274"/>
            <a:ext cx="1276609" cy="492443"/>
          </a:xfrm>
          <a:prstGeom prst="rect">
            <a:avLst/>
          </a:prstGeom>
          <a:noFill/>
        </p:spPr>
        <p:txBody>
          <a:bodyPr wrap="square" lIns="0" tIns="0" rIns="0" bIns="0" rtlCol="0">
            <a:spAutoFit/>
          </a:bodyPr>
          <a:lstStyle/>
          <a:p>
            <a:pPr algn="ctr"/>
            <a:r>
              <a:rPr lang="en-IN" sz="1600" b="1" i="0" dirty="0">
                <a:effectLst/>
                <a:latin typeface="Söhne"/>
              </a:rPr>
              <a:t>Data Preprocessing</a:t>
            </a:r>
            <a:endParaRPr lang="en-US" sz="1600" b="1" dirty="0">
              <a:solidFill>
                <a:schemeClr val="tx1">
                  <a:lumMod val="75000"/>
                  <a:lumOff val="25000"/>
                </a:schemeClr>
              </a:solidFill>
            </a:endParaRPr>
          </a:p>
        </p:txBody>
      </p:sp>
      <p:sp>
        <p:nvSpPr>
          <p:cNvPr id="68" name="TextBox 67">
            <a:extLst>
              <a:ext uri="{FF2B5EF4-FFF2-40B4-BE49-F238E27FC236}">
                <a16:creationId xmlns:a16="http://schemas.microsoft.com/office/drawing/2014/main" id="{9F972208-3F2A-4314-B702-F8F02785FF5B}"/>
              </a:ext>
            </a:extLst>
          </p:cNvPr>
          <p:cNvSpPr txBox="1"/>
          <p:nvPr/>
        </p:nvSpPr>
        <p:spPr>
          <a:xfrm>
            <a:off x="2532165" y="5564235"/>
            <a:ext cx="1625586"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Clean and refine   data for accuracy</a:t>
            </a:r>
            <a:endParaRPr lang="en-US" sz="1600" dirty="0"/>
          </a:p>
        </p:txBody>
      </p:sp>
      <p:sp>
        <p:nvSpPr>
          <p:cNvPr id="69" name="Oval 16">
            <a:extLst>
              <a:ext uri="{FF2B5EF4-FFF2-40B4-BE49-F238E27FC236}">
                <a16:creationId xmlns:a16="http://schemas.microsoft.com/office/drawing/2014/main" id="{CD42496A-B4FF-41F4-98B5-F054C6022B02}"/>
              </a:ext>
            </a:extLst>
          </p:cNvPr>
          <p:cNvSpPr>
            <a:spLocks noChangeArrowheads="1"/>
          </p:cNvSpPr>
          <p:nvPr/>
        </p:nvSpPr>
        <p:spPr bwMode="auto">
          <a:xfrm>
            <a:off x="4406627" y="4069675"/>
            <a:ext cx="1171228" cy="1175939"/>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72" name="Oval 15">
            <a:extLst>
              <a:ext uri="{FF2B5EF4-FFF2-40B4-BE49-F238E27FC236}">
                <a16:creationId xmlns:a16="http://schemas.microsoft.com/office/drawing/2014/main" id="{AB374AE5-BCBE-40DD-9796-BFEAAC695391}"/>
              </a:ext>
            </a:extLst>
          </p:cNvPr>
          <p:cNvSpPr>
            <a:spLocks noChangeArrowheads="1"/>
          </p:cNvSpPr>
          <p:nvPr/>
        </p:nvSpPr>
        <p:spPr bwMode="auto">
          <a:xfrm>
            <a:off x="4521112" y="4185569"/>
            <a:ext cx="942259" cy="944144"/>
          </a:xfrm>
          <a:prstGeom prst="ellipse">
            <a:avLst/>
          </a:prstGeom>
          <a:solidFill>
            <a:srgbClr val="FFC000"/>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03</a:t>
            </a:r>
          </a:p>
        </p:txBody>
      </p:sp>
      <p:sp>
        <p:nvSpPr>
          <p:cNvPr id="87" name="TextBox 86">
            <a:extLst>
              <a:ext uri="{FF2B5EF4-FFF2-40B4-BE49-F238E27FC236}">
                <a16:creationId xmlns:a16="http://schemas.microsoft.com/office/drawing/2014/main" id="{47BFE07F-4CC8-4F11-AB64-D4ED96F406BD}"/>
              </a:ext>
            </a:extLst>
          </p:cNvPr>
          <p:cNvSpPr txBox="1"/>
          <p:nvPr/>
        </p:nvSpPr>
        <p:spPr>
          <a:xfrm>
            <a:off x="4352011" y="2154095"/>
            <a:ext cx="1475532" cy="246221"/>
          </a:xfrm>
          <a:prstGeom prst="rect">
            <a:avLst/>
          </a:prstGeom>
          <a:noFill/>
        </p:spPr>
        <p:txBody>
          <a:bodyPr wrap="none" lIns="0" tIns="0" rIns="0" bIns="0" rtlCol="0">
            <a:spAutoFit/>
          </a:bodyPr>
          <a:lstStyle/>
          <a:p>
            <a:r>
              <a:rPr lang="en-IN" sz="1600" b="1" i="0" dirty="0">
                <a:effectLst/>
                <a:latin typeface="Söhne"/>
              </a:rPr>
              <a:t>Feature Selection</a:t>
            </a:r>
            <a:endParaRPr lang="en-US" sz="1600" b="1" dirty="0">
              <a:solidFill>
                <a:schemeClr val="tx1">
                  <a:lumMod val="75000"/>
                  <a:lumOff val="25000"/>
                </a:schemeClr>
              </a:solidFill>
            </a:endParaRPr>
          </a:p>
        </p:txBody>
      </p:sp>
      <p:sp>
        <p:nvSpPr>
          <p:cNvPr id="88" name="TextBox 87">
            <a:extLst>
              <a:ext uri="{FF2B5EF4-FFF2-40B4-BE49-F238E27FC236}">
                <a16:creationId xmlns:a16="http://schemas.microsoft.com/office/drawing/2014/main" id="{C8F063C1-8B7F-423E-B864-D257AAF7917D}"/>
              </a:ext>
            </a:extLst>
          </p:cNvPr>
          <p:cNvSpPr txBox="1"/>
          <p:nvPr/>
        </p:nvSpPr>
        <p:spPr>
          <a:xfrm>
            <a:off x="3828619" y="2206333"/>
            <a:ext cx="2359690" cy="1354217"/>
          </a:xfrm>
          <a:prstGeom prst="rect">
            <a:avLst/>
          </a:prstGeom>
          <a:noFill/>
        </p:spPr>
        <p:txBody>
          <a:bodyPr wrap="square" lIns="0" tIns="0" rIns="0" bIns="0" rtlCol="0" anchor="ctr">
            <a:spAutoFit/>
          </a:bodyPr>
          <a:lstStyle/>
          <a:p>
            <a:pPr algn="l"/>
            <a:endParaRPr lang="en-US" b="0" i="0" dirty="0">
              <a:effectLst/>
              <a:latin typeface="Söhne"/>
            </a:endParaRPr>
          </a:p>
          <a:p>
            <a:pPr lvl="1" algn="l"/>
            <a:r>
              <a:rPr lang="en-US" b="0" i="0" dirty="0">
                <a:effectLst/>
                <a:latin typeface="Söhne"/>
              </a:rPr>
              <a:t>Identify key health factors for focus.</a:t>
            </a:r>
          </a:p>
          <a:p>
            <a:br>
              <a:rPr lang="en-US" dirty="0"/>
            </a:br>
            <a:endParaRPr lang="en-US" sz="1600" dirty="0"/>
          </a:p>
        </p:txBody>
      </p:sp>
      <p:sp>
        <p:nvSpPr>
          <p:cNvPr id="89" name="Oval 18">
            <a:extLst>
              <a:ext uri="{FF2B5EF4-FFF2-40B4-BE49-F238E27FC236}">
                <a16:creationId xmlns:a16="http://schemas.microsoft.com/office/drawing/2014/main" id="{BE317DF4-E64A-4307-B3B6-349A3CF16790}"/>
              </a:ext>
            </a:extLst>
          </p:cNvPr>
          <p:cNvSpPr>
            <a:spLocks noChangeArrowheads="1"/>
          </p:cNvSpPr>
          <p:nvPr/>
        </p:nvSpPr>
        <p:spPr bwMode="auto">
          <a:xfrm>
            <a:off x="6150878" y="2784434"/>
            <a:ext cx="1174055" cy="1174055"/>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95" name="Oval 17">
            <a:extLst>
              <a:ext uri="{FF2B5EF4-FFF2-40B4-BE49-F238E27FC236}">
                <a16:creationId xmlns:a16="http://schemas.microsoft.com/office/drawing/2014/main" id="{60DF6F75-2516-46C6-93CB-ACC480FE86CC}"/>
              </a:ext>
            </a:extLst>
          </p:cNvPr>
          <p:cNvSpPr>
            <a:spLocks noChangeArrowheads="1"/>
          </p:cNvSpPr>
          <p:nvPr/>
        </p:nvSpPr>
        <p:spPr bwMode="auto">
          <a:xfrm>
            <a:off x="6266776" y="2898443"/>
            <a:ext cx="942259" cy="946028"/>
          </a:xfrm>
          <a:prstGeom prst="ellipse">
            <a:avLst/>
          </a:prstGeom>
          <a:solidFill>
            <a:srgbClr val="6E58DC"/>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04</a:t>
            </a:r>
          </a:p>
        </p:txBody>
      </p:sp>
      <p:sp>
        <p:nvSpPr>
          <p:cNvPr id="96" name="TextBox 95">
            <a:extLst>
              <a:ext uri="{FF2B5EF4-FFF2-40B4-BE49-F238E27FC236}">
                <a16:creationId xmlns:a16="http://schemas.microsoft.com/office/drawing/2014/main" id="{2D5A5E4B-935D-4FB5-AC35-381FFCA5D597}"/>
              </a:ext>
            </a:extLst>
          </p:cNvPr>
          <p:cNvSpPr txBox="1"/>
          <p:nvPr/>
        </p:nvSpPr>
        <p:spPr>
          <a:xfrm>
            <a:off x="6089976" y="4874793"/>
            <a:ext cx="1748812" cy="246221"/>
          </a:xfrm>
          <a:prstGeom prst="rect">
            <a:avLst/>
          </a:prstGeom>
          <a:noFill/>
        </p:spPr>
        <p:txBody>
          <a:bodyPr wrap="none" lIns="0" tIns="0" rIns="0" bIns="0" rtlCol="0">
            <a:spAutoFit/>
          </a:bodyPr>
          <a:lstStyle/>
          <a:p>
            <a:r>
              <a:rPr lang="en-IN" sz="1600" b="1" i="0" dirty="0">
                <a:effectLst/>
                <a:latin typeface="Söhne"/>
              </a:rPr>
              <a:t>Model Development</a:t>
            </a:r>
            <a:endParaRPr lang="en-US" sz="1600" b="1" dirty="0">
              <a:solidFill>
                <a:schemeClr val="tx1">
                  <a:lumMod val="75000"/>
                  <a:lumOff val="25000"/>
                </a:schemeClr>
              </a:solidFill>
            </a:endParaRPr>
          </a:p>
        </p:txBody>
      </p:sp>
      <p:sp>
        <p:nvSpPr>
          <p:cNvPr id="99" name="TextBox 98">
            <a:extLst>
              <a:ext uri="{FF2B5EF4-FFF2-40B4-BE49-F238E27FC236}">
                <a16:creationId xmlns:a16="http://schemas.microsoft.com/office/drawing/2014/main" id="{B0928C4C-59E9-462D-82FA-C034F341276D}"/>
              </a:ext>
            </a:extLst>
          </p:cNvPr>
          <p:cNvSpPr txBox="1"/>
          <p:nvPr/>
        </p:nvSpPr>
        <p:spPr>
          <a:xfrm>
            <a:off x="5841607" y="5268073"/>
            <a:ext cx="2208542"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Develop and fine-tune the predictive model</a:t>
            </a:r>
            <a:r>
              <a:rPr lang="en-US" sz="1600" b="0" i="0" dirty="0">
                <a:effectLst/>
                <a:latin typeface="Söhne"/>
              </a:rPr>
              <a:t>.</a:t>
            </a:r>
            <a:endParaRPr lang="en-US" sz="1600" dirty="0"/>
          </a:p>
        </p:txBody>
      </p:sp>
      <p:sp>
        <p:nvSpPr>
          <p:cNvPr id="100" name="Oval 20">
            <a:extLst>
              <a:ext uri="{FF2B5EF4-FFF2-40B4-BE49-F238E27FC236}">
                <a16:creationId xmlns:a16="http://schemas.microsoft.com/office/drawing/2014/main" id="{9AF5AB1A-2860-4AC9-AFC7-380C885AC4C0}"/>
              </a:ext>
            </a:extLst>
          </p:cNvPr>
          <p:cNvSpPr>
            <a:spLocks noChangeArrowheads="1"/>
          </p:cNvSpPr>
          <p:nvPr/>
        </p:nvSpPr>
        <p:spPr bwMode="auto">
          <a:xfrm>
            <a:off x="7932840" y="4069675"/>
            <a:ext cx="1174055" cy="1175939"/>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101" name="Oval 19">
            <a:extLst>
              <a:ext uri="{FF2B5EF4-FFF2-40B4-BE49-F238E27FC236}">
                <a16:creationId xmlns:a16="http://schemas.microsoft.com/office/drawing/2014/main" id="{8E774086-70AC-442B-A3B7-3A42FE718138}"/>
              </a:ext>
            </a:extLst>
          </p:cNvPr>
          <p:cNvSpPr>
            <a:spLocks noChangeArrowheads="1"/>
          </p:cNvSpPr>
          <p:nvPr/>
        </p:nvSpPr>
        <p:spPr bwMode="auto">
          <a:xfrm>
            <a:off x="8048738" y="4185569"/>
            <a:ext cx="942259" cy="944144"/>
          </a:xfrm>
          <a:prstGeom prst="ellipse">
            <a:avLst/>
          </a:prstGeom>
          <a:solidFill>
            <a:srgbClr val="FFC000"/>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05</a:t>
            </a:r>
          </a:p>
        </p:txBody>
      </p:sp>
      <p:sp>
        <p:nvSpPr>
          <p:cNvPr id="102" name="TextBox 101">
            <a:extLst>
              <a:ext uri="{FF2B5EF4-FFF2-40B4-BE49-F238E27FC236}">
                <a16:creationId xmlns:a16="http://schemas.microsoft.com/office/drawing/2014/main" id="{1D24DF63-9ECE-4331-A9D0-5905DB2B9302}"/>
              </a:ext>
            </a:extLst>
          </p:cNvPr>
          <p:cNvSpPr txBox="1"/>
          <p:nvPr/>
        </p:nvSpPr>
        <p:spPr>
          <a:xfrm>
            <a:off x="7639814" y="2117315"/>
            <a:ext cx="1883914" cy="246221"/>
          </a:xfrm>
          <a:prstGeom prst="rect">
            <a:avLst/>
          </a:prstGeom>
          <a:noFill/>
        </p:spPr>
        <p:txBody>
          <a:bodyPr wrap="none" lIns="0" tIns="0" rIns="0" bIns="0" rtlCol="0">
            <a:spAutoFit/>
          </a:bodyPr>
          <a:lstStyle/>
          <a:p>
            <a:r>
              <a:rPr lang="en-IN" sz="1600" b="1" i="0" dirty="0">
                <a:effectLst/>
                <a:latin typeface="Söhne"/>
              </a:rPr>
              <a:t>User Input Integration</a:t>
            </a:r>
            <a:endParaRPr lang="en-US" sz="1600" b="1" dirty="0">
              <a:solidFill>
                <a:schemeClr val="tx1">
                  <a:lumMod val="75000"/>
                  <a:lumOff val="25000"/>
                </a:schemeClr>
              </a:solidFill>
            </a:endParaRPr>
          </a:p>
        </p:txBody>
      </p:sp>
      <p:sp>
        <p:nvSpPr>
          <p:cNvPr id="103" name="TextBox 102">
            <a:extLst>
              <a:ext uri="{FF2B5EF4-FFF2-40B4-BE49-F238E27FC236}">
                <a16:creationId xmlns:a16="http://schemas.microsoft.com/office/drawing/2014/main" id="{D3D6FDA3-1F15-442F-996F-C479D45D8BA7}"/>
              </a:ext>
            </a:extLst>
          </p:cNvPr>
          <p:cNvSpPr txBox="1"/>
          <p:nvPr/>
        </p:nvSpPr>
        <p:spPr>
          <a:xfrm>
            <a:off x="7450681" y="2451816"/>
            <a:ext cx="2262181"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Seamlessly integrate user data for real-time analysis</a:t>
            </a:r>
            <a:endParaRPr lang="en-US" sz="1600" dirty="0"/>
          </a:p>
        </p:txBody>
      </p:sp>
      <p:cxnSp>
        <p:nvCxnSpPr>
          <p:cNvPr id="4" name="Straight Connector 3">
            <a:extLst>
              <a:ext uri="{FF2B5EF4-FFF2-40B4-BE49-F238E27FC236}">
                <a16:creationId xmlns:a16="http://schemas.microsoft.com/office/drawing/2014/main" id="{112A2FF9-9728-174B-3FDD-3B3DE87C6A69}"/>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E3DF785-C4CD-38C1-5505-969E2599FA9E}"/>
              </a:ext>
            </a:extLst>
          </p:cNvPr>
          <p:cNvCxnSpPr>
            <a:cxnSpLocks/>
          </p:cNvCxnSpPr>
          <p:nvPr/>
        </p:nvCxnSpPr>
        <p:spPr>
          <a:xfrm flipH="1">
            <a:off x="9274629" y="6432369"/>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B5A752E-CFE2-BAAC-B1B3-535F64A542F1}"/>
              </a:ext>
            </a:extLst>
          </p:cNvPr>
          <p:cNvCxnSpPr>
            <a:cxnSpLocks/>
          </p:cNvCxnSpPr>
          <p:nvPr/>
        </p:nvCxnSpPr>
        <p:spPr>
          <a:xfrm>
            <a:off x="865167" y="1197742"/>
            <a:ext cx="3761015" cy="0"/>
          </a:xfrm>
          <a:prstGeom prst="line">
            <a:avLst/>
          </a:prstGeom>
          <a:ln>
            <a:solidFill>
              <a:srgbClr val="FFC000"/>
            </a:solidFill>
          </a:ln>
        </p:spPr>
        <p:style>
          <a:lnRef idx="3">
            <a:schemeClr val="accent3"/>
          </a:lnRef>
          <a:fillRef idx="0">
            <a:schemeClr val="accent3"/>
          </a:fillRef>
          <a:effectRef idx="2">
            <a:schemeClr val="accent3"/>
          </a:effectRef>
          <a:fontRef idx="minor">
            <a:schemeClr val="tx1"/>
          </a:fontRef>
        </p:style>
      </p:cxnSp>
      <p:sp>
        <p:nvSpPr>
          <p:cNvPr id="9" name="TextBox 8">
            <a:extLst>
              <a:ext uri="{FF2B5EF4-FFF2-40B4-BE49-F238E27FC236}">
                <a16:creationId xmlns:a16="http://schemas.microsoft.com/office/drawing/2014/main" id="{84E0C223-016A-C389-6AF8-53665F32BFAC}"/>
              </a:ext>
            </a:extLst>
          </p:cNvPr>
          <p:cNvSpPr txBox="1"/>
          <p:nvPr/>
        </p:nvSpPr>
        <p:spPr>
          <a:xfrm flipH="1">
            <a:off x="772457" y="684283"/>
            <a:ext cx="4756224" cy="523220"/>
          </a:xfrm>
          <a:prstGeom prst="rect">
            <a:avLst/>
          </a:prstGeom>
          <a:noFill/>
        </p:spPr>
        <p:txBody>
          <a:bodyPr wrap="square" rtlCol="0">
            <a:spAutoFit/>
          </a:bodyPr>
          <a:lstStyle/>
          <a:p>
            <a:r>
              <a:rPr lang="en-IN" sz="2800" b="1" dirty="0">
                <a:solidFill>
                  <a:srgbClr val="6E58DC"/>
                </a:solidFill>
              </a:rPr>
              <a:t>Overview of SEHAT</a:t>
            </a:r>
          </a:p>
        </p:txBody>
      </p:sp>
    </p:spTree>
    <p:extLst>
      <p:ext uri="{BB962C8B-B14F-4D97-AF65-F5344CB8AC3E}">
        <p14:creationId xmlns:p14="http://schemas.microsoft.com/office/powerpoint/2010/main" val="209272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i="0" dirty="0">
                <a:solidFill>
                  <a:srgbClr val="6E58DC"/>
                </a:solidFill>
                <a:effectLst/>
                <a:latin typeface="YAFdJjTk5UU 0"/>
              </a:rPr>
              <a:t>Project Overview</a:t>
            </a:r>
            <a:endParaRPr lang="en-US" sz="3200" dirty="0">
              <a:solidFill>
                <a:srgbClr val="6E58DC"/>
              </a:solidFill>
              <a:effectLst/>
              <a:latin typeface="YAFdJjTk5UU 0"/>
            </a:endParaRPr>
          </a:p>
        </p:txBody>
      </p:sp>
      <p:pic>
        <p:nvPicPr>
          <p:cNvPr id="4" name="Picture 3">
            <a:extLst>
              <a:ext uri="{FF2B5EF4-FFF2-40B4-BE49-F238E27FC236}">
                <a16:creationId xmlns:a16="http://schemas.microsoft.com/office/drawing/2014/main" id="{17EFD9BA-521C-85A7-E485-1680B0017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23" y="1196507"/>
            <a:ext cx="11181154" cy="5066461"/>
          </a:xfrm>
          <a:prstGeom prst="rect">
            <a:avLst/>
          </a:prstGeom>
          <a:ln>
            <a:solidFill>
              <a:schemeClr val="bg1">
                <a:lumMod val="65000"/>
              </a:schemeClr>
            </a:solidFill>
          </a:ln>
        </p:spPr>
      </p:pic>
    </p:spTree>
    <p:extLst>
      <p:ext uri="{BB962C8B-B14F-4D97-AF65-F5344CB8AC3E}">
        <p14:creationId xmlns:p14="http://schemas.microsoft.com/office/powerpoint/2010/main" val="112561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i="0" dirty="0">
                <a:solidFill>
                  <a:srgbClr val="6E58DC"/>
                </a:solidFill>
                <a:effectLst/>
                <a:latin typeface="YAFdJjTk5UU 0"/>
              </a:rPr>
              <a:t>Project Overview</a:t>
            </a:r>
            <a:endParaRPr lang="en-US" sz="3200" dirty="0">
              <a:solidFill>
                <a:srgbClr val="6E58DC"/>
              </a:solidFill>
              <a:effectLst/>
              <a:latin typeface="YAFdJjTk5UU 0"/>
            </a:endParaRPr>
          </a:p>
        </p:txBody>
      </p:sp>
      <p:pic>
        <p:nvPicPr>
          <p:cNvPr id="8" name="Picture 7">
            <a:extLst>
              <a:ext uri="{FF2B5EF4-FFF2-40B4-BE49-F238E27FC236}">
                <a16:creationId xmlns:a16="http://schemas.microsoft.com/office/drawing/2014/main" id="{766F481C-3D2A-C349-E57E-3D335CECD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12" y="1229777"/>
            <a:ext cx="11488176" cy="5044027"/>
          </a:xfrm>
          <a:prstGeom prst="rect">
            <a:avLst/>
          </a:prstGeom>
          <a:ln>
            <a:solidFill>
              <a:schemeClr val="bg1">
                <a:lumMod val="50000"/>
              </a:schemeClr>
            </a:solidFill>
          </a:ln>
        </p:spPr>
      </p:pic>
    </p:spTree>
    <p:extLst>
      <p:ext uri="{BB962C8B-B14F-4D97-AF65-F5344CB8AC3E}">
        <p14:creationId xmlns:p14="http://schemas.microsoft.com/office/powerpoint/2010/main" val="3414671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dirty="0">
                <a:solidFill>
                  <a:srgbClr val="6E58DC"/>
                </a:solidFill>
                <a:latin typeface="YAFdJjTk5UU 0"/>
              </a:rPr>
              <a:t>Codebase Preview</a:t>
            </a:r>
            <a:endParaRPr lang="en-US" sz="3200" dirty="0">
              <a:solidFill>
                <a:srgbClr val="6E58DC"/>
              </a:solidFill>
              <a:effectLst/>
              <a:latin typeface="YAFdJjTk5UU 0"/>
            </a:endParaRPr>
          </a:p>
        </p:txBody>
      </p:sp>
      <p:pic>
        <p:nvPicPr>
          <p:cNvPr id="4" name="Picture 3">
            <a:extLst>
              <a:ext uri="{FF2B5EF4-FFF2-40B4-BE49-F238E27FC236}">
                <a16:creationId xmlns:a16="http://schemas.microsoft.com/office/drawing/2014/main" id="{F81081E7-B17A-99AD-7952-34EA57E20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18709"/>
            <a:ext cx="11125200" cy="5110639"/>
          </a:xfrm>
          <a:prstGeom prst="rect">
            <a:avLst/>
          </a:prstGeom>
        </p:spPr>
      </p:pic>
    </p:spTree>
    <p:extLst>
      <p:ext uri="{BB962C8B-B14F-4D97-AF65-F5344CB8AC3E}">
        <p14:creationId xmlns:p14="http://schemas.microsoft.com/office/powerpoint/2010/main" val="370730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dirty="0">
                <a:solidFill>
                  <a:srgbClr val="6E58DC"/>
                </a:solidFill>
                <a:latin typeface="YAFdJjTk5UU 0"/>
              </a:rPr>
              <a:t>Codebase Preview</a:t>
            </a:r>
            <a:endParaRPr lang="en-US" sz="3200" dirty="0">
              <a:solidFill>
                <a:srgbClr val="6E58DC"/>
              </a:solidFill>
              <a:effectLst/>
              <a:latin typeface="YAFdJjTk5UU 0"/>
            </a:endParaRPr>
          </a:p>
        </p:txBody>
      </p:sp>
      <p:pic>
        <p:nvPicPr>
          <p:cNvPr id="6" name="Picture 5">
            <a:extLst>
              <a:ext uri="{FF2B5EF4-FFF2-40B4-BE49-F238E27FC236}">
                <a16:creationId xmlns:a16="http://schemas.microsoft.com/office/drawing/2014/main" id="{7A634325-9309-171C-1CEC-309C466C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1214831"/>
            <a:ext cx="11044518" cy="5021804"/>
          </a:xfrm>
          <a:prstGeom prst="rect">
            <a:avLst/>
          </a:prstGeom>
        </p:spPr>
      </p:pic>
    </p:spTree>
    <p:extLst>
      <p:ext uri="{BB962C8B-B14F-4D97-AF65-F5344CB8AC3E}">
        <p14:creationId xmlns:p14="http://schemas.microsoft.com/office/powerpoint/2010/main" val="88229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2060522" y="963205"/>
            <a:ext cx="8070955" cy="1535805"/>
          </a:xfrm>
          <a:prstGeom prst="rect">
            <a:avLst/>
          </a:prstGeom>
          <a:noFill/>
        </p:spPr>
        <p:txBody>
          <a:bodyPr wrap="square">
            <a:spAutoFit/>
          </a:bodyPr>
          <a:lstStyle/>
          <a:p>
            <a:pPr algn="ctr"/>
            <a:r>
              <a:rPr lang="en-US" sz="4000" b="1" dirty="0">
                <a:solidFill>
                  <a:srgbClr val="6E58DC"/>
                </a:solidFill>
                <a:latin typeface="YAFdJjTk5UU 0"/>
              </a:rPr>
              <a:t>What </a:t>
            </a:r>
            <a:r>
              <a:rPr lang="en-US" sz="4000" b="1" i="0" dirty="0">
                <a:solidFill>
                  <a:srgbClr val="6E58DC"/>
                </a:solidFill>
                <a:effectLst/>
                <a:latin typeface="YAFdJjTk5UU 0"/>
              </a:rPr>
              <a:t>technology is incorporated</a:t>
            </a:r>
            <a:endParaRPr lang="en-US" sz="4000" dirty="0">
              <a:solidFill>
                <a:srgbClr val="6E58DC"/>
              </a:solidFill>
              <a:effectLst/>
              <a:latin typeface="YAFdJjTk5UU 0"/>
            </a:endParaRPr>
          </a:p>
          <a:p>
            <a:pPr algn="ctr">
              <a:lnSpc>
                <a:spcPct val="150000"/>
              </a:lnSpc>
            </a:pPr>
            <a:r>
              <a:rPr lang="en-US" sz="4000" b="1" i="0" dirty="0">
                <a:solidFill>
                  <a:srgbClr val="6E58DC"/>
                </a:solidFill>
                <a:effectLst/>
                <a:latin typeface="YAFdJjTk5UU 0"/>
              </a:rPr>
              <a:t>into this project?</a:t>
            </a:r>
            <a:endParaRPr lang="en-US" sz="4000" dirty="0">
              <a:solidFill>
                <a:srgbClr val="6E58DC"/>
              </a:solidFill>
              <a:effectLst/>
              <a:latin typeface="YAFdJjTk5UU 0"/>
            </a:endParaRPr>
          </a:p>
        </p:txBody>
      </p:sp>
      <p:sp>
        <p:nvSpPr>
          <p:cNvPr id="3" name="TextBox 2">
            <a:extLst>
              <a:ext uri="{FF2B5EF4-FFF2-40B4-BE49-F238E27FC236}">
                <a16:creationId xmlns:a16="http://schemas.microsoft.com/office/drawing/2014/main" id="{A4ED3FC9-6910-F891-BCD6-6D893208ACFE}"/>
              </a:ext>
            </a:extLst>
          </p:cNvPr>
          <p:cNvSpPr txBox="1"/>
          <p:nvPr/>
        </p:nvSpPr>
        <p:spPr>
          <a:xfrm>
            <a:off x="2462573" y="2608729"/>
            <a:ext cx="8070956" cy="33475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t>NumPy, pandas, sklearn for creating models</a:t>
            </a:r>
          </a:p>
          <a:p>
            <a:pPr marL="285750" indent="-285750">
              <a:lnSpc>
                <a:spcPct val="150000"/>
              </a:lnSpc>
              <a:buFont typeface="Arial" panose="020B0604020202020204" pitchFamily="34" charset="0"/>
              <a:buChar char="•"/>
            </a:pPr>
            <a:r>
              <a:rPr lang="en-IN" sz="2400" dirty="0"/>
              <a:t>Google Colab for creating notebooks</a:t>
            </a:r>
          </a:p>
          <a:p>
            <a:pPr marL="285750" indent="-285750">
              <a:lnSpc>
                <a:spcPct val="150000"/>
              </a:lnSpc>
              <a:buFont typeface="Arial" panose="020B0604020202020204" pitchFamily="34" charset="0"/>
              <a:buChar char="•"/>
            </a:pPr>
            <a:r>
              <a:rPr lang="en-IN" sz="2400" dirty="0"/>
              <a:t>Streamlit for creating frontend and connecting with model</a:t>
            </a:r>
          </a:p>
          <a:p>
            <a:pPr marL="285750" indent="-285750">
              <a:lnSpc>
                <a:spcPct val="150000"/>
              </a:lnSpc>
              <a:buFont typeface="Arial" panose="020B0604020202020204" pitchFamily="34" charset="0"/>
              <a:buChar char="•"/>
            </a:pPr>
            <a:r>
              <a:rPr lang="en-IN" sz="2400" dirty="0"/>
              <a:t>Figma for design and layout</a:t>
            </a:r>
          </a:p>
          <a:p>
            <a:pPr marL="285750" indent="-285750">
              <a:lnSpc>
                <a:spcPct val="150000"/>
              </a:lnSpc>
              <a:buFont typeface="Arial" panose="020B0604020202020204" pitchFamily="34" charset="0"/>
              <a:buChar char="•"/>
            </a:pPr>
            <a:r>
              <a:rPr lang="en-IN" sz="2400" dirty="0"/>
              <a:t>VS Code IDE</a:t>
            </a:r>
          </a:p>
        </p:txBody>
      </p:sp>
    </p:spTree>
    <p:extLst>
      <p:ext uri="{BB962C8B-B14F-4D97-AF65-F5344CB8AC3E}">
        <p14:creationId xmlns:p14="http://schemas.microsoft.com/office/powerpoint/2010/main" val="1549965501"/>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1135</TotalTime>
  <Words>295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Segoe UI</vt:lpstr>
      <vt:lpstr>Söhne</vt:lpstr>
      <vt:lpstr>YAFdJjTk5UU 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Devanshi Bahuguna</cp:lastModifiedBy>
  <cp:revision>73</cp:revision>
  <dcterms:created xsi:type="dcterms:W3CDTF">2018-11-02T06:17:46Z</dcterms:created>
  <dcterms:modified xsi:type="dcterms:W3CDTF">2023-11-23T17:07:27Z</dcterms:modified>
</cp:coreProperties>
</file>